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1.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672" r:id="rId1"/>
  </p:sldMasterIdLst>
  <p:notesMasterIdLst>
    <p:notesMasterId r:id="rId62"/>
  </p:notesMasterIdLst>
  <p:sldIdLst>
    <p:sldId id="256" r:id="rId2"/>
    <p:sldId id="262" r:id="rId3"/>
    <p:sldId id="258" r:id="rId4"/>
    <p:sldId id="259" r:id="rId5"/>
    <p:sldId id="260" r:id="rId6"/>
    <p:sldId id="263" r:id="rId7"/>
    <p:sldId id="284" r:id="rId8"/>
    <p:sldId id="269" r:id="rId9"/>
    <p:sldId id="264" r:id="rId10"/>
    <p:sldId id="270" r:id="rId11"/>
    <p:sldId id="285" r:id="rId12"/>
    <p:sldId id="286" r:id="rId13"/>
    <p:sldId id="287" r:id="rId14"/>
    <p:sldId id="283" r:id="rId15"/>
    <p:sldId id="303" r:id="rId16"/>
    <p:sldId id="288" r:id="rId17"/>
    <p:sldId id="293" r:id="rId18"/>
    <p:sldId id="291" r:id="rId19"/>
    <p:sldId id="289" r:id="rId20"/>
    <p:sldId id="290" r:id="rId21"/>
    <p:sldId id="294" r:id="rId22"/>
    <p:sldId id="295" r:id="rId23"/>
    <p:sldId id="297" r:id="rId24"/>
    <p:sldId id="298" r:id="rId25"/>
    <p:sldId id="299" r:id="rId26"/>
    <p:sldId id="317" r:id="rId27"/>
    <p:sldId id="318" r:id="rId28"/>
    <p:sldId id="319" r:id="rId29"/>
    <p:sldId id="282" r:id="rId30"/>
    <p:sldId id="272" r:id="rId31"/>
    <p:sldId id="273" r:id="rId32"/>
    <p:sldId id="274" r:id="rId33"/>
    <p:sldId id="275" r:id="rId34"/>
    <p:sldId id="276" r:id="rId35"/>
    <p:sldId id="277" r:id="rId36"/>
    <p:sldId id="278" r:id="rId37"/>
    <p:sldId id="279" r:id="rId38"/>
    <p:sldId id="280" r:id="rId39"/>
    <p:sldId id="281" r:id="rId40"/>
    <p:sldId id="320" r:id="rId41"/>
    <p:sldId id="321" r:id="rId42"/>
    <p:sldId id="265" r:id="rId43"/>
    <p:sldId id="300" r:id="rId44"/>
    <p:sldId id="315" r:id="rId45"/>
    <p:sldId id="327" r:id="rId46"/>
    <p:sldId id="324" r:id="rId47"/>
    <p:sldId id="326" r:id="rId48"/>
    <p:sldId id="328" r:id="rId49"/>
    <p:sldId id="268" r:id="rId50"/>
    <p:sldId id="313" r:id="rId51"/>
    <p:sldId id="329" r:id="rId52"/>
    <p:sldId id="330" r:id="rId53"/>
    <p:sldId id="332" r:id="rId54"/>
    <p:sldId id="312" r:id="rId55"/>
    <p:sldId id="311" r:id="rId56"/>
    <p:sldId id="301" r:id="rId57"/>
    <p:sldId id="333" r:id="rId58"/>
    <p:sldId id="336" r:id="rId59"/>
    <p:sldId id="335" r:id="rId60"/>
    <p:sldId id="261"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481" autoAdjust="0"/>
  </p:normalViewPr>
  <p:slideViewPr>
    <p:cSldViewPr>
      <p:cViewPr varScale="1">
        <p:scale>
          <a:sx n="57" d="100"/>
          <a:sy n="57" d="100"/>
        </p:scale>
        <p:origin x="-1662" y="-90"/>
      </p:cViewPr>
      <p:guideLst>
        <p:guide orient="horz" pos="2160"/>
        <p:guide pos="2880"/>
      </p:guideLst>
    </p:cSldViewPr>
  </p:slideViewPr>
  <p:notesTextViewPr>
    <p:cViewPr>
      <p:scale>
        <a:sx n="1" d="1"/>
        <a:sy n="1" d="1"/>
      </p:scale>
      <p:origin x="0" y="0"/>
    </p:cViewPr>
  </p:notesTextViewPr>
  <p:sorterViewPr>
    <p:cViewPr>
      <p:scale>
        <a:sx n="100" d="100"/>
        <a:sy n="100" d="100"/>
      </p:scale>
      <p:origin x="0" y="9114"/>
    </p:cViewPr>
  </p:sorterViewPr>
  <p:notesViewPr>
    <p:cSldViewPr>
      <p:cViewPr varScale="1">
        <p:scale>
          <a:sx n="53" d="100"/>
          <a:sy n="53" d="100"/>
        </p:scale>
        <p:origin x="-2820"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title>
      <c:tx>
        <c:rich>
          <a:bodyPr/>
          <a:lstStyle/>
          <a:p>
            <a:pPr>
              <a:defRPr/>
            </a:pPr>
            <a:r>
              <a:rPr lang="en-US"/>
              <a:t>Top-5 Leading Causes of Death</a:t>
            </a:r>
          </a:p>
          <a:p>
            <a:pPr>
              <a:defRPr/>
            </a:pPr>
            <a:r>
              <a:rPr lang="en-US"/>
              <a:t>Orange County, %, by Year, 2005-2009</a:t>
            </a:r>
          </a:p>
        </c:rich>
      </c:tx>
      <c:overlay val="0"/>
    </c:title>
    <c:autoTitleDeleted val="0"/>
    <c:plotArea>
      <c:layout/>
      <c:lineChart>
        <c:grouping val="standard"/>
        <c:varyColors val="0"/>
        <c:ser>
          <c:idx val="0"/>
          <c:order val="0"/>
          <c:tx>
            <c:strRef>
              <c:f>Sheet4!$B$6</c:f>
              <c:strCache>
                <c:ptCount val="1"/>
                <c:pt idx="0">
                  <c:v>Cancer</c:v>
                </c:pt>
              </c:strCache>
            </c:strRef>
          </c:tx>
          <c:cat>
            <c:numRef>
              <c:f>Sheet4!$C$5:$G$5</c:f>
              <c:numCache>
                <c:formatCode>General</c:formatCode>
                <c:ptCount val="5"/>
                <c:pt idx="0">
                  <c:v>2005</c:v>
                </c:pt>
                <c:pt idx="1">
                  <c:v>2006</c:v>
                </c:pt>
                <c:pt idx="2">
                  <c:v>2007</c:v>
                </c:pt>
                <c:pt idx="3">
                  <c:v>2008</c:v>
                </c:pt>
                <c:pt idx="4">
                  <c:v>2009</c:v>
                </c:pt>
              </c:numCache>
            </c:numRef>
          </c:cat>
          <c:val>
            <c:numRef>
              <c:f>Sheet4!$C$6:$G$6</c:f>
              <c:numCache>
                <c:formatCode>General</c:formatCode>
                <c:ptCount val="5"/>
                <c:pt idx="0">
                  <c:v>25.3</c:v>
                </c:pt>
                <c:pt idx="1">
                  <c:v>25.8</c:v>
                </c:pt>
                <c:pt idx="2">
                  <c:v>22.5</c:v>
                </c:pt>
                <c:pt idx="3">
                  <c:v>24.7</c:v>
                </c:pt>
                <c:pt idx="4">
                  <c:v>24.6</c:v>
                </c:pt>
              </c:numCache>
            </c:numRef>
          </c:val>
          <c:smooth val="0"/>
        </c:ser>
        <c:ser>
          <c:idx val="1"/>
          <c:order val="1"/>
          <c:tx>
            <c:strRef>
              <c:f>Sheet4!$B$7</c:f>
              <c:strCache>
                <c:ptCount val="1"/>
                <c:pt idx="0">
                  <c:v>Diseases of heart</c:v>
                </c:pt>
              </c:strCache>
            </c:strRef>
          </c:tx>
          <c:cat>
            <c:numRef>
              <c:f>Sheet4!$C$5:$G$5</c:f>
              <c:numCache>
                <c:formatCode>General</c:formatCode>
                <c:ptCount val="5"/>
                <c:pt idx="0">
                  <c:v>2005</c:v>
                </c:pt>
                <c:pt idx="1">
                  <c:v>2006</c:v>
                </c:pt>
                <c:pt idx="2">
                  <c:v>2007</c:v>
                </c:pt>
                <c:pt idx="3">
                  <c:v>2008</c:v>
                </c:pt>
                <c:pt idx="4">
                  <c:v>2009</c:v>
                </c:pt>
              </c:numCache>
            </c:numRef>
          </c:cat>
          <c:val>
            <c:numRef>
              <c:f>Sheet4!$C$7:$G$7</c:f>
              <c:numCache>
                <c:formatCode>General</c:formatCode>
                <c:ptCount val="5"/>
                <c:pt idx="0">
                  <c:v>17.8</c:v>
                </c:pt>
                <c:pt idx="1">
                  <c:v>21.8</c:v>
                </c:pt>
                <c:pt idx="2">
                  <c:v>23.4</c:v>
                </c:pt>
                <c:pt idx="3">
                  <c:v>22.8</c:v>
                </c:pt>
                <c:pt idx="4">
                  <c:v>20.399999999999999</c:v>
                </c:pt>
              </c:numCache>
            </c:numRef>
          </c:val>
          <c:smooth val="0"/>
        </c:ser>
        <c:ser>
          <c:idx val="2"/>
          <c:order val="2"/>
          <c:tx>
            <c:strRef>
              <c:f>Sheet4!$B$8</c:f>
              <c:strCache>
                <c:ptCount val="1"/>
                <c:pt idx="0">
                  <c:v>Cerebrovascular diseases</c:v>
                </c:pt>
              </c:strCache>
            </c:strRef>
          </c:tx>
          <c:cat>
            <c:numRef>
              <c:f>Sheet4!$C$5:$G$5</c:f>
              <c:numCache>
                <c:formatCode>General</c:formatCode>
                <c:ptCount val="5"/>
                <c:pt idx="0">
                  <c:v>2005</c:v>
                </c:pt>
                <c:pt idx="1">
                  <c:v>2006</c:v>
                </c:pt>
                <c:pt idx="2">
                  <c:v>2007</c:v>
                </c:pt>
                <c:pt idx="3">
                  <c:v>2008</c:v>
                </c:pt>
                <c:pt idx="4">
                  <c:v>2009</c:v>
                </c:pt>
              </c:numCache>
            </c:numRef>
          </c:cat>
          <c:val>
            <c:numRef>
              <c:f>Sheet4!$C$8:$G$8</c:f>
              <c:numCache>
                <c:formatCode>General</c:formatCode>
                <c:ptCount val="5"/>
                <c:pt idx="0">
                  <c:v>6.6</c:v>
                </c:pt>
                <c:pt idx="1">
                  <c:v>5.5</c:v>
                </c:pt>
                <c:pt idx="2">
                  <c:v>5.4</c:v>
                </c:pt>
                <c:pt idx="3">
                  <c:v>5.4</c:v>
                </c:pt>
                <c:pt idx="4">
                  <c:v>4.3</c:v>
                </c:pt>
              </c:numCache>
            </c:numRef>
          </c:val>
          <c:smooth val="0"/>
        </c:ser>
        <c:ser>
          <c:idx val="3"/>
          <c:order val="3"/>
          <c:tx>
            <c:strRef>
              <c:f>Sheet4!$B$9</c:f>
              <c:strCache>
                <c:ptCount val="1"/>
                <c:pt idx="0">
                  <c:v>Chronic lower respiratory diseases</c:v>
                </c:pt>
              </c:strCache>
            </c:strRef>
          </c:tx>
          <c:marker>
            <c:symbol val="circle"/>
            <c:size val="9"/>
          </c:marker>
          <c:cat>
            <c:numRef>
              <c:f>Sheet4!$C$5:$G$5</c:f>
              <c:numCache>
                <c:formatCode>General</c:formatCode>
                <c:ptCount val="5"/>
                <c:pt idx="0">
                  <c:v>2005</c:v>
                </c:pt>
                <c:pt idx="1">
                  <c:v>2006</c:v>
                </c:pt>
                <c:pt idx="2">
                  <c:v>2007</c:v>
                </c:pt>
                <c:pt idx="3">
                  <c:v>2008</c:v>
                </c:pt>
                <c:pt idx="4">
                  <c:v>2009</c:v>
                </c:pt>
              </c:numCache>
            </c:numRef>
          </c:cat>
          <c:val>
            <c:numRef>
              <c:f>Sheet4!$C$9:$G$9</c:f>
              <c:numCache>
                <c:formatCode>General</c:formatCode>
                <c:ptCount val="5"/>
                <c:pt idx="0">
                  <c:v>4.4000000000000004</c:v>
                </c:pt>
                <c:pt idx="1">
                  <c:v>4.5999999999999996</c:v>
                </c:pt>
                <c:pt idx="2">
                  <c:v>4.4000000000000004</c:v>
                </c:pt>
                <c:pt idx="3">
                  <c:v>4.3</c:v>
                </c:pt>
                <c:pt idx="4">
                  <c:v>4.5</c:v>
                </c:pt>
              </c:numCache>
            </c:numRef>
          </c:val>
          <c:smooth val="0"/>
        </c:ser>
        <c:ser>
          <c:idx val="4"/>
          <c:order val="4"/>
          <c:tx>
            <c:strRef>
              <c:f>Sheet4!$B$10</c:f>
              <c:strCache>
                <c:ptCount val="1"/>
                <c:pt idx="0">
                  <c:v>All other unintentional injuries</c:v>
                </c:pt>
              </c:strCache>
            </c:strRef>
          </c:tx>
          <c:spPr>
            <a:ln>
              <a:solidFill>
                <a:schemeClr val="accent6">
                  <a:lumMod val="50000"/>
                </a:schemeClr>
              </a:solidFill>
            </a:ln>
          </c:spPr>
          <c:marker>
            <c:symbol val="diamond"/>
            <c:size val="9"/>
            <c:spPr>
              <a:solidFill>
                <a:schemeClr val="accent6">
                  <a:lumMod val="50000"/>
                </a:schemeClr>
              </a:solidFill>
              <a:ln>
                <a:solidFill>
                  <a:schemeClr val="accent6">
                    <a:lumMod val="50000"/>
                  </a:schemeClr>
                </a:solidFill>
              </a:ln>
            </c:spPr>
          </c:marker>
          <c:cat>
            <c:numRef>
              <c:f>Sheet4!$C$5:$G$5</c:f>
              <c:numCache>
                <c:formatCode>General</c:formatCode>
                <c:ptCount val="5"/>
                <c:pt idx="0">
                  <c:v>2005</c:v>
                </c:pt>
                <c:pt idx="1">
                  <c:v>2006</c:v>
                </c:pt>
                <c:pt idx="2">
                  <c:v>2007</c:v>
                </c:pt>
                <c:pt idx="3">
                  <c:v>2008</c:v>
                </c:pt>
                <c:pt idx="4">
                  <c:v>2009</c:v>
                </c:pt>
              </c:numCache>
            </c:numRef>
          </c:cat>
          <c:val>
            <c:numRef>
              <c:f>Sheet4!$C$10:$G$10</c:f>
              <c:numCache>
                <c:formatCode>General</c:formatCode>
                <c:ptCount val="5"/>
                <c:pt idx="0">
                  <c:v>2.5</c:v>
                </c:pt>
                <c:pt idx="1">
                  <c:v>3.1</c:v>
                </c:pt>
                <c:pt idx="2">
                  <c:v>3.3</c:v>
                </c:pt>
                <c:pt idx="3">
                  <c:v>3.1</c:v>
                </c:pt>
                <c:pt idx="4">
                  <c:v>2.4</c:v>
                </c:pt>
              </c:numCache>
            </c:numRef>
          </c:val>
          <c:smooth val="0"/>
        </c:ser>
        <c:dLbls>
          <c:showLegendKey val="0"/>
          <c:showVal val="0"/>
          <c:showCatName val="0"/>
          <c:showSerName val="0"/>
          <c:showPercent val="0"/>
          <c:showBubbleSize val="0"/>
        </c:dLbls>
        <c:marker val="1"/>
        <c:smooth val="0"/>
        <c:axId val="24491904"/>
        <c:axId val="24502272"/>
      </c:lineChart>
      <c:catAx>
        <c:axId val="24491904"/>
        <c:scaling>
          <c:orientation val="minMax"/>
        </c:scaling>
        <c:delete val="0"/>
        <c:axPos val="b"/>
        <c:numFmt formatCode="General" sourceLinked="1"/>
        <c:majorTickMark val="none"/>
        <c:minorTickMark val="none"/>
        <c:tickLblPos val="nextTo"/>
        <c:txPr>
          <a:bodyPr/>
          <a:lstStyle/>
          <a:p>
            <a:pPr>
              <a:defRPr b="1"/>
            </a:pPr>
            <a:endParaRPr lang="en-US"/>
          </a:p>
        </c:txPr>
        <c:crossAx val="24502272"/>
        <c:crosses val="autoZero"/>
        <c:auto val="1"/>
        <c:lblAlgn val="ctr"/>
        <c:lblOffset val="100"/>
        <c:noMultiLvlLbl val="0"/>
      </c:catAx>
      <c:valAx>
        <c:axId val="24502272"/>
        <c:scaling>
          <c:orientation val="minMax"/>
        </c:scaling>
        <c:delete val="0"/>
        <c:axPos val="l"/>
        <c:majorGridlines/>
        <c:title>
          <c:tx>
            <c:rich>
              <a:bodyPr/>
              <a:lstStyle/>
              <a:p>
                <a:pPr>
                  <a:defRPr b="1"/>
                </a:pPr>
                <a:r>
                  <a:rPr lang="en-US" b="1"/>
                  <a:t>Percent of Total Deaths</a:t>
                </a:r>
              </a:p>
            </c:rich>
          </c:tx>
          <c:overlay val="0"/>
        </c:title>
        <c:numFmt formatCode="General" sourceLinked="1"/>
        <c:majorTickMark val="none"/>
        <c:minorTickMark val="none"/>
        <c:tickLblPos val="nextTo"/>
        <c:crossAx val="24491904"/>
        <c:crosses val="autoZero"/>
        <c:crossBetween val="between"/>
      </c:valAx>
    </c:plotArea>
    <c:legend>
      <c:legendPos val="r"/>
      <c:overlay val="0"/>
    </c:legend>
    <c:plotVisOnly val="1"/>
    <c:dispBlanksAs val="gap"/>
    <c:showDLblsOverMax val="0"/>
  </c:chart>
  <c:spPr>
    <a:effectLst>
      <a:outerShdw blurRad="50800" dist="38100" dir="2700000" algn="tl" rotWithShape="0">
        <a:prstClr val="black">
          <a:alpha val="40000"/>
        </a:prstClr>
      </a:outerShdw>
    </a:effectLst>
  </c:spPr>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7D9007-BD8B-4757-BD67-2872D112AD24}" type="datetimeFigureOut">
              <a:rPr lang="en-US" smtClean="0"/>
              <a:t>4/16/2012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E53578-FA31-493D-B30C-788F500FB9EA}" type="slidenum">
              <a:rPr lang="en-US" smtClean="0"/>
              <a:t>‹#›</a:t>
            </a:fld>
            <a:endParaRPr lang="en-US"/>
          </a:p>
        </p:txBody>
      </p:sp>
    </p:spTree>
    <p:extLst>
      <p:ext uri="{BB962C8B-B14F-4D97-AF65-F5344CB8AC3E}">
        <p14:creationId xmlns:p14="http://schemas.microsoft.com/office/powerpoint/2010/main" val="36833716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3" Type="http://schemas.openxmlformats.org/officeDocument/2006/relationships/hyperlink" Target="http://www.shepscenter.unc.edu/hp/index.html" TargetMode="External"/><Relationship Id="rId2" Type="http://schemas.openxmlformats.org/officeDocument/2006/relationships/slide" Target="../slides/slide44.xml"/><Relationship Id="rId1" Type="http://schemas.openxmlformats.org/officeDocument/2006/relationships/notesMaster" Target="../notesMasters/notesMaster1.xml"/><Relationship Id="rId4" Type="http://schemas.openxmlformats.org/officeDocument/2006/relationships/hyperlink" Target="http://www.nciom.org/publications/" TargetMode="Externa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3" Type="http://schemas.openxmlformats.org/officeDocument/2006/relationships/hyperlink" Target="http://www.nciom.org/nc-health-data/uninsured-snapshots/" TargetMode="External"/><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3" Type="http://schemas.openxmlformats.org/officeDocument/2006/relationships/hyperlink" Target="http://www.ncpublichealthcatch.com/ReportPortal/design/view.aspx" TargetMode="External"/><Relationship Id="rId2" Type="http://schemas.openxmlformats.org/officeDocument/2006/relationships/slide" Target="../slides/slide49.xml"/><Relationship Id="rId1" Type="http://schemas.openxmlformats.org/officeDocument/2006/relationships/notesMaster" Target="../notesMasters/notesMaster1.xml"/><Relationship Id="rId4" Type="http://schemas.openxmlformats.org/officeDocument/2006/relationships/hyperlink" Target="http://www.cdc.gov/chronicdisease/pdf/2009-Power-of-Prevention.pdf" TargetMode="External"/></Relationships>
</file>

<file path=ppt/notesSlides/_rels/notesSlide47.xml.rels><?xml version="1.0" encoding="UTF-8" standalone="yes"?>
<Relationships xmlns="http://schemas.openxmlformats.org/package/2006/relationships"><Relationship Id="rId3" Type="http://schemas.openxmlformats.org/officeDocument/2006/relationships/hyperlink" Target="http://www.schs.state.nc.us/SCHS/deaths/lcd/" TargetMode="External"/><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3" Type="http://schemas.openxmlformats.org/officeDocument/2006/relationships/hyperlink" Target="http://www.schs.state.nc.us/SCHS/deaths%20/lcd/2009/heartdisease.html" TargetMode="External"/><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3" Type="http://schemas.openxmlformats.org/officeDocument/2006/relationships/hyperlink" Target="http://www.cdc.gov/chronicdisease/pdf/2009-Power-ofPrevention.pdf" TargetMode="External"/><Relationship Id="rId2" Type="http://schemas.openxmlformats.org/officeDocument/2006/relationships/slide" Target="../slides/slide53.xml"/><Relationship Id="rId1" Type="http://schemas.openxmlformats.org/officeDocument/2006/relationships/notesMaster" Target="../notesMasters/notesMaster1.xml"/><Relationship Id="rId4" Type="http://schemas.openxmlformats.org/officeDocument/2006/relationships/hyperlink" Target="http://www.schs.state.nc.us/SCHS/brfss/2009/oran/_frtindx.html" TargetMode="External"/></Relationships>
</file>

<file path=ppt/notesSlides/_rels/notesSlide51.xml.rels><?xml version="1.0" encoding="UTF-8" standalone="yes"?>
<Relationships xmlns="http://schemas.openxmlformats.org/package/2006/relationships"><Relationship Id="rId3" Type="http://schemas.openxmlformats.org/officeDocument/2006/relationships/hyperlink" Target="http://www.schs.state.nc.us/SCHS/deaths/lcd/2009/" TargetMode="External"/><Relationship Id="rId2" Type="http://schemas.openxmlformats.org/officeDocument/2006/relationships/slide" Target="../slides/slide54.xml"/><Relationship Id="rId1" Type="http://schemas.openxmlformats.org/officeDocument/2006/relationships/notesMaster" Target="../notesMasters/notesMaster1.xml"/><Relationship Id="rId4" Type="http://schemas.openxmlformats.org/officeDocument/2006/relationships/hyperlink" Target="http://www.schs.state.nc.us/SCHS/brfss/2009/oran/topics.html" TargetMode="Externa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3" Type="http://schemas.openxmlformats.org/officeDocument/2006/relationships/hyperlink" Target="http://www.schs.state.nc.us/SCHS/brfss/2009/oran/_smoker3.html" TargetMode="External"/><Relationship Id="rId2" Type="http://schemas.openxmlformats.org/officeDocument/2006/relationships/slide" Target="../slides/slide56.xml"/><Relationship Id="rId1" Type="http://schemas.openxmlformats.org/officeDocument/2006/relationships/notesMaster" Target="../notesMasters/notesMaster1.xml"/><Relationship Id="rId5" Type="http://schemas.openxmlformats.org/officeDocument/2006/relationships/hyperlink" Target="http://www.schs.state.nc.us/SCHS/catch/" TargetMode="External"/><Relationship Id="rId4" Type="http://schemas.openxmlformats.org/officeDocument/2006/relationships/hyperlink" Target="http://www.schs.state.nc.us/SCHS/brfss/2008/oran/SHSINWRK.html" TargetMode="Externa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1</a:t>
            </a:fld>
            <a:endParaRPr lang="en-US"/>
          </a:p>
        </p:txBody>
      </p:sp>
    </p:spTree>
    <p:extLst>
      <p:ext uri="{BB962C8B-B14F-4D97-AF65-F5344CB8AC3E}">
        <p14:creationId xmlns:p14="http://schemas.microsoft.com/office/powerpoint/2010/main" val="30594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In addition, nine focus groups were conducted with 69 individuals, to give traditionally hard-to-reach populations an opportunity to share, and to gain a more well-rounded understanding of residents’ health concerns in Orange County. </a:t>
            </a:r>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Questions included in the focus group guide were intentionally broad, and explored definitions of health, community strengths, barriers to accessing care and information. </a:t>
            </a:r>
          </a:p>
          <a:p>
            <a:pPr marL="171450" indent="-171450">
              <a:buFont typeface="Arial" pitchFamily="34" charset="0"/>
              <a:buChar char="•"/>
            </a:pPr>
            <a:r>
              <a:rPr lang="en-US" sz="1100" kern="1200" dirty="0" smtClean="0">
                <a:solidFill>
                  <a:schemeClr val="tx1"/>
                </a:solidFill>
                <a:effectLst/>
                <a:latin typeface="+mn-lt"/>
                <a:ea typeface="+mn-ea"/>
                <a:cs typeface="+mn-cs"/>
              </a:rPr>
              <a:t>Focus groups conducted as part of the Assessment were:</a:t>
            </a:r>
          </a:p>
          <a:p>
            <a:pPr marL="628650" lvl="1" indent="-171450">
              <a:buFont typeface="Arial" pitchFamily="34" charset="0"/>
              <a:buChar char="•"/>
            </a:pPr>
            <a:r>
              <a:rPr lang="en-US" sz="1100" kern="1200" dirty="0" smtClean="0">
                <a:solidFill>
                  <a:schemeClr val="tx1"/>
                </a:solidFill>
                <a:effectLst/>
                <a:latin typeface="+mn-lt"/>
                <a:ea typeface="+mn-ea"/>
                <a:cs typeface="+mn-cs"/>
              </a:rPr>
              <a:t>Latino Immigrants</a:t>
            </a:r>
          </a:p>
          <a:p>
            <a:pPr marL="628650" lvl="1" indent="-171450">
              <a:buFont typeface="Arial" pitchFamily="34" charset="0"/>
              <a:buChar char="•"/>
            </a:pPr>
            <a:r>
              <a:rPr lang="en-US" sz="1100" kern="1200" dirty="0" smtClean="0">
                <a:solidFill>
                  <a:schemeClr val="tx1"/>
                </a:solidFill>
                <a:effectLst/>
                <a:latin typeface="+mn-lt"/>
                <a:ea typeface="+mn-ea"/>
                <a:cs typeface="+mn-cs"/>
              </a:rPr>
              <a:t>Mental health consumers</a:t>
            </a:r>
          </a:p>
          <a:p>
            <a:pPr marL="628650" lvl="1" indent="-171450">
              <a:buFont typeface="Arial" pitchFamily="34" charset="0"/>
              <a:buChar char="•"/>
            </a:pPr>
            <a:r>
              <a:rPr lang="en-US" sz="1100" kern="1200" dirty="0" smtClean="0">
                <a:solidFill>
                  <a:schemeClr val="tx1"/>
                </a:solidFill>
                <a:effectLst/>
                <a:latin typeface="+mn-lt"/>
                <a:ea typeface="+mn-ea"/>
                <a:cs typeface="+mn-cs"/>
              </a:rPr>
              <a:t>Older Adults (2)</a:t>
            </a:r>
          </a:p>
          <a:p>
            <a:pPr marL="628650" lvl="1" indent="-171450">
              <a:buFont typeface="Arial" pitchFamily="34" charset="0"/>
              <a:buChar char="•"/>
            </a:pPr>
            <a:r>
              <a:rPr lang="en-US" sz="1100" kern="1200" dirty="0" smtClean="0">
                <a:solidFill>
                  <a:schemeClr val="tx1"/>
                </a:solidFill>
                <a:effectLst/>
                <a:latin typeface="+mn-lt"/>
                <a:ea typeface="+mn-ea"/>
                <a:cs typeface="+mn-cs"/>
              </a:rPr>
              <a:t>People from Burma</a:t>
            </a:r>
          </a:p>
          <a:p>
            <a:pPr marL="628650" lvl="1" indent="-171450">
              <a:buFont typeface="Arial" pitchFamily="34" charset="0"/>
              <a:buChar char="•"/>
            </a:pPr>
            <a:r>
              <a:rPr lang="en-US" sz="1100" kern="1200" dirty="0" smtClean="0">
                <a:solidFill>
                  <a:schemeClr val="tx1"/>
                </a:solidFill>
                <a:effectLst/>
                <a:latin typeface="+mn-lt"/>
                <a:ea typeface="+mn-ea"/>
                <a:cs typeface="+mn-cs"/>
              </a:rPr>
              <a:t>Substance abusers</a:t>
            </a:r>
          </a:p>
          <a:p>
            <a:pPr marL="628650" lvl="1" indent="-171450">
              <a:buFont typeface="Arial" pitchFamily="34" charset="0"/>
              <a:buChar char="•"/>
            </a:pPr>
            <a:r>
              <a:rPr lang="en-US" sz="1100" kern="1200" dirty="0" smtClean="0">
                <a:solidFill>
                  <a:schemeClr val="tx1"/>
                </a:solidFill>
                <a:effectLst/>
                <a:latin typeface="+mn-lt"/>
                <a:ea typeface="+mn-ea"/>
                <a:cs typeface="+mn-cs"/>
              </a:rPr>
              <a:t>Youth – High school (3)</a:t>
            </a:r>
          </a:p>
          <a:p>
            <a:pPr marL="171450" indent="-171450">
              <a:buFont typeface="Arial" pitchFamily="34" charset="0"/>
              <a:buChar char="•"/>
            </a:pPr>
            <a:endParaRPr lang="en-US" sz="1100" b="0" i="0" u="none" strike="noStrike" kern="1200" baseline="0" dirty="0" smtClean="0">
              <a:solidFill>
                <a:schemeClr val="tx1"/>
              </a:solidFill>
              <a:latin typeface="+mn-lt"/>
              <a:ea typeface="+mn-ea"/>
              <a:cs typeface="+mn-cs"/>
            </a:endParaRPr>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After this, five open community forums were held at different locations in Orange County, and nearly 200 individuals participated. Attendees were presented with the main findings from the survey and focus groups. </a:t>
            </a:r>
            <a:endParaRPr lang="en-US" sz="1100" dirty="0" smtClean="0"/>
          </a:p>
        </p:txBody>
      </p:sp>
      <p:sp>
        <p:nvSpPr>
          <p:cNvPr id="4" name="Slide Number Placeholder 3"/>
          <p:cNvSpPr>
            <a:spLocks noGrp="1"/>
          </p:cNvSpPr>
          <p:nvPr>
            <p:ph type="sldNum" sz="quarter" idx="10"/>
          </p:nvPr>
        </p:nvSpPr>
        <p:spPr/>
        <p:txBody>
          <a:bodyPr/>
          <a:lstStyle/>
          <a:p>
            <a:fld id="{A6E53578-FA31-493D-B30C-788F500FB9EA}" type="slidenum">
              <a:rPr lang="en-US" smtClean="0"/>
              <a:t>13</a:t>
            </a:fld>
            <a:endParaRPr lang="en-US"/>
          </a:p>
        </p:txBody>
      </p:sp>
    </p:spTree>
    <p:extLst>
      <p:ext uri="{BB962C8B-B14F-4D97-AF65-F5344CB8AC3E}">
        <p14:creationId xmlns:p14="http://schemas.microsoft.com/office/powerpoint/2010/main" val="41311379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b="0" i="0" u="none" strike="noStrike" kern="1200" baseline="0" dirty="0" smtClean="0">
                <a:solidFill>
                  <a:schemeClr val="tx1"/>
                </a:solidFill>
                <a:latin typeface="+mn-lt"/>
                <a:ea typeface="+mn-ea"/>
                <a:cs typeface="+mn-cs"/>
              </a:rPr>
              <a:t>The full report, Executive Summary document, and this PowerPoint presentation can be found online at </a:t>
            </a:r>
            <a:r>
              <a:rPr lang="en-US" sz="1100" b="1" i="0" u="none" strike="noStrike" kern="1200" baseline="0" dirty="0" smtClean="0">
                <a:solidFill>
                  <a:schemeClr val="tx1"/>
                </a:solidFill>
                <a:latin typeface="+mn-lt"/>
                <a:ea typeface="+mn-ea"/>
                <a:cs typeface="+mn-cs"/>
              </a:rPr>
              <a:t>www.orangecountync.gov/healthycarolinians</a:t>
            </a:r>
            <a:r>
              <a:rPr lang="en-US" sz="1100" b="0" i="0" u="none" strike="noStrike" kern="1200" baseline="0" dirty="0" smtClean="0">
                <a:solidFill>
                  <a:schemeClr val="tx1"/>
                </a:solidFill>
                <a:latin typeface="+mn-lt"/>
                <a:ea typeface="+mn-ea"/>
                <a:cs typeface="+mn-cs"/>
              </a:rPr>
              <a:t>.</a:t>
            </a:r>
            <a:endParaRPr lang="en-US" sz="1100" dirty="0" smtClean="0"/>
          </a:p>
        </p:txBody>
      </p:sp>
      <p:sp>
        <p:nvSpPr>
          <p:cNvPr id="4" name="Slide Number Placeholder 3"/>
          <p:cNvSpPr>
            <a:spLocks noGrp="1"/>
          </p:cNvSpPr>
          <p:nvPr>
            <p:ph type="sldNum" sz="quarter" idx="10"/>
          </p:nvPr>
        </p:nvSpPr>
        <p:spPr/>
        <p:txBody>
          <a:bodyPr/>
          <a:lstStyle/>
          <a:p>
            <a:fld id="{A6E53578-FA31-493D-B30C-788F500FB9EA}" type="slidenum">
              <a:rPr lang="en-US" smtClean="0"/>
              <a:t>14</a:t>
            </a:fld>
            <a:endParaRPr lang="en-US"/>
          </a:p>
        </p:txBody>
      </p:sp>
    </p:spTree>
    <p:extLst>
      <p:ext uri="{BB962C8B-B14F-4D97-AF65-F5344CB8AC3E}">
        <p14:creationId xmlns:p14="http://schemas.microsoft.com/office/powerpoint/2010/main" val="2059264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dirty="0" smtClean="0"/>
              <a:t>Orange Count</a:t>
            </a:r>
            <a:r>
              <a:rPr lang="en-US" sz="1100" baseline="0" dirty="0" smtClean="0"/>
              <a:t>y </a:t>
            </a:r>
            <a:r>
              <a:rPr lang="en-US" sz="1100" dirty="0" smtClean="0"/>
              <a:t>Community Profile</a:t>
            </a:r>
            <a:r>
              <a:rPr lang="en-US" sz="1100" baseline="0" dirty="0" smtClean="0"/>
              <a:t> Data</a:t>
            </a: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15</a:t>
            </a:fld>
            <a:endParaRPr lang="en-US"/>
          </a:p>
        </p:txBody>
      </p:sp>
    </p:spTree>
    <p:extLst>
      <p:ext uri="{BB962C8B-B14F-4D97-AF65-F5344CB8AC3E}">
        <p14:creationId xmlns:p14="http://schemas.microsoft.com/office/powerpoint/2010/main" val="213429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t" latinLnBrk="0" hangingPunct="1"/>
            <a:r>
              <a:rPr lang="en-US" sz="1200" b="1" i="0" u="none" strike="noStrike" kern="1200" dirty="0" smtClean="0">
                <a:solidFill>
                  <a:schemeClr val="tx1"/>
                </a:solidFill>
                <a:effectLst/>
                <a:latin typeface="+mn-lt"/>
                <a:ea typeface="+mn-ea"/>
                <a:cs typeface="+mn-cs"/>
              </a:rPr>
              <a:t>Age Breakdown</a:t>
            </a:r>
          </a:p>
          <a:p>
            <a:pPr marL="171450" indent="-171450" rtl="0" eaLnBrk="1" fontAlgn="t" latinLnBrk="0" hangingPunct="1">
              <a:buFont typeface="Arial" pitchFamily="34" charset="0"/>
              <a:buChar char="•"/>
            </a:pPr>
            <a:r>
              <a:rPr lang="en-US" sz="1200" b="0" i="0" u="none" strike="noStrike" kern="1200" dirty="0" smtClean="0">
                <a:solidFill>
                  <a:schemeClr val="tx1"/>
                </a:solidFill>
                <a:effectLst/>
                <a:latin typeface="+mn-lt"/>
                <a:ea typeface="+mn-ea"/>
                <a:cs typeface="+mn-cs"/>
              </a:rPr>
              <a:t>Under 5 years (Children)</a:t>
            </a:r>
          </a:p>
          <a:p>
            <a:pPr marL="171450" indent="-171450" rtl="0" eaLnBrk="1" fontAlgn="t" latinLnBrk="0" hangingPunct="1">
              <a:buFont typeface="Arial" pitchFamily="34" charset="0"/>
              <a:buChar char="•"/>
            </a:pPr>
            <a:r>
              <a:rPr lang="en-US" sz="1200" b="0" i="0" u="none" strike="noStrike" kern="1200" dirty="0" smtClean="0">
                <a:solidFill>
                  <a:schemeClr val="tx1"/>
                </a:solidFill>
                <a:effectLst/>
                <a:latin typeface="+mn-lt"/>
                <a:ea typeface="+mn-ea"/>
                <a:cs typeface="+mn-cs"/>
              </a:rPr>
              <a:t>Under 18 years (Minors, School-age)</a:t>
            </a:r>
          </a:p>
          <a:p>
            <a:pPr marL="171450" indent="-171450" rtl="0" eaLnBrk="1" fontAlgn="t" latinLnBrk="0" hangingPunct="1">
              <a:buFont typeface="Arial" pitchFamily="34" charset="0"/>
              <a:buChar char="•"/>
            </a:pPr>
            <a:r>
              <a:rPr lang="en-US" sz="1200" b="0" i="0" u="none" strike="noStrike" kern="1200" dirty="0" smtClean="0">
                <a:solidFill>
                  <a:schemeClr val="tx1"/>
                </a:solidFill>
                <a:effectLst/>
                <a:latin typeface="+mn-lt"/>
                <a:ea typeface="+mn-ea"/>
                <a:cs typeface="+mn-cs"/>
              </a:rPr>
              <a:t>Under 25</a:t>
            </a:r>
            <a:r>
              <a:rPr lang="en-US" sz="1200" b="0" i="0" u="none" strike="noStrike" kern="1200" baseline="0" dirty="0" smtClean="0">
                <a:solidFill>
                  <a:schemeClr val="tx1"/>
                </a:solidFill>
                <a:effectLst/>
                <a:latin typeface="+mn-lt"/>
                <a:ea typeface="+mn-ea"/>
                <a:cs typeface="+mn-cs"/>
              </a:rPr>
              <a:t> years (Youth)</a:t>
            </a:r>
            <a:endParaRPr lang="en-US" sz="1200" b="0" i="0" u="none" strike="noStrike" kern="1200" dirty="0" smtClean="0">
              <a:solidFill>
                <a:schemeClr val="tx1"/>
              </a:solidFill>
              <a:effectLst/>
              <a:latin typeface="+mn-lt"/>
              <a:ea typeface="+mn-ea"/>
              <a:cs typeface="+mn-cs"/>
            </a:endParaRPr>
          </a:p>
          <a:p>
            <a:pPr marL="171450" indent="-171450" rtl="0" eaLnBrk="1" fontAlgn="t" latinLnBrk="0" hangingPunct="1">
              <a:buFont typeface="Arial" pitchFamily="34" charset="0"/>
              <a:buChar char="•"/>
            </a:pPr>
            <a:r>
              <a:rPr lang="en-US" sz="1200" b="0" i="0" u="none" strike="noStrike" kern="1200" dirty="0" smtClean="0">
                <a:solidFill>
                  <a:schemeClr val="tx1"/>
                </a:solidFill>
                <a:effectLst/>
                <a:latin typeface="+mn-lt"/>
                <a:ea typeface="+mn-ea"/>
                <a:cs typeface="+mn-cs"/>
              </a:rPr>
              <a:t>Between 25-65 years (adults)</a:t>
            </a:r>
          </a:p>
          <a:p>
            <a:pPr marL="171450" indent="-171450" rtl="0" eaLnBrk="1" fontAlgn="t" latinLnBrk="0" hangingPunct="1">
              <a:buFont typeface="Arial" pitchFamily="34" charset="0"/>
              <a:buChar char="•"/>
            </a:pPr>
            <a:r>
              <a:rPr lang="en-US" sz="1200" b="0" i="0" u="none" strike="noStrike" kern="1200" dirty="0" smtClean="0">
                <a:solidFill>
                  <a:schemeClr val="tx1"/>
                </a:solidFill>
                <a:effectLst/>
                <a:latin typeface="+mn-lt"/>
                <a:ea typeface="+mn-ea"/>
                <a:cs typeface="+mn-cs"/>
              </a:rPr>
              <a:t>65 years or older (Seniors/older adults)</a:t>
            </a:r>
          </a:p>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16</a:t>
            </a:fld>
            <a:endParaRPr lang="en-US"/>
          </a:p>
        </p:txBody>
      </p:sp>
    </p:spTree>
    <p:extLst>
      <p:ext uri="{BB962C8B-B14F-4D97-AF65-F5344CB8AC3E}">
        <p14:creationId xmlns:p14="http://schemas.microsoft.com/office/powerpoint/2010/main" val="31231493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800" dirty="0" smtClean="0"/>
              <a:t>Population diversifying in terms of the new residents’ countries of origin</a:t>
            </a:r>
          </a:p>
          <a:p>
            <a:pPr marL="285750" lvl="0" indent="-285750">
              <a:buFont typeface="Arial" pitchFamily="34" charset="0"/>
              <a:buChar char="•"/>
            </a:pPr>
            <a:r>
              <a:rPr lang="en-US" sz="1800" dirty="0" smtClean="0"/>
              <a:t>Largest group of minorities differ in the three main municipalities</a:t>
            </a:r>
          </a:p>
          <a:p>
            <a:pPr marL="742950" lvl="1" indent="-285750">
              <a:buFont typeface="Arial" pitchFamily="34" charset="0"/>
              <a:buChar char="•"/>
            </a:pPr>
            <a:r>
              <a:rPr lang="en-US" sz="1800" dirty="0" smtClean="0"/>
              <a:t>Hillsborough: Black residents make up largest group of minorities</a:t>
            </a:r>
          </a:p>
          <a:p>
            <a:pPr marL="742950" lvl="1" indent="-285750">
              <a:buFont typeface="Arial" pitchFamily="34" charset="0"/>
              <a:buChar char="•"/>
            </a:pPr>
            <a:r>
              <a:rPr lang="en-US" sz="1800" dirty="0" smtClean="0"/>
              <a:t>Carrboro: Hispanic or Latino residents</a:t>
            </a:r>
          </a:p>
          <a:p>
            <a:pPr marL="742950" lvl="1" indent="-285750">
              <a:buFont typeface="Arial" pitchFamily="34" charset="0"/>
              <a:buChar char="•"/>
            </a:pPr>
            <a:r>
              <a:rPr lang="en-US" sz="1800" dirty="0" smtClean="0"/>
              <a:t>Chapel Hill:  Asian residents</a:t>
            </a:r>
          </a:p>
        </p:txBody>
      </p:sp>
      <p:sp>
        <p:nvSpPr>
          <p:cNvPr id="4" name="Slide Number Placeholder 3"/>
          <p:cNvSpPr>
            <a:spLocks noGrp="1"/>
          </p:cNvSpPr>
          <p:nvPr>
            <p:ph type="sldNum" sz="quarter" idx="10"/>
          </p:nvPr>
        </p:nvSpPr>
        <p:spPr/>
        <p:txBody>
          <a:bodyPr/>
          <a:lstStyle/>
          <a:p>
            <a:fld id="{A6E53578-FA31-493D-B30C-788F500FB9EA}" type="slidenum">
              <a:rPr lang="en-US" smtClean="0"/>
              <a:t>17</a:t>
            </a:fld>
            <a:endParaRPr lang="en-US"/>
          </a:p>
        </p:txBody>
      </p:sp>
    </p:spTree>
    <p:extLst>
      <p:ext uri="{BB962C8B-B14F-4D97-AF65-F5344CB8AC3E}">
        <p14:creationId xmlns:p14="http://schemas.microsoft.com/office/powerpoint/2010/main" val="11128935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Orange County continues to not only grow, but diversify in its growth. As per the 2010 U. S. Census, 74.4% of the Orange County population was white, 11.9% was Black, 8.2% was Hispanic or Latino of any race, and 6.7% was Asian. Though the percentage of Black residents is twice as much in NC than in Orange County, the diversity mix of other races across Orange County was roughly comparable with the percentages in North Carolina state, which had a 68.5% white, 21.5% Black, and 8.4% Hispanic or Latino population in 2010.</a:t>
            </a:r>
          </a:p>
          <a:p>
            <a:pPr marL="171450" indent="-171450">
              <a:buFont typeface="Arial" pitchFamily="34" charset="0"/>
              <a:buChar char="•"/>
            </a:pPr>
            <a:r>
              <a:rPr lang="en-US" sz="1100" kern="1200" dirty="0" smtClean="0">
                <a:solidFill>
                  <a:schemeClr val="tx1"/>
                </a:solidFill>
                <a:effectLst/>
                <a:latin typeface="+mn-lt"/>
                <a:ea typeface="+mn-ea"/>
                <a:cs typeface="+mn-cs"/>
              </a:rPr>
              <a:t>The pattern of racial and ethnic diversity differs somewhat across cities and towns in the county. The town of Hillsborough has the largest proportion (37.1%) of non-white residents, including 29.5% Black residents and 6.6% of Hispanic or Latino of any race. Orange County’s Hispanic/Latino ethnic population has almost doubled from 4.5% in 2000 to 8.2% in 2010, with the highest concentration of Latinos in the city of Carrboro, comprising 13.8% of the city’s population. While Orange County’s Latino population mirrored the percentage of Latinos across the state, the county’s Asian population was considerably higher, 6.7% compared with 2.2% in the state. The highest concentration of Asians was in Chapel Hill, where in 2010 they comprised 11.9% of the population, up from only 4.1% in 2000. </a:t>
            </a:r>
          </a:p>
          <a:p>
            <a:pPr marL="171450" indent="-171450">
              <a:buFont typeface="Arial" pitchFamily="34" charset="0"/>
              <a:buChar char="•"/>
            </a:pP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18</a:t>
            </a:fld>
            <a:endParaRPr lang="en-US"/>
          </a:p>
        </p:txBody>
      </p:sp>
    </p:spTree>
    <p:extLst>
      <p:ext uri="{BB962C8B-B14F-4D97-AF65-F5344CB8AC3E}">
        <p14:creationId xmlns:p14="http://schemas.microsoft.com/office/powerpoint/2010/main" val="31231493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The leading causes of death in Orange County are very similar to the leading causes in the state of North Carolina.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During the five-year period 2005-2009, almost 46% of the 3,595 deaths in Orange County were due to two primary causes—cancer and diseases of the heart. For Orange County (2005-2009), the top five leading causes of death were cancer (24.6%), diseases of the heart (21.2%), cerebrovascular diseases (5.5%), chronic lower respiratory diseases (4.4%), and unintentional injuries (2.9%). For each of these and other causes of death, the percentages and overall pattern were roughly the same in Orange County and in NC, though in OC, the rates of death due to cancer and influenza were higher than for those for the state.</a:t>
            </a:r>
          </a:p>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19</a:t>
            </a:fld>
            <a:endParaRPr lang="en-US"/>
          </a:p>
        </p:txBody>
      </p:sp>
    </p:spTree>
    <p:extLst>
      <p:ext uri="{BB962C8B-B14F-4D97-AF65-F5344CB8AC3E}">
        <p14:creationId xmlns:p14="http://schemas.microsoft.com/office/powerpoint/2010/main" val="3872757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The age-adjusted death rates for Orange County are consistently below the rates for NC, for all of the top-10 causes of death except for suicide where it is slightly higher. </a:t>
            </a:r>
          </a:p>
          <a:p>
            <a:pPr marL="171450" indent="-171450">
              <a:buFont typeface="Arial" pitchFamily="34" charset="0"/>
              <a:buChar char="•"/>
            </a:pPr>
            <a:r>
              <a:rPr lang="en-US" sz="1100" kern="1200" dirty="0" smtClean="0">
                <a:solidFill>
                  <a:schemeClr val="tx1"/>
                </a:solidFill>
                <a:effectLst/>
                <a:latin typeface="+mn-lt"/>
                <a:ea typeface="+mn-ea"/>
                <a:cs typeface="+mn-cs"/>
              </a:rPr>
              <a:t>For example, for the top-2 leading causes, the rates for cancer deaths are 158.4 and 185.6 respectively in Orange County and NC, and for diseases of the heart the rates are respectively 141.8 and 191.7. </a:t>
            </a:r>
          </a:p>
          <a:p>
            <a:pPr marL="171450" indent="-171450">
              <a:buFont typeface="Arial" pitchFamily="34" charset="0"/>
              <a:buChar char="•"/>
            </a:pPr>
            <a:r>
              <a:rPr lang="en-US" sz="1100" kern="1200" dirty="0" smtClean="0">
                <a:solidFill>
                  <a:schemeClr val="tx1"/>
                </a:solidFill>
                <a:effectLst/>
                <a:latin typeface="+mn-lt"/>
                <a:ea typeface="+mn-ea"/>
                <a:cs typeface="+mn-cs"/>
              </a:rPr>
              <a:t>With the exception of suicide, this shows that Orange County is doing better on these health indicators than North Carolina.</a:t>
            </a:r>
          </a:p>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20</a:t>
            </a:fld>
            <a:endParaRPr lang="en-US"/>
          </a:p>
        </p:txBody>
      </p:sp>
    </p:spTree>
    <p:extLst>
      <p:ext uri="{BB962C8B-B14F-4D97-AF65-F5344CB8AC3E}">
        <p14:creationId xmlns:p14="http://schemas.microsoft.com/office/powerpoint/2010/main" val="40232692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Because of a small number of cases or base population, it is often misleading to look at numbers for one year; it is instead helpful to look at trends over time. </a:t>
            </a:r>
          </a:p>
          <a:p>
            <a:pPr marL="171450" indent="-171450">
              <a:buFont typeface="Arial" pitchFamily="34" charset="0"/>
              <a:buChar char="•"/>
            </a:pPr>
            <a:r>
              <a:rPr lang="en-US" sz="1100" kern="1200" dirty="0" smtClean="0">
                <a:solidFill>
                  <a:schemeClr val="tx1"/>
                </a:solidFill>
                <a:effectLst/>
                <a:latin typeface="+mn-lt"/>
                <a:ea typeface="+mn-ea"/>
                <a:cs typeface="+mn-cs"/>
              </a:rPr>
              <a:t>The leading causes of death have been relatively stable for the period 2005-2009, both for Orange County and North Carolina. Cancer and heart disease have consistently been the top two causes, for each of these five years. The percentage of cancer deaths in Orange County has ranged between 22.5% and 25.8%, but has been fairly stable (at about 23%) in North Carolina. The percentage of deaths from heart disease went up in Orange County from 17.8% in 2005 to 23.4% in 2007, but has dropped in subsequent years to 20.4% in 2009. In contrast, the percentage of deaths in North Carolina due to heart disease has been relatively stable, at about 23% during the period 2007-2009.</a:t>
            </a: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21</a:t>
            </a:fld>
            <a:endParaRPr lang="en-US"/>
          </a:p>
        </p:txBody>
      </p:sp>
    </p:spTree>
    <p:extLst>
      <p:ext uri="{BB962C8B-B14F-4D97-AF65-F5344CB8AC3E}">
        <p14:creationId xmlns:p14="http://schemas.microsoft.com/office/powerpoint/2010/main" val="5311245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The leading causes of hospitalization in Orange County and North Carolina are important, both as indicators of health status and drivers of health cost. These causes are different from the leading causes of death (discussed above), and reflect the nature and pattern of the disease burden in the county and state, respectively. </a:t>
            </a:r>
          </a:p>
          <a:p>
            <a:pPr marL="171450" indent="-171450">
              <a:buFont typeface="Arial" pitchFamily="34" charset="0"/>
              <a:buChar char="•"/>
            </a:pPr>
            <a:r>
              <a:rPr lang="en-US" sz="1100" kern="1200" dirty="0" smtClean="0">
                <a:solidFill>
                  <a:schemeClr val="tx1"/>
                </a:solidFill>
                <a:effectLst/>
                <a:latin typeface="+mn-lt"/>
                <a:ea typeface="+mn-ea"/>
                <a:cs typeface="+mn-cs"/>
              </a:rPr>
              <a:t>In general, the ten leading causes of hospitalization are similar in Orange County and in North Carolina. In both the county and state, cardio-vascular and circulatory diseases, pregnancy and childbirth, digestive system diseases, injuries and poisoning, and other diagnoses (including mental health) rank among the five leading causes of hospitalization.</a:t>
            </a:r>
          </a:p>
          <a:p>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22</a:t>
            </a:fld>
            <a:endParaRPr lang="en-US"/>
          </a:p>
        </p:txBody>
      </p:sp>
    </p:spTree>
    <p:extLst>
      <p:ext uri="{BB962C8B-B14F-4D97-AF65-F5344CB8AC3E}">
        <p14:creationId xmlns:p14="http://schemas.microsoft.com/office/powerpoint/2010/main" val="1337639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b="1" i="1" kern="1200" dirty="0" smtClean="0">
                <a:solidFill>
                  <a:schemeClr val="tx1"/>
                </a:solidFill>
                <a:effectLst/>
                <a:latin typeface="+mn-lt"/>
                <a:ea typeface="+mn-ea"/>
                <a:cs typeface="+mn-cs"/>
              </a:rPr>
              <a:t>Response to disparities.</a:t>
            </a:r>
            <a:r>
              <a:rPr lang="en-US" sz="1100" kern="1200" dirty="0" smtClean="0">
                <a:solidFill>
                  <a:schemeClr val="tx1"/>
                </a:solidFill>
                <a:effectLst/>
                <a:latin typeface="+mn-lt"/>
                <a:ea typeface="+mn-ea"/>
                <a:cs typeface="+mn-cs"/>
              </a:rPr>
              <a:t> The Healthy Carolinians of Orange County (HCOC) task force and the Health Department strive to reduce health disparities by helping to build a community where </a:t>
            </a:r>
            <a:r>
              <a:rPr lang="en-US" sz="1100" i="1" kern="1200" dirty="0" smtClean="0">
                <a:solidFill>
                  <a:schemeClr val="tx1"/>
                </a:solidFill>
                <a:effectLst/>
                <a:latin typeface="+mn-lt"/>
                <a:ea typeface="+mn-ea"/>
                <a:cs typeface="+mn-cs"/>
              </a:rPr>
              <a:t>all</a:t>
            </a:r>
            <a:r>
              <a:rPr lang="en-US" sz="1100" kern="1200" dirty="0" smtClean="0">
                <a:solidFill>
                  <a:schemeClr val="tx1"/>
                </a:solidFill>
                <a:effectLst/>
                <a:latin typeface="+mn-lt"/>
                <a:ea typeface="+mn-ea"/>
                <a:cs typeface="+mn-cs"/>
              </a:rPr>
              <a:t> residents have an equal opportunity to lead long, healthy, and productive lives.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It is recognized that for residents to be healthy, they need clean air and water, nutritious food, a safe physical environment, access to parks and sidewalks, violence- and drug-free neighborhoods, good jobs and schools, safe housing, and transportation, etc.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Healthy Carolinians recognizes that low income, rural and minority communities also need to be empowered to speak to their needs and to be instrumental in developing strategies that ensure the health and well-being of their families.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To this end, community representatives from the HCOC Executive Committee helped plan and implement community forums as part of the Community Health Assessment.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It is the aim of HCOC to strengthen partnerships with community and neighborhood associations as it moves into action planning and implementation of the next four-year plan. In addition, HCOC is committed to a greater focus on larger societal structures and policies as an important mechanism for addressing the social determinants of health.</a:t>
            </a:r>
          </a:p>
          <a:p>
            <a:pPr marL="171450" indent="-171450">
              <a:buFont typeface="Arial" pitchFamily="34" charset="0"/>
              <a:buChar char="•"/>
            </a:pP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23</a:t>
            </a:fld>
            <a:endParaRPr lang="en-US"/>
          </a:p>
        </p:txBody>
      </p:sp>
    </p:spTree>
    <p:extLst>
      <p:ext uri="{BB962C8B-B14F-4D97-AF65-F5344CB8AC3E}">
        <p14:creationId xmlns:p14="http://schemas.microsoft.com/office/powerpoint/2010/main" val="32012803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In Orange County, as in other parts of NC and the United States, health status depends largely on where one lives and the individual’s racial, ethnic, and economic status. </a:t>
            </a:r>
          </a:p>
          <a:p>
            <a:pPr marL="171450" indent="-171450">
              <a:buFont typeface="Arial" pitchFamily="34" charset="0"/>
              <a:buChar char="•"/>
            </a:pPr>
            <a:r>
              <a:rPr lang="en-US" sz="1100" kern="1200" dirty="0" smtClean="0">
                <a:solidFill>
                  <a:schemeClr val="tx1"/>
                </a:solidFill>
                <a:effectLst/>
                <a:latin typeface="+mn-lt"/>
                <a:ea typeface="+mn-ea"/>
                <a:cs typeface="+mn-cs"/>
              </a:rPr>
              <a:t>Rates and outcomes of disease are significantly worse among economically disadvantaged and rural populations and among particular racial and ethnic minorities. While health disparities have long been recognized, they have been poorly understood. </a:t>
            </a:r>
            <a:endParaRPr lang="en-US" sz="1100" b="1" i="1" kern="1200" dirty="0" smtClean="0">
              <a:solidFill>
                <a:schemeClr val="tx1"/>
              </a:solidFill>
              <a:effectLst/>
              <a:latin typeface="+mn-lt"/>
              <a:ea typeface="+mn-ea"/>
              <a:cs typeface="+mn-cs"/>
            </a:endParaRPr>
          </a:p>
          <a:p>
            <a:pPr marL="171450" indent="-171450">
              <a:buFont typeface="Arial" pitchFamily="34" charset="0"/>
              <a:buChar char="•"/>
            </a:pPr>
            <a:r>
              <a:rPr lang="en-US" sz="1100" b="1" i="1" kern="1200" dirty="0" smtClean="0">
                <a:solidFill>
                  <a:schemeClr val="tx1"/>
                </a:solidFill>
                <a:effectLst/>
                <a:latin typeface="+mn-lt"/>
                <a:ea typeface="+mn-ea"/>
                <a:cs typeface="+mn-cs"/>
              </a:rPr>
              <a:t>Income.</a:t>
            </a:r>
            <a:r>
              <a:rPr lang="en-US" sz="1100" kern="1200" dirty="0" smtClean="0">
                <a:solidFill>
                  <a:schemeClr val="tx1"/>
                </a:solidFill>
                <a:effectLst/>
                <a:latin typeface="+mn-lt"/>
                <a:ea typeface="+mn-ea"/>
                <a:cs typeface="+mn-cs"/>
              </a:rPr>
              <a:t> The relationship between health and income has come to be known as the health-wealth gradient in order to emphasize the strong relationship of the two throughout the income distribution. With each increasing gradient of wealth there is a documented increase in health and life expectancy. Access to health insurance does not completely explain this relationship. Other factors like material deprivation, chronic stress, and reduced control over one’s life experiences are theorized as other important explanations for the health-wealth gradient. The health-wealth gradient suggests the need for a policy shift from focus on the individuals’ habits and diseases to focus on social and economic issues that lead to illness.</a:t>
            </a:r>
          </a:p>
          <a:p>
            <a:pPr marL="171450" indent="-171450">
              <a:buFont typeface="Arial" pitchFamily="34" charset="0"/>
              <a:buChar char="•"/>
            </a:pPr>
            <a:endParaRPr lang="en-US" sz="1100" kern="1200" dirty="0" smtClean="0">
              <a:solidFill>
                <a:schemeClr val="tx1"/>
              </a:solidFill>
              <a:effectLst/>
              <a:latin typeface="+mn-lt"/>
              <a:ea typeface="+mn-ea"/>
              <a:cs typeface="+mn-cs"/>
            </a:endParaRPr>
          </a:p>
          <a:p>
            <a:pPr marL="171450" indent="-171450">
              <a:buFont typeface="Arial" pitchFamily="34" charset="0"/>
              <a:buChar char="•"/>
            </a:pPr>
            <a:r>
              <a:rPr lang="en-US" sz="1100" b="1" i="1" kern="1200" dirty="0" smtClean="0">
                <a:solidFill>
                  <a:schemeClr val="tx1"/>
                </a:solidFill>
                <a:effectLst/>
                <a:latin typeface="+mn-lt"/>
                <a:ea typeface="+mn-ea"/>
                <a:cs typeface="+mn-cs"/>
              </a:rPr>
              <a:t>Race</a:t>
            </a:r>
            <a:r>
              <a:rPr lang="en-US" sz="1100" i="1" kern="1200" dirty="0" smtClean="0">
                <a:solidFill>
                  <a:schemeClr val="tx1"/>
                </a:solidFill>
                <a:effectLst/>
                <a:latin typeface="+mn-lt"/>
                <a:ea typeface="+mn-ea"/>
                <a:cs typeface="+mn-cs"/>
              </a:rPr>
              <a:t>.</a:t>
            </a:r>
            <a:r>
              <a:rPr lang="en-US" sz="1100" kern="1200" dirty="0" smtClean="0">
                <a:solidFill>
                  <a:schemeClr val="tx1"/>
                </a:solidFill>
                <a:effectLst/>
                <a:latin typeface="+mn-lt"/>
                <a:ea typeface="+mn-ea"/>
                <a:cs typeface="+mn-cs"/>
              </a:rPr>
              <a:t> In Orange County, as elsewhere in the state and nation, significant racial differences in morbidity and mortality continue to be documented.</a:t>
            </a:r>
          </a:p>
          <a:p>
            <a:pPr marL="171450" indent="-171450">
              <a:buFont typeface="Arial" pitchFamily="34" charset="0"/>
              <a:buChar char="•"/>
            </a:pPr>
            <a:endParaRPr lang="en-US" sz="11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b="1" i="1" kern="1200" dirty="0" smtClean="0">
                <a:solidFill>
                  <a:schemeClr val="tx1"/>
                </a:solidFill>
                <a:effectLst/>
                <a:latin typeface="+mn-lt"/>
                <a:ea typeface="+mn-ea"/>
                <a:cs typeface="+mn-cs"/>
              </a:rPr>
              <a:t>Ethnicity</a:t>
            </a:r>
            <a:r>
              <a:rPr lang="en-US" sz="1100" i="1" kern="1200" dirty="0" smtClean="0">
                <a:solidFill>
                  <a:schemeClr val="tx1"/>
                </a:solidFill>
                <a:effectLst/>
                <a:latin typeface="+mn-lt"/>
                <a:ea typeface="+mn-ea"/>
                <a:cs typeface="+mn-cs"/>
              </a:rPr>
              <a:t>. </a:t>
            </a:r>
            <a:r>
              <a:rPr lang="en-US" sz="1100" kern="1200" dirty="0" smtClean="0">
                <a:solidFill>
                  <a:schemeClr val="tx1"/>
                </a:solidFill>
                <a:effectLst/>
                <a:latin typeface="+mn-lt"/>
                <a:ea typeface="+mn-ea"/>
                <a:cs typeface="+mn-cs"/>
              </a:rPr>
              <a:t>Nationally, immigrants to the US present an exception to the finding of poorer health and earlier mortality among persons with lower income, education, and minority racial status.</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100" kern="1200" dirty="0" smtClean="0">
              <a:solidFill>
                <a:schemeClr val="tx1"/>
              </a:solidFill>
              <a:effectLst/>
              <a:latin typeface="+mn-lt"/>
              <a:ea typeface="+mn-ea"/>
              <a:cs typeface="+mn-cs"/>
            </a:endParaRPr>
          </a:p>
          <a:p>
            <a:pPr marL="171450" indent="-171450">
              <a:buFont typeface="Arial" pitchFamily="34" charset="0"/>
              <a:buChar char="•"/>
            </a:pPr>
            <a:r>
              <a:rPr lang="en-US" sz="1100" b="1" i="1" kern="1200" dirty="0" smtClean="0">
                <a:solidFill>
                  <a:schemeClr val="tx1"/>
                </a:solidFill>
                <a:effectLst/>
                <a:latin typeface="+mn-lt"/>
                <a:ea typeface="+mn-ea"/>
                <a:cs typeface="+mn-cs"/>
              </a:rPr>
              <a:t>Place or residence.</a:t>
            </a:r>
            <a:r>
              <a:rPr lang="en-US" sz="1100" kern="1200" dirty="0" smtClean="0">
                <a:solidFill>
                  <a:schemeClr val="tx1"/>
                </a:solidFill>
                <a:effectLst/>
                <a:latin typeface="+mn-lt"/>
                <a:ea typeface="+mn-ea"/>
                <a:cs typeface="+mn-cs"/>
              </a:rPr>
              <a:t> Neighborhood conditions have an indirect effect on health by impacting the ease with which residents can make healthy choices related to diet, exercise, and safety. Where people live also may determine their proximity to environmental hazards, access to clean water and sewer, the quality of schools, the availability of affordable housing and the opportunity for positive social interactions with neighbors.</a:t>
            </a:r>
          </a:p>
          <a:p>
            <a:endParaRPr lang="en-US" sz="1100" kern="1200" dirty="0" smtClean="0">
              <a:solidFill>
                <a:schemeClr val="tx1"/>
              </a:solidFill>
              <a:effectLst/>
              <a:latin typeface="+mn-lt"/>
              <a:ea typeface="+mn-ea"/>
              <a:cs typeface="+mn-cs"/>
            </a:endParaRPr>
          </a:p>
          <a:p>
            <a:endParaRPr lang="en-US" sz="1100" kern="1200" dirty="0" smtClean="0">
              <a:solidFill>
                <a:schemeClr val="tx1"/>
              </a:solidFill>
              <a:effectLst/>
              <a:latin typeface="+mn-lt"/>
              <a:ea typeface="+mn-ea"/>
              <a:cs typeface="+mn-cs"/>
            </a:endParaRPr>
          </a:p>
          <a:p>
            <a:endParaRPr lang="en-US" sz="11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6E53578-FA31-493D-B30C-788F500FB9EA}" type="slidenum">
              <a:rPr lang="en-US" smtClean="0"/>
              <a:t>24</a:t>
            </a:fld>
            <a:endParaRPr lang="en-US"/>
          </a:p>
        </p:txBody>
      </p:sp>
    </p:spTree>
    <p:extLst>
      <p:ext uri="{BB962C8B-B14F-4D97-AF65-F5344CB8AC3E}">
        <p14:creationId xmlns:p14="http://schemas.microsoft.com/office/powerpoint/2010/main" val="42948700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b="0" i="0" kern="1200" dirty="0" smtClean="0">
                <a:solidFill>
                  <a:schemeClr val="tx1"/>
                </a:solidFill>
                <a:effectLst/>
                <a:latin typeface="+mn-lt"/>
                <a:ea typeface="+mn-ea"/>
                <a:cs typeface="+mn-cs"/>
              </a:rPr>
              <a:t>The social determinants of health are the conditions in which people are born, grow, live, work and age.</a:t>
            </a:r>
            <a:endParaRPr lang="en-US" sz="1100" b="0" i="0" kern="1200" baseline="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b="0" i="0" kern="1200" baseline="0" dirty="0" smtClean="0">
                <a:solidFill>
                  <a:schemeClr val="tx1"/>
                </a:solidFill>
                <a:effectLst/>
                <a:latin typeface="+mn-lt"/>
                <a:ea typeface="+mn-ea"/>
                <a:cs typeface="+mn-cs"/>
              </a:rPr>
              <a:t>Determinants of health heavily influence opportunities for healthy living.</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b="0" i="0" kern="1200" baseline="0" dirty="0" smtClean="0">
                <a:solidFill>
                  <a:schemeClr val="tx1"/>
                </a:solidFill>
                <a:effectLst/>
                <a:latin typeface="+mn-lt"/>
                <a:ea typeface="+mn-ea"/>
                <a:cs typeface="+mn-cs"/>
              </a:rPr>
              <a:t>*Income/Poverty and *Labor/Employment discussed in subsequent slides</a:t>
            </a:r>
            <a:endParaRPr lang="en-US" sz="1100" b="0" i="0" kern="1200" dirty="0" smtClean="0">
              <a:solidFill>
                <a:schemeClr val="tx1"/>
              </a:solidFill>
              <a:effectLst/>
              <a:latin typeface="+mn-lt"/>
              <a:ea typeface="+mn-ea"/>
              <a:cs typeface="+mn-cs"/>
            </a:endParaRPr>
          </a:p>
          <a:p>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25</a:t>
            </a:fld>
            <a:endParaRPr lang="en-US"/>
          </a:p>
        </p:txBody>
      </p:sp>
    </p:spTree>
    <p:extLst>
      <p:ext uri="{BB962C8B-B14F-4D97-AF65-F5344CB8AC3E}">
        <p14:creationId xmlns:p14="http://schemas.microsoft.com/office/powerpoint/2010/main" val="3241405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Orange County is a relatively affluent county in the state, with a median household income of $51,944 in 2009, which was higher than the median of $43,754 for North Carolina. For comparison, the Orange County median household income was also higher than that of neighboring Alamance and Durham counties, which were $43,103 and $48,770 respectively.</a:t>
            </a:r>
          </a:p>
          <a:p>
            <a:pPr marL="171450" indent="-171450">
              <a:buFont typeface="Arial" pitchFamily="34" charset="0"/>
              <a:buChar char="•"/>
            </a:pPr>
            <a:r>
              <a:rPr lang="en-US" sz="1100" kern="1200" dirty="0" smtClean="0">
                <a:solidFill>
                  <a:schemeClr val="tx1"/>
                </a:solidFill>
                <a:effectLst/>
                <a:latin typeface="+mn-lt"/>
                <a:ea typeface="+mn-ea"/>
                <a:cs typeface="+mn-cs"/>
              </a:rPr>
              <a:t>In comparison, of the estimated Orange County population of 124,207 for which poverty data was available, as many as 24,931 were estimated to be below the poverty level, i.e., over a fifth (20.1%) of the county’s population was living on income below the federal poverty level. However, one must keep in mind that a significant portion of Orange County’s population are University students who are not employed or earning an income and are included in the Census.</a:t>
            </a:r>
          </a:p>
          <a:p>
            <a:pPr marL="171450" indent="-171450">
              <a:buFont typeface="Arial" pitchFamily="34" charset="0"/>
              <a:buChar char="•"/>
            </a:pPr>
            <a:r>
              <a:rPr lang="en-US" sz="1100" kern="1200" dirty="0" smtClean="0">
                <a:solidFill>
                  <a:schemeClr val="tx1"/>
                </a:solidFill>
                <a:effectLst/>
                <a:latin typeface="+mn-lt"/>
                <a:ea typeface="+mn-ea"/>
                <a:cs typeface="+mn-cs"/>
              </a:rPr>
              <a:t>The age and gender distributions of the North Carolina and Orange County populations living below the poverty level, as per the 2010 Census data, are given in Table. </a:t>
            </a:r>
          </a:p>
          <a:p>
            <a:pPr marL="628650" lvl="1" indent="-171450">
              <a:buFont typeface="Arial" pitchFamily="34" charset="0"/>
              <a:buChar char="•"/>
            </a:pPr>
            <a:r>
              <a:rPr lang="en-US" sz="1100" kern="1200" dirty="0" smtClean="0">
                <a:solidFill>
                  <a:schemeClr val="tx1"/>
                </a:solidFill>
                <a:effectLst/>
                <a:latin typeface="+mn-lt"/>
                <a:ea typeface="+mn-ea"/>
                <a:cs typeface="+mn-cs"/>
              </a:rPr>
              <a:t>In all categories except individuals under 18 years of age, the percent of the population living below the poverty level in 2010 was higher in Orange County than in North Carolina. </a:t>
            </a:r>
          </a:p>
          <a:p>
            <a:pPr marL="628650" lvl="1" indent="-171450">
              <a:buFont typeface="Arial" pitchFamily="34" charset="0"/>
              <a:buChar char="•"/>
            </a:pPr>
            <a:r>
              <a:rPr lang="en-US" sz="1100" kern="1200" dirty="0" smtClean="0">
                <a:solidFill>
                  <a:schemeClr val="tx1"/>
                </a:solidFill>
                <a:effectLst/>
                <a:latin typeface="+mn-lt"/>
                <a:ea typeface="+mn-ea"/>
                <a:cs typeface="+mn-cs"/>
              </a:rPr>
              <a:t>Gender disparities also exist, with the poverty rate for females higher than the rate for males in 2010. </a:t>
            </a:r>
          </a:p>
          <a:p>
            <a:pPr marL="171450" indent="-171450">
              <a:buFont typeface="Arial" pitchFamily="34" charset="0"/>
              <a:buChar char="•"/>
            </a:pPr>
            <a:endParaRPr lang="en-US" sz="11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6E53578-FA31-493D-B30C-788F500FB9EA}" type="slidenum">
              <a:rPr lang="en-US" smtClean="0"/>
              <a:t>26</a:t>
            </a:fld>
            <a:endParaRPr lang="en-US"/>
          </a:p>
        </p:txBody>
      </p:sp>
    </p:spTree>
    <p:extLst>
      <p:ext uri="{BB962C8B-B14F-4D97-AF65-F5344CB8AC3E}">
        <p14:creationId xmlns:p14="http://schemas.microsoft.com/office/powerpoint/2010/main" val="114217738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Two major sources of disparity in poverty levels are race and ethnic origin. </a:t>
            </a:r>
          </a:p>
          <a:p>
            <a:pPr marL="171450" indent="-171450">
              <a:buFont typeface="Arial" pitchFamily="34" charset="0"/>
              <a:buChar char="•"/>
            </a:pPr>
            <a:r>
              <a:rPr lang="en-US" sz="1100" kern="1200" dirty="0" smtClean="0">
                <a:solidFill>
                  <a:schemeClr val="tx1"/>
                </a:solidFill>
                <a:effectLst/>
                <a:latin typeface="+mn-lt"/>
                <a:ea typeface="+mn-ea"/>
                <a:cs typeface="+mn-cs"/>
              </a:rPr>
              <a:t>In Orange County, as in North Carolina, those who are Black or African American are more likely to be poor than those who are white; but those who are Asian have a lower poverty rate (possibly due to differences in levels of education or their employment status). </a:t>
            </a:r>
          </a:p>
          <a:p>
            <a:pPr marL="171450" indent="-171450">
              <a:buFont typeface="Arial" pitchFamily="34" charset="0"/>
              <a:buChar char="•"/>
            </a:pPr>
            <a:r>
              <a:rPr lang="en-US" sz="1100" kern="1200" dirty="0" smtClean="0">
                <a:solidFill>
                  <a:schemeClr val="tx1"/>
                </a:solidFill>
                <a:effectLst/>
                <a:latin typeface="+mn-lt"/>
                <a:ea typeface="+mn-ea"/>
                <a:cs typeface="+mn-cs"/>
              </a:rPr>
              <a:t>In Orange County, persons of Hispanic or Latino origin (of any race) are three times more likely to be poor than those who are white non-Hispanic or non-Latino. Also, for most categories for which data is available from the 2010 US Census, the poverty rate is about the same or higher in Orange County than in North Carolina.</a:t>
            </a:r>
          </a:p>
          <a:p>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27</a:t>
            </a:fld>
            <a:endParaRPr lang="en-US"/>
          </a:p>
        </p:txBody>
      </p:sp>
    </p:spTree>
    <p:extLst>
      <p:ext uri="{BB962C8B-B14F-4D97-AF65-F5344CB8AC3E}">
        <p14:creationId xmlns:p14="http://schemas.microsoft.com/office/powerpoint/2010/main" val="7008707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According to the latest 2010 U. S. Census data, the unemployment rate in Orange County is lower than the rate in North Carolina, but is still unacceptably high. </a:t>
            </a:r>
          </a:p>
          <a:p>
            <a:pPr marL="171450" indent="-171450">
              <a:buFont typeface="Arial" pitchFamily="34" charset="0"/>
              <a:buChar char="•"/>
            </a:pPr>
            <a:r>
              <a:rPr lang="en-US" sz="1100" kern="1200" dirty="0" smtClean="0">
                <a:solidFill>
                  <a:schemeClr val="tx1"/>
                </a:solidFill>
                <a:effectLst/>
                <a:latin typeface="+mn-lt"/>
                <a:ea typeface="+mn-ea"/>
                <a:cs typeface="+mn-cs"/>
              </a:rPr>
              <a:t>Overall, the unemployment rate in Orange County is 10.1% for males, and 9% for females; and is even higher (22%) for those below the poverty level and those with any disability (respectively, 22% and 41.1%).</a:t>
            </a: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28</a:t>
            </a:fld>
            <a:endParaRPr lang="en-US"/>
          </a:p>
        </p:txBody>
      </p:sp>
    </p:spTree>
    <p:extLst>
      <p:ext uri="{BB962C8B-B14F-4D97-AF65-F5344CB8AC3E}">
        <p14:creationId xmlns:p14="http://schemas.microsoft.com/office/powerpoint/2010/main" val="16954989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CHA findings were organized into ten areas, identified by looking at the intersection of Healthy NC 2020 Objectives, top Orange County community survey issues, top focus group themes, and top ten leading causes of death in Orange County.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The Top Ten Health Issues in Orange County that were identified and presented are listed alphabetically</a:t>
            </a:r>
            <a:r>
              <a:rPr lang="en-US" sz="1100" kern="1200" baseline="0" dirty="0" smtClean="0">
                <a:solidFill>
                  <a:schemeClr val="tx1"/>
                </a:solidFill>
                <a:effectLst/>
                <a:latin typeface="+mn-lt"/>
                <a:ea typeface="+mn-ea"/>
                <a:cs typeface="+mn-cs"/>
              </a:rPr>
              <a:t> with definitions in the next slides.</a:t>
            </a: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29</a:t>
            </a:fld>
            <a:endParaRPr lang="en-US"/>
          </a:p>
        </p:txBody>
      </p:sp>
    </p:spTree>
    <p:extLst>
      <p:ext uri="{BB962C8B-B14F-4D97-AF65-F5344CB8AC3E}">
        <p14:creationId xmlns:p14="http://schemas.microsoft.com/office/powerpoint/2010/main" val="38576344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100" dirty="0" smtClean="0"/>
              <a:t>Definition: Access</a:t>
            </a:r>
            <a:endParaRPr lang="en-US" sz="1100"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30</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dirty="0" smtClean="0"/>
              <a:t>Definition:</a:t>
            </a:r>
            <a:r>
              <a:rPr lang="en-US" sz="1200" baseline="0" dirty="0" smtClean="0"/>
              <a:t> Built environment</a:t>
            </a:r>
            <a:endParaRPr lang="en-US" sz="1200" dirty="0" smtClean="0"/>
          </a:p>
        </p:txBody>
      </p:sp>
      <p:sp>
        <p:nvSpPr>
          <p:cNvPr id="4" name="Slide Number Placeholder 3"/>
          <p:cNvSpPr>
            <a:spLocks noGrp="1"/>
          </p:cNvSpPr>
          <p:nvPr>
            <p:ph type="sldNum" sz="quarter" idx="10"/>
          </p:nvPr>
        </p:nvSpPr>
        <p:spPr/>
        <p:txBody>
          <a:bodyPr/>
          <a:lstStyle/>
          <a:p>
            <a:fld id="{423DEB3E-7C3A-6748-B708-03E7A19B0B53}" type="slidenum">
              <a:rPr lang="en-US" smtClean="0"/>
              <a:pPr/>
              <a:t>31</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Definition:</a:t>
            </a:r>
            <a:r>
              <a:rPr lang="en-US" sz="1200" baseline="0" dirty="0" smtClean="0"/>
              <a:t> Cancer</a:t>
            </a:r>
            <a:endParaRPr lang="en-US" sz="1200" dirty="0" smtClean="0"/>
          </a:p>
        </p:txBody>
      </p:sp>
      <p:sp>
        <p:nvSpPr>
          <p:cNvPr id="4" name="Slide Number Placeholder 3"/>
          <p:cNvSpPr>
            <a:spLocks noGrp="1"/>
          </p:cNvSpPr>
          <p:nvPr>
            <p:ph type="sldNum" sz="quarter" idx="10"/>
          </p:nvPr>
        </p:nvSpPr>
        <p:spPr/>
        <p:txBody>
          <a:bodyPr/>
          <a:lstStyle/>
          <a:p>
            <a:fld id="{423DEB3E-7C3A-6748-B708-03E7A19B0B53}" type="slidenum">
              <a:rPr lang="en-US" smtClean="0"/>
              <a:pPr/>
              <a:t>32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Definition: Chronic disease</a:t>
            </a:r>
          </a:p>
          <a:p>
            <a:endParaRPr lang="en-US"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33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Definition: Environmental</a:t>
            </a:r>
            <a:r>
              <a:rPr lang="en-US" sz="1200" baseline="0" dirty="0" smtClean="0"/>
              <a:t> health</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34</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Definition: Injury</a:t>
            </a:r>
          </a:p>
          <a:p>
            <a:endParaRPr lang="en-US"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35</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Definition: Mental</a:t>
            </a:r>
            <a:r>
              <a:rPr lang="en-US" sz="1200" baseline="0" dirty="0" smtClean="0"/>
              <a:t> health</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36</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Definition: Oral health</a:t>
            </a:r>
          </a:p>
          <a:p>
            <a:endParaRPr lang="en-US"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37</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Definition:</a:t>
            </a:r>
            <a:r>
              <a:rPr lang="en-US" sz="1200" baseline="0" dirty="0" smtClean="0"/>
              <a:t> Substance abuse</a:t>
            </a:r>
            <a:endParaRPr lang="en-US" sz="1200" dirty="0" smtClean="0"/>
          </a:p>
        </p:txBody>
      </p:sp>
      <p:sp>
        <p:nvSpPr>
          <p:cNvPr id="4" name="Slide Number Placeholder 3"/>
          <p:cNvSpPr>
            <a:spLocks noGrp="1"/>
          </p:cNvSpPr>
          <p:nvPr>
            <p:ph type="sldNum" sz="quarter" idx="10"/>
          </p:nvPr>
        </p:nvSpPr>
        <p:spPr/>
        <p:txBody>
          <a:bodyPr/>
          <a:lstStyle/>
          <a:p>
            <a:fld id="{423DEB3E-7C3A-6748-B708-03E7A19B0B53}" type="slidenum">
              <a:rPr lang="en-US" smtClean="0"/>
              <a:pPr/>
              <a:t>38</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marR="0" indent="-171450" algn="l" defTabSz="457200" rtl="0" eaLnBrk="1" fontAlgn="auto" latinLnBrk="0" hangingPunct="1">
              <a:lnSpc>
                <a:spcPct val="100000"/>
              </a:lnSpc>
              <a:spcBef>
                <a:spcPts val="0"/>
              </a:spcBef>
              <a:spcAft>
                <a:spcPts val="0"/>
              </a:spcAft>
              <a:buClrTx/>
              <a:buSzTx/>
              <a:buFont typeface="Arial" pitchFamily="34" charset="0"/>
              <a:buChar char="•"/>
              <a:tabLst/>
              <a:defRPr/>
            </a:pPr>
            <a:r>
              <a:rPr lang="en-US" sz="1200" dirty="0" smtClean="0"/>
              <a:t>Definition: Transportation</a:t>
            </a:r>
          </a:p>
          <a:p>
            <a:endParaRPr lang="en-US" dirty="0"/>
          </a:p>
        </p:txBody>
      </p:sp>
      <p:sp>
        <p:nvSpPr>
          <p:cNvPr id="4" name="Slide Number Placeholder 3"/>
          <p:cNvSpPr>
            <a:spLocks noGrp="1"/>
          </p:cNvSpPr>
          <p:nvPr>
            <p:ph type="sldNum" sz="quarter" idx="10"/>
          </p:nvPr>
        </p:nvSpPr>
        <p:spPr/>
        <p:txBody>
          <a:bodyPr/>
          <a:lstStyle/>
          <a:p>
            <a:fld id="{423DEB3E-7C3A-6748-B708-03E7A19B0B53}" type="slidenum">
              <a:rPr lang="en-US" smtClean="0"/>
              <a:pPr/>
              <a:t>39</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40</a:t>
            </a:fld>
            <a:endParaRPr lang="en-US"/>
          </a:p>
        </p:txBody>
      </p:sp>
    </p:spTree>
    <p:extLst>
      <p:ext uri="{BB962C8B-B14F-4D97-AF65-F5344CB8AC3E}">
        <p14:creationId xmlns:p14="http://schemas.microsoft.com/office/powerpoint/2010/main" val="77416363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Based on total votes from the five community forums, Orange County’s Top 10 Issues, ranked on “Importance” (1 being most important) are listed here.</a:t>
            </a: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41</a:t>
            </a:fld>
            <a:endParaRPr lang="en-US"/>
          </a:p>
        </p:txBody>
      </p:sp>
    </p:spTree>
    <p:extLst>
      <p:ext uri="{BB962C8B-B14F-4D97-AF65-F5344CB8AC3E}">
        <p14:creationId xmlns:p14="http://schemas.microsoft.com/office/powerpoint/2010/main" val="5785212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Here are the five areas that were determined to be of greatest concern to the Orange County community after the Healthy</a:t>
            </a:r>
            <a:r>
              <a:rPr lang="en-US" sz="1100" kern="1200" baseline="0" dirty="0" smtClean="0">
                <a:solidFill>
                  <a:schemeClr val="tx1"/>
                </a:solidFill>
                <a:effectLst/>
                <a:latin typeface="+mn-lt"/>
                <a:ea typeface="+mn-ea"/>
                <a:cs typeface="+mn-cs"/>
              </a:rPr>
              <a:t> Carolinians of Orange County </a:t>
            </a:r>
            <a:r>
              <a:rPr lang="en-US" sz="1100" kern="1200" dirty="0" smtClean="0">
                <a:solidFill>
                  <a:schemeClr val="tx1"/>
                </a:solidFill>
                <a:effectLst/>
                <a:latin typeface="+mn-lt"/>
                <a:ea typeface="+mn-ea"/>
                <a:cs typeface="+mn-cs"/>
              </a:rPr>
              <a:t>Annual Meeting where attendees voted on “Importance and Changeability.” </a:t>
            </a:r>
          </a:p>
          <a:p>
            <a:pPr marL="171450" indent="-171450">
              <a:buFont typeface="Arial" pitchFamily="34" charset="0"/>
              <a:buChar char="•"/>
            </a:pPr>
            <a:r>
              <a:rPr lang="en-US" sz="1100" kern="1200" dirty="0" smtClean="0">
                <a:solidFill>
                  <a:schemeClr val="tx1"/>
                </a:solidFill>
                <a:effectLst/>
                <a:latin typeface="+mn-lt"/>
                <a:ea typeface="+mn-ea"/>
                <a:cs typeface="+mn-cs"/>
              </a:rPr>
              <a:t>The concerns listed here were selected by the community and are listed in the order of the numbers votes they received, ranked greatest to least (1 is the highest priority).</a:t>
            </a:r>
          </a:p>
          <a:p>
            <a:pPr marL="171450" indent="-171450">
              <a:buFont typeface="Arial" pitchFamily="34" charset="0"/>
              <a:buChar char="•"/>
            </a:pPr>
            <a:endParaRPr lang="en-US" sz="1100" kern="1200" dirty="0" smtClean="0">
              <a:solidFill>
                <a:schemeClr val="tx1"/>
              </a:solidFill>
              <a:effectLst/>
              <a:latin typeface="+mn-lt"/>
              <a:ea typeface="+mn-ea"/>
              <a:cs typeface="+mn-cs"/>
            </a:endParaRPr>
          </a:p>
          <a:p>
            <a:pPr marL="171450" indent="-171450">
              <a:buFont typeface="Arial" pitchFamily="34" charset="0"/>
              <a:buChar char="•"/>
            </a:pPr>
            <a:r>
              <a:rPr lang="en-US" sz="1100" kern="1200" dirty="0" smtClean="0">
                <a:solidFill>
                  <a:schemeClr val="tx1"/>
                </a:solidFill>
                <a:effectLst/>
                <a:latin typeface="+mn-lt"/>
                <a:ea typeface="+mn-ea"/>
                <a:cs typeface="+mn-cs"/>
              </a:rPr>
              <a:t>These</a:t>
            </a:r>
            <a:r>
              <a:rPr lang="en-US" sz="1100" kern="1200" baseline="0" dirty="0" smtClean="0">
                <a:solidFill>
                  <a:schemeClr val="tx1"/>
                </a:solidFill>
                <a:effectLst/>
                <a:latin typeface="+mn-lt"/>
                <a:ea typeface="+mn-ea"/>
                <a:cs typeface="+mn-cs"/>
              </a:rPr>
              <a:t> five topics will be the focus of Healthy Carolinians Action Plans and Task Groups for the next 4 years (2012-2015).</a:t>
            </a:r>
            <a:endParaRPr lang="en-US" sz="11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6E53578-FA31-493D-B30C-788F500FB9EA}" type="slidenum">
              <a:rPr lang="en-US" smtClean="0"/>
              <a:t>42</a:t>
            </a:fld>
            <a:endParaRPr lang="en-US"/>
          </a:p>
        </p:txBody>
      </p:sp>
    </p:spTree>
    <p:extLst>
      <p:ext uri="{BB962C8B-B14F-4D97-AF65-F5344CB8AC3E}">
        <p14:creationId xmlns:p14="http://schemas.microsoft.com/office/powerpoint/2010/main" val="23287079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423DEB3E-7C3A-6748-B708-03E7A19B0B53}" type="slidenum">
              <a:rPr lang="en-US" smtClean="0"/>
              <a:pPr/>
              <a:t>5</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43</a:t>
            </a:fld>
            <a:endParaRPr lang="en-US"/>
          </a:p>
        </p:txBody>
      </p:sp>
    </p:spTree>
    <p:extLst>
      <p:ext uri="{BB962C8B-B14F-4D97-AF65-F5344CB8AC3E}">
        <p14:creationId xmlns:p14="http://schemas.microsoft.com/office/powerpoint/2010/main" val="118387636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kern="1200" dirty="0" smtClean="0">
                <a:solidFill>
                  <a:schemeClr val="tx1"/>
                </a:solidFill>
                <a:effectLst/>
                <a:latin typeface="+mn-lt"/>
                <a:ea typeface="+mn-ea"/>
                <a:cs typeface="+mn-cs"/>
              </a:rPr>
              <a:t>Orange County has the highest per capita number of physicians and dentists in the state with 88.9 physicians and 10.4 dentists per 10,000 population. Research indicates that communities with a higher primary care provider to population ratio have better health outcomes, including lower infant mortality rate and higher life expectancy. Cecil G. </a:t>
            </a:r>
            <a:r>
              <a:rPr lang="en-US" sz="1100" kern="1200" dirty="0" err="1" smtClean="0">
                <a:solidFill>
                  <a:schemeClr val="tx1"/>
                </a:solidFill>
                <a:effectLst/>
                <a:latin typeface="+mn-lt"/>
                <a:ea typeface="+mn-ea"/>
                <a:cs typeface="+mn-cs"/>
              </a:rPr>
              <a:t>Sheps</a:t>
            </a:r>
            <a:r>
              <a:rPr lang="en-US" sz="1100" kern="1200" dirty="0" smtClean="0">
                <a:solidFill>
                  <a:schemeClr val="tx1"/>
                </a:solidFill>
                <a:effectLst/>
                <a:latin typeface="+mn-lt"/>
                <a:ea typeface="+mn-ea"/>
                <a:cs typeface="+mn-cs"/>
              </a:rPr>
              <a:t> Center for Healthcare Research. (2008). North Carolina 2009 Health Professions Data Book. Accessed from </a:t>
            </a:r>
            <a:r>
              <a:rPr lang="en-US" sz="1100" u="sng" kern="1200" dirty="0" smtClean="0">
                <a:solidFill>
                  <a:schemeClr val="tx1"/>
                </a:solidFill>
                <a:effectLst/>
                <a:latin typeface="+mn-lt"/>
                <a:ea typeface="+mn-ea"/>
                <a:cs typeface="+mn-cs"/>
                <a:hlinkClick r:id="rId3"/>
              </a:rPr>
              <a:t>http://www.shepscenter.unc.edu/hp/index.html</a:t>
            </a:r>
            <a:r>
              <a:rPr lang="en-US" sz="1100" kern="1200" dirty="0" smtClean="0">
                <a:solidFill>
                  <a:schemeClr val="tx1"/>
                </a:solidFill>
                <a:effectLst/>
                <a:latin typeface="+mn-lt"/>
                <a:ea typeface="+mn-ea"/>
                <a:cs typeface="+mn-cs"/>
              </a:rPr>
              <a:t>. North Carolina Institute of Medicine. (2010). Prevention for the Health of North Carolina: Prevention Action Plan. Accessed from </a:t>
            </a:r>
            <a:r>
              <a:rPr lang="en-US" sz="1100" u="sng" kern="1200" dirty="0" smtClean="0">
                <a:solidFill>
                  <a:schemeClr val="tx1"/>
                </a:solidFill>
                <a:effectLst/>
                <a:latin typeface="+mn-lt"/>
                <a:ea typeface="+mn-ea"/>
                <a:cs typeface="+mn-cs"/>
                <a:hlinkClick r:id="rId4"/>
              </a:rPr>
              <a:t>http://www.nciom.org/publications/</a:t>
            </a:r>
            <a:r>
              <a:rPr lang="en-US" sz="1100" kern="1200" dirty="0" smtClean="0">
                <a:solidFill>
                  <a:schemeClr val="tx1"/>
                </a:solidFill>
                <a:effectLst/>
                <a:latin typeface="+mn-lt"/>
                <a:ea typeface="+mn-ea"/>
                <a:cs typeface="+mn-cs"/>
              </a:rPr>
              <a:t>. </a:t>
            </a:r>
          </a:p>
          <a:p>
            <a:pPr marL="171450" indent="-171450">
              <a:buFont typeface="Arial" pitchFamily="34" charset="0"/>
              <a:buChar char="•"/>
            </a:pPr>
            <a:r>
              <a:rPr lang="en-US" sz="1100" dirty="0" smtClean="0"/>
              <a:t>Orange County’s 2009 BRFSS data also reveals that 18.3% of Orange County residents do not have one or more persons that they considered a doctor or health care provider. Close to 28% of residents did not visit a doctor for a routine (general physical exam) checkup within the past year. In addition, 14.8% of county residents could not see a medical doctor due to cost. </a:t>
            </a:r>
            <a:endParaRPr lang="en-US" sz="1200" kern="1200" dirty="0" smtClean="0">
              <a:solidFill>
                <a:schemeClr val="tx1"/>
              </a:solidFill>
              <a:effectLst/>
              <a:latin typeface="+mn-lt"/>
              <a:ea typeface="+mn-ea"/>
              <a:cs typeface="+mn-cs"/>
            </a:endParaRPr>
          </a:p>
          <a:p>
            <a:pPr marL="171450" indent="-171450">
              <a:buFont typeface="Arial" pitchFamily="34" charset="0"/>
              <a:buChar char="•"/>
            </a:pPr>
            <a:endParaRPr lang="en-US"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44</a:t>
            </a:fld>
            <a:endParaRPr lang="en-US"/>
          </a:p>
        </p:txBody>
      </p:sp>
    </p:spTree>
    <p:extLst>
      <p:ext uri="{BB962C8B-B14F-4D97-AF65-F5344CB8AC3E}">
        <p14:creationId xmlns:p14="http://schemas.microsoft.com/office/powerpoint/2010/main" val="13953697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dirty="0" smtClean="0"/>
              <a:t>In addition to medical insurance, factors contributing to a resident’s inability to access health care services include the concentration of health care resources in the southern part of the county, inadequate transportation systems in the central and northern part of the county; language barriers, recent relocation to the county from another country, and perceived disparities (or racism) within health care facilities. </a:t>
            </a:r>
          </a:p>
          <a:p>
            <a:pPr marL="0" marR="0"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sz="1200" kern="1200" dirty="0" smtClean="0">
              <a:solidFill>
                <a:schemeClr val="tx1"/>
              </a:solidFill>
              <a:effectLst/>
              <a:latin typeface="+mn-lt"/>
              <a:ea typeface="+mn-ea"/>
              <a:cs typeface="+mn-cs"/>
            </a:endParaRPr>
          </a:p>
          <a:p>
            <a:pPr marL="171450" indent="-171450">
              <a:buFont typeface="Arial" pitchFamily="34" charset="0"/>
              <a:buChar char="•"/>
            </a:pPr>
            <a:endParaRPr lang="en-US"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45</a:t>
            </a:fld>
            <a:endParaRPr lang="en-US"/>
          </a:p>
        </p:txBody>
      </p:sp>
    </p:spTree>
    <p:extLst>
      <p:ext uri="{BB962C8B-B14F-4D97-AF65-F5344CB8AC3E}">
        <p14:creationId xmlns:p14="http://schemas.microsoft.com/office/powerpoint/2010/main" val="139536974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46</a:t>
            </a:fld>
            <a:endParaRPr lang="en-US"/>
          </a:p>
        </p:txBody>
      </p:sp>
    </p:spTree>
    <p:extLst>
      <p:ext uri="{BB962C8B-B14F-4D97-AF65-F5344CB8AC3E}">
        <p14:creationId xmlns:p14="http://schemas.microsoft.com/office/powerpoint/2010/main" val="288889606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According to 2008-2009 county-level estimates of uninsured residents, 18.9% (21,854) of Orange County residents between 0-64 years of age were uninsured. North Carolina Institute of Medicine. (2010). North Carolina County-Level Estimates</a:t>
            </a:r>
            <a:r>
              <a:rPr lang="en-US" baseline="0" dirty="0" smtClean="0"/>
              <a:t> </a:t>
            </a:r>
            <a:r>
              <a:rPr lang="en-US" dirty="0" smtClean="0"/>
              <a:t>of Non-Elderly Uninsured. Accessed from </a:t>
            </a:r>
          </a:p>
          <a:p>
            <a:pPr marL="171450" indent="-171450">
              <a:buFont typeface="Arial" pitchFamily="34" charset="0"/>
              <a:buChar char="•"/>
            </a:pPr>
            <a:r>
              <a:rPr lang="en-US" sz="1200" kern="1200" dirty="0" smtClean="0">
                <a:solidFill>
                  <a:schemeClr val="tx1"/>
                </a:solidFill>
                <a:effectLst/>
                <a:latin typeface="+mn-lt"/>
                <a:ea typeface="+mn-ea"/>
                <a:cs typeface="+mn-cs"/>
              </a:rPr>
              <a:t>The state’s rise in unemployment rates is consistent with a rise in uninsured residents. In Orange County, estimates of non-elderly (0-64 years) uninsured rose from 16.8 percent in 2006-2007 to 18.9 percent in 2008-2009. North Carolina Institute of Medicine and the Cecil G. </a:t>
            </a:r>
            <a:r>
              <a:rPr lang="en-US" sz="1200" kern="1200" dirty="0" err="1" smtClean="0">
                <a:solidFill>
                  <a:schemeClr val="tx1"/>
                </a:solidFill>
                <a:effectLst/>
                <a:latin typeface="+mn-lt"/>
                <a:ea typeface="+mn-ea"/>
                <a:cs typeface="+mn-cs"/>
              </a:rPr>
              <a:t>Sheps</a:t>
            </a:r>
            <a:r>
              <a:rPr lang="en-US" sz="1200" kern="1200" dirty="0" smtClean="0">
                <a:solidFill>
                  <a:schemeClr val="tx1"/>
                </a:solidFill>
                <a:effectLst/>
                <a:latin typeface="+mn-lt"/>
                <a:ea typeface="+mn-ea"/>
                <a:cs typeface="+mn-cs"/>
              </a:rPr>
              <a:t> Center for Health Services Research, (2007). UNC Chapel Hill North Carolina County-Level Estimates of Non-Elderly Uninsured 2006-2007. Accessed from </a:t>
            </a:r>
            <a:r>
              <a:rPr lang="en-US" sz="1200" u="sng" kern="1200" dirty="0" smtClean="0">
                <a:solidFill>
                  <a:schemeClr val="tx1"/>
                </a:solidFill>
                <a:effectLst/>
                <a:latin typeface="+mn-lt"/>
                <a:ea typeface="+mn-ea"/>
                <a:cs typeface="+mn-cs"/>
                <a:hlinkClick r:id="rId3"/>
              </a:rPr>
              <a:t>http://www.nciom.org/nc-health-data/uninsured-snapshots/</a:t>
            </a:r>
            <a:r>
              <a:rPr lang="en-US" sz="1200" kern="1200" dirty="0" smtClean="0">
                <a:solidFill>
                  <a:schemeClr val="tx1"/>
                </a:solidFill>
                <a:effectLst/>
                <a:latin typeface="+mn-lt"/>
                <a:ea typeface="+mn-ea"/>
                <a:cs typeface="+mn-cs"/>
              </a:rPr>
              <a:t>.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effectLst/>
                <a:latin typeface="+mn-lt"/>
                <a:ea typeface="+mn-ea"/>
                <a:cs typeface="+mn-cs"/>
              </a:rPr>
              <a:t>The tables below show 2020 Insurance Coverage Estimates for Orange County by zip code with the proposed law changes. Based on these projections, there could still be over 10,000 uninsured Orange County citizens in 2020. This would reduce the uninsured group by over 50 percent based on the 21,000 uninsured Orange county citizens in 2009.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200" kern="1200" dirty="0" smtClean="0">
              <a:solidFill>
                <a:schemeClr val="tx1"/>
              </a:solidFill>
              <a:effectLst/>
              <a:latin typeface="+mn-l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US" sz="1200" kern="1200" dirty="0" smtClean="0">
              <a:solidFill>
                <a:schemeClr val="tx1"/>
              </a:solidFill>
              <a:effectLst/>
              <a:latin typeface="+mn-lt"/>
              <a:ea typeface="+mn-ea"/>
              <a:cs typeface="+mn-cs"/>
            </a:endParaRPr>
          </a:p>
          <a:p>
            <a:pPr marL="171450" indent="-171450">
              <a:buFont typeface="Arial" pitchFamily="34" charset="0"/>
              <a:buChar char="•"/>
            </a:pPr>
            <a:endParaRPr lang="en-US" sz="1200" kern="1200" dirty="0" smtClean="0">
              <a:solidFill>
                <a:schemeClr val="tx1"/>
              </a:solidFill>
              <a:effectLst/>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47</a:t>
            </a:fld>
            <a:endParaRPr lang="en-US"/>
          </a:p>
        </p:txBody>
      </p:sp>
    </p:spTree>
    <p:extLst>
      <p:ext uri="{BB962C8B-B14F-4D97-AF65-F5344CB8AC3E}">
        <p14:creationId xmlns:p14="http://schemas.microsoft.com/office/powerpoint/2010/main" val="139536974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Health literacy is defined as “the degree to which individuals have the capacity to obtain, process, and understand basic health information and services needed to make appropriate health decisions.” U.S. Department of Health and Human Services. 2000. Healthy People 2010. 2nd ed. With Understanding and Improving Health and Objectives for Improving Health. Washington, DC: U.S. Government Printing Office.</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dirty="0" smtClean="0">
                <a:solidFill>
                  <a:schemeClr val="tx1"/>
                </a:solidFill>
                <a:effectLst/>
                <a:latin typeface="+mn-lt"/>
                <a:ea typeface="+mn-ea"/>
                <a:cs typeface="+mn-cs"/>
              </a:rPr>
              <a:t>According to Holmes et al., health literacy extends beyond a person’s reading and writing skills to also include the ability to comprehend spoken words; use numeracy and math skills for calculations; and navigate the health care system. Holmes, M., Bacon, T.J., Dobson, L.A., </a:t>
            </a:r>
            <a:r>
              <a:rPr lang="en-US" sz="1100" kern="1200" dirty="0" err="1" smtClean="0">
                <a:solidFill>
                  <a:schemeClr val="tx1"/>
                </a:solidFill>
                <a:effectLst/>
                <a:latin typeface="+mn-lt"/>
                <a:ea typeface="+mn-ea"/>
                <a:cs typeface="+mn-cs"/>
              </a:rPr>
              <a:t>McGorty</a:t>
            </a:r>
            <a:r>
              <a:rPr lang="en-US" sz="1100" kern="1200" dirty="0" smtClean="0">
                <a:solidFill>
                  <a:schemeClr val="tx1"/>
                </a:solidFill>
                <a:effectLst/>
                <a:latin typeface="+mn-lt"/>
                <a:ea typeface="+mn-ea"/>
                <a:cs typeface="+mn-cs"/>
              </a:rPr>
              <a:t> E. K., and </a:t>
            </a:r>
            <a:r>
              <a:rPr lang="en-US" sz="1100" kern="1200" dirty="0" err="1" smtClean="0">
                <a:solidFill>
                  <a:schemeClr val="tx1"/>
                </a:solidFill>
                <a:effectLst/>
                <a:latin typeface="+mn-lt"/>
                <a:ea typeface="+mn-ea"/>
                <a:cs typeface="+mn-cs"/>
              </a:rPr>
              <a:t>Silberman</a:t>
            </a:r>
            <a:r>
              <a:rPr lang="en-US" sz="1100" kern="1200" dirty="0" smtClean="0">
                <a:solidFill>
                  <a:schemeClr val="tx1"/>
                </a:solidFill>
                <a:effectLst/>
                <a:latin typeface="+mn-lt"/>
                <a:ea typeface="+mn-ea"/>
                <a:cs typeface="+mn-cs"/>
              </a:rPr>
              <a:t>, P. (2007). Addressing Health Literacy Through Improved Patient-Practitioner Communication. </a:t>
            </a:r>
            <a:r>
              <a:rPr lang="en-US" sz="1100" i="1" kern="1200" dirty="0" smtClean="0">
                <a:solidFill>
                  <a:schemeClr val="tx1"/>
                </a:solidFill>
                <a:effectLst/>
                <a:latin typeface="+mn-lt"/>
                <a:ea typeface="+mn-ea"/>
                <a:cs typeface="+mn-cs"/>
              </a:rPr>
              <a:t>NC Med J.</a:t>
            </a:r>
            <a:r>
              <a:rPr lang="en-US" sz="1100" kern="1200" dirty="0" smtClean="0">
                <a:solidFill>
                  <a:schemeClr val="tx1"/>
                </a:solidFill>
                <a:effectLst/>
                <a:latin typeface="+mn-lt"/>
                <a:ea typeface="+mn-ea"/>
                <a:cs typeface="+mn-cs"/>
              </a:rPr>
              <a:t>, (68)5.</a:t>
            </a:r>
          </a:p>
          <a:p>
            <a:pPr marL="171450" indent="-171450">
              <a:buFont typeface="Arial" pitchFamily="34" charset="0"/>
              <a:buChar char="•"/>
            </a:pPr>
            <a:r>
              <a:rPr lang="en-US" sz="1200" kern="1200" dirty="0" smtClean="0">
                <a:solidFill>
                  <a:schemeClr val="tx1"/>
                </a:solidFill>
                <a:effectLst/>
                <a:latin typeface="+mn-lt"/>
                <a:ea typeface="+mn-ea"/>
                <a:cs typeface="+mn-cs"/>
              </a:rPr>
              <a:t>Health literacy transcends income and education levels. A person with a college degree could still have difficulty with comprehending and following health instructions. In addition, a person who works within the health care field can still have limited reading and comprehension levels and difficulty with understanding medical and health information given to them.</a:t>
            </a: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48</a:t>
            </a:fld>
            <a:endParaRPr lang="en-US"/>
          </a:p>
        </p:txBody>
      </p:sp>
    </p:spTree>
    <p:extLst>
      <p:ext uri="{BB962C8B-B14F-4D97-AF65-F5344CB8AC3E}">
        <p14:creationId xmlns:p14="http://schemas.microsoft.com/office/powerpoint/2010/main" val="197688122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050" kern="1200" dirty="0" smtClean="0">
                <a:solidFill>
                  <a:schemeClr val="tx1"/>
                </a:solidFill>
                <a:effectLst/>
                <a:latin typeface="+mn-lt"/>
                <a:ea typeface="+mn-ea"/>
                <a:cs typeface="+mn-cs"/>
              </a:rPr>
              <a:t>Cancer continued to be the leading cause of death in Orange County in 2010. It has been ranked as the leading cause of death in 9 of the past 10 years, responsible for 859 deaths between the years 2005-2009, including from lung/bronchus cancer (245 deaths), female breast (69 deaths), colon/rectal (65 deaths), and prostate cancer (49 deaths).</a:t>
            </a:r>
          </a:p>
          <a:p>
            <a:pPr marL="171450" indent="-171450">
              <a:buFont typeface="Arial" pitchFamily="34" charset="0"/>
              <a:buChar char="•"/>
            </a:pPr>
            <a:r>
              <a:rPr lang="en-US" sz="1050" kern="1200" dirty="0" smtClean="0">
                <a:solidFill>
                  <a:schemeClr val="tx1"/>
                </a:solidFill>
                <a:effectLst/>
                <a:latin typeface="+mn-lt"/>
                <a:ea typeface="+mn-ea"/>
                <a:cs typeface="+mn-cs"/>
              </a:rPr>
              <a:t>In 2008, colorectal cancer was the third leading cause of cancer deaths in Orange County. The county’s colorectal cancer mortality rate (per 100,000 population) was 12.7, higher than the Healthy NC 2020 target of 10.1. African Americans in the county had the greatest burden of this disease, with a rate of 30.1 per 100,000 population, compared with 10.6 for Caucasians. Despite these numbers, colorectal cancer is treatable if detected early through screening.</a:t>
            </a:r>
          </a:p>
          <a:p>
            <a:pPr marL="171450" indent="-171450">
              <a:buFont typeface="Arial" pitchFamily="34" charset="0"/>
              <a:buChar char="•"/>
            </a:pPr>
            <a:r>
              <a:rPr lang="en-US" sz="1050" kern="1200" dirty="0" smtClean="0">
                <a:solidFill>
                  <a:schemeClr val="tx1"/>
                </a:solidFill>
                <a:effectLst/>
                <a:latin typeface="+mn-lt"/>
                <a:ea typeface="+mn-ea"/>
                <a:cs typeface="+mn-cs"/>
              </a:rPr>
              <a:t>Orange County had lower cancer death rates in 2008 than the North Carolina state, across various cancer sites. Among all cancers, the death rate in Orange County (per 100,000 population) was 163.3, compared with the state death rate of 184.8 (see Figure below). While Chatham County, which serves as a peer county to Orange County, had higher death rates for both prostate and female breast cancer, both counties had similar rates for lung/bronchus and all cancers combined. State Center for Health Statistics, CATCH-NC Portal. Colon, Rectal or Anus Cancer Deaths per 100,000 Population. </a:t>
            </a:r>
            <a:r>
              <a:rPr lang="en-US" sz="1050" u="sng" kern="1200" dirty="0" smtClean="0">
                <a:solidFill>
                  <a:schemeClr val="tx1"/>
                </a:solidFill>
                <a:effectLst/>
                <a:latin typeface="+mn-lt"/>
                <a:ea typeface="+mn-ea"/>
                <a:cs typeface="+mn-cs"/>
                <a:hlinkClick r:id="rId3"/>
              </a:rPr>
              <a:t>http://www.ncpublichealthcatch.com/ReportPortal/design/view.aspx</a:t>
            </a:r>
            <a:r>
              <a:rPr lang="en-US" sz="1050" kern="1200" dirty="0" smtClean="0">
                <a:solidFill>
                  <a:schemeClr val="tx1"/>
                </a:solidFill>
                <a:effectLst/>
                <a:latin typeface="+mn-lt"/>
                <a:ea typeface="+mn-ea"/>
                <a:cs typeface="+mn-cs"/>
              </a:rPr>
              <a:t> Centers for Disease Control and Prevention, US Department of Health and Human Services. The power of prevention: chronic disease...the public health challenge of the 21st century. </a:t>
            </a:r>
            <a:r>
              <a:rPr lang="en-US" sz="1050" u="sng" kern="1200" dirty="0" smtClean="0">
                <a:solidFill>
                  <a:schemeClr val="tx1"/>
                </a:solidFill>
                <a:effectLst/>
                <a:latin typeface="+mn-lt"/>
                <a:ea typeface="+mn-ea"/>
                <a:cs typeface="+mn-cs"/>
                <a:hlinkClick r:id="rId4"/>
              </a:rPr>
              <a:t>http://www.cdc.gov/chronicdisease/pdf/2009-Power-of-Prevention.pdf</a:t>
            </a:r>
            <a:endParaRPr lang="en-US" sz="1050" u="none" kern="1200" dirty="0" smtClean="0">
              <a:solidFill>
                <a:schemeClr val="tx1"/>
              </a:solidFill>
              <a:effectLst/>
              <a:latin typeface="+mn-lt"/>
              <a:ea typeface="+mn-ea"/>
              <a:cs typeface="+mn-cs"/>
            </a:endParaRPr>
          </a:p>
          <a:p>
            <a:pPr marL="171450" indent="-171450">
              <a:buFont typeface="Arial" pitchFamily="34" charset="0"/>
              <a:buChar char="•"/>
            </a:pPr>
            <a:r>
              <a:rPr lang="en-US" sz="1050" kern="1200" dirty="0" smtClean="0">
                <a:solidFill>
                  <a:schemeClr val="tx1"/>
                </a:solidFill>
                <a:effectLst/>
                <a:latin typeface="+mn-lt"/>
                <a:ea typeface="+mn-ea"/>
                <a:cs typeface="+mn-cs"/>
              </a:rPr>
              <a:t>However, when looking within the county, the difference in cancer deaths between racial groups was dramatic. Across every cancer site (i.e., for all common cancers), in 2008 African Americans in Orange County had a higher death rate than whites. For colorectal cancer mortality rate in 2008, for example, whites experienced a mortality rate of 10.6 per 100,000 population, compared with a mortality rate of 30.1 (i.e., about three times higher) for African Americans.</a:t>
            </a:r>
            <a:r>
              <a:rPr lang="en-US" sz="1050" kern="1200" baseline="0" dirty="0" smtClean="0">
                <a:solidFill>
                  <a:schemeClr val="tx1"/>
                </a:solidFill>
                <a:effectLst/>
                <a:latin typeface="+mn-lt"/>
                <a:ea typeface="+mn-ea"/>
                <a:cs typeface="+mn-cs"/>
              </a:rPr>
              <a:t> </a:t>
            </a:r>
            <a:r>
              <a:rPr lang="en-US" sz="1050" kern="1200" dirty="0" smtClean="0">
                <a:solidFill>
                  <a:schemeClr val="tx1"/>
                </a:solidFill>
                <a:effectLst/>
                <a:latin typeface="+mn-lt"/>
                <a:ea typeface="+mn-ea"/>
                <a:cs typeface="+mn-cs"/>
              </a:rPr>
              <a:t>State Center for Health Statistics, CATCH-NC Portal. Chronic Disease: Cancer. </a:t>
            </a:r>
            <a:r>
              <a:rPr lang="en-US" sz="1050" u="sng" kern="1200" dirty="0" smtClean="0">
                <a:solidFill>
                  <a:schemeClr val="tx1"/>
                </a:solidFill>
                <a:effectLst/>
                <a:latin typeface="+mn-lt"/>
                <a:ea typeface="+mn-ea"/>
                <a:cs typeface="+mn-cs"/>
                <a:hlinkClick r:id="rId3"/>
              </a:rPr>
              <a:t>http://www.ncpublichealthcatch.com/ReportPortal/design/view.aspx</a:t>
            </a:r>
            <a:endParaRPr lang="en-US" sz="105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A6E53578-FA31-493D-B30C-788F500FB9EA}" type="slidenum">
              <a:rPr lang="en-US" smtClean="0"/>
              <a:t>49</a:t>
            </a:fld>
            <a:endParaRPr lang="en-US"/>
          </a:p>
        </p:txBody>
      </p:sp>
    </p:spTree>
    <p:extLst>
      <p:ext uri="{BB962C8B-B14F-4D97-AF65-F5344CB8AC3E}">
        <p14:creationId xmlns:p14="http://schemas.microsoft.com/office/powerpoint/2010/main" val="42668188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000" kern="1200" dirty="0" smtClean="0">
                <a:solidFill>
                  <a:schemeClr val="tx1"/>
                </a:solidFill>
                <a:effectLst/>
                <a:latin typeface="+mn-lt"/>
                <a:ea typeface="+mn-ea"/>
                <a:cs typeface="+mn-cs"/>
              </a:rPr>
              <a:t>Overall, North Carolina has managed to reduce all-cause mortality from diabetes during the period 2004-2009, with diabetes ranked as number five in 2003 and number seven in 2009. Diabetes Mellitus accounted for about 2,107 deaths in North Carolina in 2009, compared with 2,255 in 2005. From 2001-2005, age-adjusted diabetes death rates for North Carolina were about 27.6 per 100,000. </a:t>
            </a:r>
          </a:p>
          <a:p>
            <a:pPr marL="171450" indent="-171450">
              <a:buFont typeface="Arial" pitchFamily="34" charset="0"/>
              <a:buChar char="•"/>
            </a:pPr>
            <a:r>
              <a:rPr lang="en-US" sz="1000" kern="1200" dirty="0" smtClean="0">
                <a:solidFill>
                  <a:schemeClr val="tx1"/>
                </a:solidFill>
                <a:effectLst/>
                <a:latin typeface="+mn-lt"/>
                <a:ea typeface="+mn-ea"/>
                <a:cs typeface="+mn-cs"/>
              </a:rPr>
              <a:t>During that same period, Orange County had a rate of 17.8 per 100,000.</a:t>
            </a:r>
          </a:p>
          <a:p>
            <a:pPr marL="171450" indent="-171450">
              <a:buFont typeface="Arial" pitchFamily="34" charset="0"/>
              <a:buChar char="•"/>
            </a:pPr>
            <a:r>
              <a:rPr lang="en-US" sz="1000" kern="1200" dirty="0" smtClean="0">
                <a:solidFill>
                  <a:schemeClr val="tx1"/>
                </a:solidFill>
                <a:effectLst/>
                <a:latin typeface="+mn-lt"/>
                <a:ea typeface="+mn-ea"/>
                <a:cs typeface="+mn-cs"/>
              </a:rPr>
              <a:t>The 2005-2009 data show the age-adjusted death rate for Diabetes Mellitus at 24 per 100,000 in North Carolina and 15.3 per 100,000, in Orange County. Over the past few years, the rate of decrease for the state of North Carolina has been greater than for Orange County. There are many possible reasons for this, including new state-wide programs and more public awareness; or lower baseline rates of disease in Orange County than in NC, which result in a slower rate of change. </a:t>
            </a:r>
            <a:r>
              <a:rPr lang="en-US" sz="1000" b="0" kern="1200" dirty="0" err="1" smtClean="0">
                <a:solidFill>
                  <a:schemeClr val="tx1"/>
                </a:solidFill>
                <a:effectLst/>
                <a:latin typeface="+mn-lt"/>
                <a:ea typeface="+mn-ea"/>
                <a:cs typeface="+mn-cs"/>
              </a:rPr>
              <a:t>SCHS</a:t>
            </a:r>
            <a:r>
              <a:rPr lang="en-US" sz="1000" b="0" kern="1200" dirty="0" smtClean="0">
                <a:solidFill>
                  <a:schemeClr val="tx1"/>
                </a:solidFill>
                <a:effectLst/>
                <a:latin typeface="+mn-lt"/>
                <a:ea typeface="+mn-ea"/>
                <a:cs typeface="+mn-cs"/>
              </a:rPr>
              <a:t>. North Carolina Vital Statistics, Leading Causes of Death. Retrieved on June 25, 2011 from</a:t>
            </a:r>
            <a:r>
              <a:rPr lang="en-US" sz="1000" b="1" kern="1200" baseline="0" dirty="0" smtClean="0">
                <a:solidFill>
                  <a:schemeClr val="tx1"/>
                </a:solidFill>
                <a:effectLst/>
                <a:latin typeface="+mn-lt"/>
                <a:ea typeface="+mn-ea"/>
                <a:cs typeface="+mn-cs"/>
              </a:rPr>
              <a:t> </a:t>
            </a:r>
            <a:r>
              <a:rPr lang="en-US" sz="1000" u="sng" kern="1200" dirty="0" smtClean="0">
                <a:solidFill>
                  <a:schemeClr val="tx1"/>
                </a:solidFill>
                <a:effectLst/>
                <a:latin typeface="+mn-lt"/>
                <a:ea typeface="+mn-ea"/>
                <a:cs typeface="+mn-cs"/>
                <a:hlinkClick r:id="rId3"/>
              </a:rPr>
              <a:t>http://www.schs.state.nc.us/SCHS/deaths/lcd/</a:t>
            </a:r>
            <a:endParaRPr lang="en-US" sz="1000" u="sng" kern="1200" dirty="0" smtClean="0">
              <a:solidFill>
                <a:schemeClr val="tx1"/>
              </a:solidFill>
              <a:effectLst/>
              <a:latin typeface="+mn-lt"/>
              <a:ea typeface="+mn-ea"/>
              <a:cs typeface="+mn-cs"/>
            </a:endParaRPr>
          </a:p>
          <a:p>
            <a:pPr marL="0" indent="0">
              <a:buFont typeface="Arial" pitchFamily="34" charset="0"/>
              <a:buNone/>
            </a:pPr>
            <a:endParaRPr lang="en-US" sz="1000" u="sng" kern="1200" dirty="0" smtClean="0">
              <a:solidFill>
                <a:schemeClr val="tx1"/>
              </a:solidFill>
              <a:effectLst/>
              <a:latin typeface="+mn-lt"/>
              <a:ea typeface="+mn-ea"/>
              <a:cs typeface="+mn-cs"/>
            </a:endParaRPr>
          </a:p>
          <a:p>
            <a:pPr marL="171450" marR="0" lvl="2"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t>Percentage county residents who have ever been told that they had diabetes has varied slightly in recent years, ranging from 5.6% in 2005, to 5.8% in 2007, 5.1% in 2009, and 5.2% in 2010</a:t>
            </a:r>
          </a:p>
          <a:p>
            <a:pPr marL="0" marR="0" lvl="2" indent="0" algn="l" defTabSz="914400" rtl="0" eaLnBrk="1" fontAlgn="auto" latinLnBrk="0" hangingPunct="1">
              <a:lnSpc>
                <a:spcPct val="100000"/>
              </a:lnSpc>
              <a:spcBef>
                <a:spcPts val="0"/>
              </a:spcBef>
              <a:spcAft>
                <a:spcPts val="0"/>
              </a:spcAft>
              <a:buClrTx/>
              <a:buSzTx/>
              <a:buFont typeface="Arial" pitchFamily="34" charset="0"/>
              <a:buNone/>
              <a:tabLst/>
              <a:defRPr/>
            </a:pPr>
            <a:endParaRPr lang="en-US" dirty="0" smtClean="0"/>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000" kern="1200" dirty="0" smtClean="0">
                <a:solidFill>
                  <a:schemeClr val="tx1"/>
                </a:solidFill>
                <a:effectLst/>
                <a:latin typeface="+mn-lt"/>
                <a:ea typeface="+mn-ea"/>
                <a:cs typeface="+mn-cs"/>
              </a:rPr>
              <a:t>In 2010, the diabetes rate for those with a high school education or less was almost double the rate for those who have had some college (8% </a:t>
            </a:r>
            <a:r>
              <a:rPr lang="en-US" sz="1000" kern="1200" dirty="0" err="1" smtClean="0">
                <a:solidFill>
                  <a:schemeClr val="tx1"/>
                </a:solidFill>
                <a:effectLst/>
                <a:latin typeface="+mn-lt"/>
                <a:ea typeface="+mn-ea"/>
                <a:cs typeface="+mn-cs"/>
              </a:rPr>
              <a:t>vs</a:t>
            </a:r>
            <a:r>
              <a:rPr lang="en-US" sz="1000" kern="1200" dirty="0" smtClean="0">
                <a:solidFill>
                  <a:schemeClr val="tx1"/>
                </a:solidFill>
                <a:effectLst/>
                <a:latin typeface="+mn-lt"/>
                <a:ea typeface="+mn-ea"/>
                <a:cs typeface="+mn-cs"/>
              </a:rPr>
              <a:t> 4.5%); while the rate for non-whites is almost three-times the rate for white residents diagnosed with diabetes (10.5% vs. 3.5%). Females, those older than 45, and those with incomes below $50,000 per year, are all more likely to be told that they have diabetes than was the case in 2009, but this is a trend that has not remained consistent over the years. In 2007, residents with incomes above $50,000 per year had similar rates of diagnosed diabetes as those with lower incomes; and in 2008, males were marginally more likely than females to have been diagnosed with diabetes.</a:t>
            </a:r>
          </a:p>
        </p:txBody>
      </p:sp>
      <p:sp>
        <p:nvSpPr>
          <p:cNvPr id="4" name="Slide Number Placeholder 3"/>
          <p:cNvSpPr>
            <a:spLocks noGrp="1"/>
          </p:cNvSpPr>
          <p:nvPr>
            <p:ph type="sldNum" sz="quarter" idx="10"/>
          </p:nvPr>
        </p:nvSpPr>
        <p:spPr/>
        <p:txBody>
          <a:bodyPr/>
          <a:lstStyle/>
          <a:p>
            <a:fld id="{A6E53578-FA31-493D-B30C-788F500FB9EA}" type="slidenum">
              <a:rPr lang="en-US" smtClean="0"/>
              <a:t>50</a:t>
            </a:fld>
            <a:endParaRPr lang="en-US"/>
          </a:p>
        </p:txBody>
      </p:sp>
    </p:spTree>
    <p:extLst>
      <p:ext uri="{BB962C8B-B14F-4D97-AF65-F5344CB8AC3E}">
        <p14:creationId xmlns:p14="http://schemas.microsoft.com/office/powerpoint/2010/main" val="263991878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x-none" sz="1100" kern="1200" smtClean="0">
                <a:solidFill>
                  <a:schemeClr val="tx1"/>
                </a:solidFill>
                <a:effectLst/>
                <a:latin typeface="+mn-lt"/>
                <a:ea typeface="+mn-ea"/>
                <a:cs typeface="+mn-cs"/>
              </a:rPr>
              <a:t>In 2009 there were 137 deaths due to heart disease and 29 due to cerebrovascular disease in Orange County</a:t>
            </a:r>
            <a:r>
              <a:rPr lang="en-US" sz="1100" dirty="0" smtClean="0">
                <a:effectLst/>
              </a:rPr>
              <a:t> </a:t>
            </a:r>
            <a:r>
              <a:rPr lang="en-US" sz="1100" kern="1200" dirty="0" smtClean="0">
                <a:solidFill>
                  <a:schemeClr val="tx1"/>
                </a:solidFill>
                <a:effectLst/>
                <a:latin typeface="+mn-lt"/>
                <a:ea typeface="+mn-ea"/>
                <a:cs typeface="+mn-cs"/>
              </a:rPr>
              <a:t>NC </a:t>
            </a:r>
            <a:r>
              <a:rPr lang="en-US" sz="1100" kern="1200" dirty="0" err="1" smtClean="0">
                <a:solidFill>
                  <a:schemeClr val="tx1"/>
                </a:solidFill>
                <a:effectLst/>
                <a:latin typeface="+mn-lt"/>
                <a:ea typeface="+mn-ea"/>
                <a:cs typeface="+mn-cs"/>
              </a:rPr>
              <a:t>SCHS</a:t>
            </a:r>
            <a:r>
              <a:rPr lang="en-US" sz="1100" kern="1200" dirty="0" smtClean="0">
                <a:solidFill>
                  <a:schemeClr val="tx1"/>
                </a:solidFill>
                <a:effectLst/>
                <a:latin typeface="+mn-lt"/>
                <a:ea typeface="+mn-ea"/>
                <a:cs typeface="+mn-cs"/>
              </a:rPr>
              <a:t> Mortality Statistics Summary for 2009 North Carolina Residents. Retrieved from: </a:t>
            </a:r>
            <a:r>
              <a:rPr lang="en-US" sz="1100" u="sng" kern="1200" dirty="0" smtClean="0">
                <a:solidFill>
                  <a:schemeClr val="tx1"/>
                </a:solidFill>
                <a:effectLst/>
                <a:latin typeface="+mn-lt"/>
                <a:ea typeface="+mn-ea"/>
                <a:cs typeface="+mn-cs"/>
                <a:hlinkClick r:id="rId3"/>
              </a:rPr>
              <a:t>http://www.schs.state.nc.us/SCHS/deaths /</a:t>
            </a:r>
            <a:r>
              <a:rPr lang="en-US" sz="1100" u="sng" kern="1200" dirty="0" err="1" smtClean="0">
                <a:solidFill>
                  <a:schemeClr val="tx1"/>
                </a:solidFill>
                <a:effectLst/>
                <a:latin typeface="+mn-lt"/>
                <a:ea typeface="+mn-ea"/>
                <a:cs typeface="+mn-cs"/>
                <a:hlinkClick r:id="rId3"/>
              </a:rPr>
              <a:t>lcd</a:t>
            </a:r>
            <a:r>
              <a:rPr lang="en-US" sz="1100" u="sng" kern="1200" dirty="0" smtClean="0">
                <a:solidFill>
                  <a:schemeClr val="tx1"/>
                </a:solidFill>
                <a:effectLst/>
                <a:latin typeface="+mn-lt"/>
                <a:ea typeface="+mn-ea"/>
                <a:cs typeface="+mn-cs"/>
                <a:hlinkClick r:id="rId3"/>
              </a:rPr>
              <a:t>/2009/heartdisease.html</a:t>
            </a:r>
            <a:endParaRPr lang="en-US" sz="1100" kern="1200" dirty="0" smtClean="0">
              <a:solidFill>
                <a:schemeClr val="tx1"/>
              </a:solidFill>
              <a:effectLst/>
              <a:latin typeface="+mn-lt"/>
              <a:ea typeface="+mn-ea"/>
              <a:cs typeface="+mn-cs"/>
            </a:endParaRPr>
          </a:p>
          <a:p>
            <a:pPr marL="171450" indent="-171450">
              <a:buFont typeface="Arial" pitchFamily="34" charset="0"/>
              <a:buChar char="•"/>
            </a:pPr>
            <a:r>
              <a:rPr lang="en-US" sz="1100" kern="1200" dirty="0" smtClean="0">
                <a:solidFill>
                  <a:schemeClr val="tx1"/>
                </a:solidFill>
                <a:effectLst/>
                <a:latin typeface="+mn-lt"/>
                <a:ea typeface="+mn-ea"/>
                <a:cs typeface="+mn-cs"/>
              </a:rPr>
              <a:t>Between the years 2001 and 2005 the age-adjusted death rate for heart disease in Orange County was 165.3 per 100,000; and in 2009, it was 148.4 per 100,000. NC </a:t>
            </a:r>
            <a:r>
              <a:rPr lang="en-US" sz="1100" kern="1200" dirty="0" err="1" smtClean="0">
                <a:solidFill>
                  <a:schemeClr val="tx1"/>
                </a:solidFill>
                <a:effectLst/>
                <a:latin typeface="+mn-lt"/>
                <a:ea typeface="+mn-ea"/>
                <a:cs typeface="+mn-cs"/>
              </a:rPr>
              <a:t>DHHS</a:t>
            </a:r>
            <a:r>
              <a:rPr lang="en-US" sz="1100" kern="1200" dirty="0" smtClean="0">
                <a:solidFill>
                  <a:schemeClr val="tx1"/>
                </a:solidFill>
                <a:effectLst/>
                <a:latin typeface="+mn-lt"/>
                <a:ea typeface="+mn-ea"/>
                <a:cs typeface="+mn-cs"/>
              </a:rPr>
              <a:t> State Center for Health Statistics, 2001-2005 age-adjusted death rates per 100,000 population for Orange County. NC </a:t>
            </a:r>
            <a:r>
              <a:rPr lang="en-US" sz="1100" kern="1200" dirty="0" err="1" smtClean="0">
                <a:solidFill>
                  <a:schemeClr val="tx1"/>
                </a:solidFill>
                <a:effectLst/>
                <a:latin typeface="+mn-lt"/>
                <a:ea typeface="+mn-ea"/>
                <a:cs typeface="+mn-cs"/>
              </a:rPr>
              <a:t>SCHS</a:t>
            </a:r>
            <a:r>
              <a:rPr lang="en-US" sz="1100" kern="1200" dirty="0" smtClean="0">
                <a:solidFill>
                  <a:schemeClr val="tx1"/>
                </a:solidFill>
                <a:effectLst/>
                <a:latin typeface="+mn-lt"/>
                <a:ea typeface="+mn-ea"/>
                <a:cs typeface="+mn-cs"/>
              </a:rPr>
              <a:t> Mortality Statistics Summary for 2009 North Carolina Residents. Retrieved from: </a:t>
            </a:r>
            <a:r>
              <a:rPr lang="en-US" sz="1100" u="sng" kern="1200" dirty="0" smtClean="0">
                <a:solidFill>
                  <a:schemeClr val="tx1"/>
                </a:solidFill>
                <a:effectLst/>
                <a:latin typeface="+mn-lt"/>
                <a:ea typeface="+mn-ea"/>
                <a:cs typeface="+mn-cs"/>
                <a:hlinkClick r:id="rId3"/>
              </a:rPr>
              <a:t>http://www.schs.state.nc.us/SCHS/deaths /</a:t>
            </a:r>
            <a:r>
              <a:rPr lang="en-US" sz="1100" u="sng" kern="1200" dirty="0" err="1" smtClean="0">
                <a:solidFill>
                  <a:schemeClr val="tx1"/>
                </a:solidFill>
                <a:effectLst/>
                <a:latin typeface="+mn-lt"/>
                <a:ea typeface="+mn-ea"/>
                <a:cs typeface="+mn-cs"/>
                <a:hlinkClick r:id="rId3"/>
              </a:rPr>
              <a:t>lcd</a:t>
            </a:r>
            <a:r>
              <a:rPr lang="en-US" sz="1100" u="sng" kern="1200" dirty="0" smtClean="0">
                <a:solidFill>
                  <a:schemeClr val="tx1"/>
                </a:solidFill>
                <a:effectLst/>
                <a:latin typeface="+mn-lt"/>
                <a:ea typeface="+mn-ea"/>
                <a:cs typeface="+mn-cs"/>
                <a:hlinkClick r:id="rId3"/>
              </a:rPr>
              <a:t>/2009/heartdisease.html</a:t>
            </a:r>
            <a:endParaRPr lang="en-US" sz="1100" kern="1200" dirty="0" smtClean="0">
              <a:solidFill>
                <a:schemeClr val="tx1"/>
              </a:solidFill>
              <a:effectLst/>
              <a:latin typeface="+mn-lt"/>
              <a:ea typeface="+mn-ea"/>
              <a:cs typeface="+mn-cs"/>
            </a:endParaRPr>
          </a:p>
          <a:p>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51</a:t>
            </a:fld>
            <a:endParaRPr lang="en-US"/>
          </a:p>
        </p:txBody>
      </p:sp>
    </p:spTree>
    <p:extLst>
      <p:ext uri="{BB962C8B-B14F-4D97-AF65-F5344CB8AC3E}">
        <p14:creationId xmlns:p14="http://schemas.microsoft.com/office/powerpoint/2010/main" val="263991878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1" indent="-171450">
              <a:buFont typeface="Arial" pitchFamily="34" charset="0"/>
              <a:buChar char="•"/>
            </a:pPr>
            <a:r>
              <a:rPr lang="en-US" sz="1100" dirty="0" smtClean="0"/>
              <a:t>Contributes to the burden of cancer, heart disease, stroke</a:t>
            </a:r>
          </a:p>
          <a:p>
            <a:pPr marL="171450" marR="0" lvl="2"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dirty="0" smtClean="0"/>
              <a:t>O</a:t>
            </a:r>
            <a:r>
              <a:rPr lang="x-none" sz="1100" smtClean="0"/>
              <a:t>verweight children 70% more likely to become overweight adults and suffer from chronic disease and other health related consequences at an earlier age</a:t>
            </a:r>
            <a:endParaRPr lang="en-US" sz="1100" dirty="0" smtClean="0"/>
          </a:p>
          <a:p>
            <a:pPr marL="171450" indent="-171450">
              <a:buFont typeface="Arial" pitchFamily="34" charset="0"/>
              <a:buChar char="•"/>
            </a:pPr>
            <a:r>
              <a:rPr lang="en-US" sz="1100" kern="1200" dirty="0" smtClean="0">
                <a:solidFill>
                  <a:schemeClr val="tx1"/>
                </a:solidFill>
                <a:effectLst/>
                <a:latin typeface="+mn-lt"/>
                <a:ea typeface="+mn-ea"/>
                <a:cs typeface="+mn-cs"/>
              </a:rPr>
              <a:t>For young children, based on NC </a:t>
            </a:r>
            <a:r>
              <a:rPr lang="en-US" sz="1100" kern="1200" dirty="0" err="1" smtClean="0">
                <a:solidFill>
                  <a:schemeClr val="tx1"/>
                </a:solidFill>
                <a:effectLst/>
                <a:latin typeface="+mn-lt"/>
                <a:ea typeface="+mn-ea"/>
                <a:cs typeface="+mn-cs"/>
              </a:rPr>
              <a:t>NPASS</a:t>
            </a:r>
            <a:r>
              <a:rPr lang="en-US" sz="1100" kern="1200" dirty="0" smtClean="0">
                <a:solidFill>
                  <a:schemeClr val="tx1"/>
                </a:solidFill>
                <a:effectLst/>
                <a:latin typeface="+mn-lt"/>
                <a:ea typeface="+mn-ea"/>
                <a:cs typeface="+mn-cs"/>
              </a:rPr>
              <a:t> data gathered from those receiving Health Department and WIC services, it appears that the rate of overweight and obesity among Orange County 2-4 year olds has decreased. However, it should be noted that the total number of children included in the data set for 2009 was only 681, versus 996 children in 2008 when the rate was 28.2%, and 1,324 children in 2007 when the rate was 34.1%. </a:t>
            </a:r>
            <a:endParaRPr lang="en-US" sz="1100" dirty="0" smtClean="0">
              <a:effectLst/>
            </a:endParaRPr>
          </a:p>
          <a:p>
            <a:pPr marL="171450" indent="-171450">
              <a:buFont typeface="Arial" pitchFamily="34" charset="0"/>
              <a:buChar char="•"/>
            </a:pPr>
            <a:r>
              <a:rPr lang="en-US" sz="1100" kern="1200" dirty="0" smtClean="0">
                <a:solidFill>
                  <a:schemeClr val="tx1"/>
                </a:solidFill>
                <a:effectLst/>
                <a:latin typeface="+mn-lt"/>
                <a:ea typeface="+mn-ea"/>
                <a:cs typeface="+mn-cs"/>
              </a:rPr>
              <a:t>Among </a:t>
            </a:r>
            <a:r>
              <a:rPr lang="x-none" sz="1100" kern="1200" smtClean="0">
                <a:solidFill>
                  <a:schemeClr val="tx1"/>
                </a:solidFill>
                <a:effectLst/>
                <a:latin typeface="+mn-lt"/>
                <a:ea typeface="+mn-ea"/>
                <a:cs typeface="+mn-cs"/>
              </a:rPr>
              <a:t>high school students surveyed in the 2009 YRBS in the Chapel Hill-Carrboro City </a:t>
            </a:r>
            <a:r>
              <a:rPr lang="en-US" sz="1100" kern="1200" dirty="0" smtClean="0">
                <a:solidFill>
                  <a:schemeClr val="tx1"/>
                </a:solidFill>
                <a:effectLst/>
                <a:latin typeface="+mn-lt"/>
                <a:ea typeface="+mn-ea"/>
                <a:cs typeface="+mn-cs"/>
              </a:rPr>
              <a:t>Schools, 20.6% of middle school students believed </a:t>
            </a:r>
            <a:r>
              <a:rPr lang="x-none" sz="1100" kern="1200" smtClean="0">
                <a:solidFill>
                  <a:schemeClr val="tx1"/>
                </a:solidFill>
                <a:effectLst/>
                <a:latin typeface="+mn-lt"/>
                <a:ea typeface="+mn-ea"/>
                <a:cs typeface="+mn-cs"/>
              </a:rPr>
              <a:t>themselves to be slightly overweight and 30% of these were trying to lose weight; while 23% of high schoolers describe themselves as overweight and 41.5% were trying to lose weight. </a:t>
            </a:r>
            <a:r>
              <a:rPr lang="en-US" sz="1100" kern="1200" dirty="0" smtClean="0">
                <a:solidFill>
                  <a:schemeClr val="tx1"/>
                </a:solidFill>
                <a:effectLst/>
                <a:latin typeface="+mn-lt"/>
                <a:ea typeface="+mn-ea"/>
                <a:cs typeface="+mn-cs"/>
              </a:rPr>
              <a:t>2009 Youth Risk Behavior Survey, Chapel Hill-Carrboro City Schools</a:t>
            </a: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52</a:t>
            </a:fld>
            <a:endParaRPr lang="en-US"/>
          </a:p>
        </p:txBody>
      </p:sp>
    </p:spTree>
    <p:extLst>
      <p:ext uri="{BB962C8B-B14F-4D97-AF65-F5344CB8AC3E}">
        <p14:creationId xmlns:p14="http://schemas.microsoft.com/office/powerpoint/2010/main" val="2639918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The Orange County Health Department, and the Healthy Carolinians of Orange County (HCOC) Partnership with its 125 individual members from 80 partner agencies and community representatives, worked collaboratively to complete the community health assessment.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b="0" i="0" u="none" strike="noStrike" kern="1200" baseline="0" dirty="0" smtClean="0">
                <a:solidFill>
                  <a:schemeClr val="tx1"/>
                </a:solidFill>
                <a:latin typeface="+mn-lt"/>
                <a:ea typeface="+mn-ea"/>
                <a:cs typeface="+mn-cs"/>
              </a:rPr>
              <a:t>Information gathered from nearly 230 community members (through surveys and focus groups), data from local agencies, and county and state statistics were used to assess the health of the Orange County community. </a:t>
            </a:r>
          </a:p>
        </p:txBody>
      </p:sp>
      <p:sp>
        <p:nvSpPr>
          <p:cNvPr id="4" name="Slide Number Placeholder 3"/>
          <p:cNvSpPr>
            <a:spLocks noGrp="1"/>
          </p:cNvSpPr>
          <p:nvPr>
            <p:ph type="sldNum" sz="quarter" idx="10"/>
          </p:nvPr>
        </p:nvSpPr>
        <p:spPr/>
        <p:txBody>
          <a:bodyPr/>
          <a:lstStyle/>
          <a:p>
            <a:fld id="{423DEB3E-7C3A-6748-B708-03E7A19B0B53}" type="slidenum">
              <a:rPr lang="en-US" smtClean="0"/>
              <a:pPr/>
              <a:t>8</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000" kern="1200" dirty="0" smtClean="0">
                <a:solidFill>
                  <a:schemeClr val="tx1"/>
                </a:solidFill>
                <a:effectLst/>
                <a:latin typeface="+mn-lt"/>
                <a:ea typeface="+mn-ea"/>
                <a:cs typeface="+mn-cs"/>
              </a:rPr>
              <a:t>Meeting these recommendations for physical activity (PA) can help prevent cardio-metabolic conditions such as type 2 diabetes, heart disease, respiratory ailments, high blood pressure, stroke, atherosclerosis, and osteoporosis. Physical activities, along with nutrition, is a key intervention for individuals to reach a healthy body weight, for unlike genetics, metabolism, environment, culture, and socioeconomic factors, physical activity is a relatively modifiable health risk behavior. National Center for Chronic Disease Prevention and Health Promotion, Centers for Disease Control and Prevention. The Power of Prevention: Chronic </a:t>
            </a:r>
            <a:r>
              <a:rPr lang="en-US" sz="1000" kern="1200" dirty="0" err="1" smtClean="0">
                <a:solidFill>
                  <a:schemeClr val="tx1"/>
                </a:solidFill>
                <a:effectLst/>
                <a:latin typeface="+mn-lt"/>
                <a:ea typeface="+mn-ea"/>
                <a:cs typeface="+mn-cs"/>
              </a:rPr>
              <a:t>Diseas</a:t>
            </a:r>
            <a:r>
              <a:rPr lang="en-US" sz="1000" kern="1200" dirty="0" smtClean="0">
                <a:solidFill>
                  <a:schemeClr val="tx1"/>
                </a:solidFill>
                <a:effectLst/>
                <a:latin typeface="+mn-lt"/>
                <a:ea typeface="+mn-ea"/>
                <a:cs typeface="+mn-cs"/>
              </a:rPr>
              <a:t>\e...The Public Health Challenge of the 21st Century. Washington, DC: US Department of Health and Human Services; 2009. </a:t>
            </a:r>
            <a:r>
              <a:rPr lang="en-US" sz="1000" u="sng" kern="1200" dirty="0" smtClean="0">
                <a:solidFill>
                  <a:schemeClr val="tx1"/>
                </a:solidFill>
                <a:effectLst/>
                <a:latin typeface="+mn-lt"/>
                <a:ea typeface="+mn-ea"/>
                <a:cs typeface="+mn-cs"/>
                <a:hlinkClick r:id="rId3"/>
              </a:rPr>
              <a:t>http://www.cdc.gov/chronicdisease/pdf/2009-Power-ofPrevention.pdf</a:t>
            </a:r>
            <a:r>
              <a:rPr lang="en-US" sz="1000" kern="1200" dirty="0" smtClean="0">
                <a:solidFill>
                  <a:schemeClr val="tx1"/>
                </a:solidFill>
                <a:effectLst/>
                <a:latin typeface="+mn-lt"/>
                <a:ea typeface="+mn-ea"/>
                <a:cs typeface="+mn-cs"/>
              </a:rPr>
              <a:t> </a:t>
            </a:r>
          </a:p>
          <a:p>
            <a:pPr marL="171450" indent="-171450">
              <a:buFont typeface="Arial" pitchFamily="34" charset="0"/>
              <a:buChar char="•"/>
            </a:pPr>
            <a:r>
              <a:rPr lang="en-US" sz="1000" kern="1200" dirty="0" smtClean="0">
                <a:solidFill>
                  <a:schemeClr val="tx1"/>
                </a:solidFill>
                <a:effectLst/>
                <a:latin typeface="+mn-lt"/>
                <a:ea typeface="+mn-ea"/>
                <a:cs typeface="+mn-cs"/>
              </a:rPr>
              <a:t>Healthy eating is associated with reduced risk for many diseases, including the three leading causes of death: heart disease, cancer, and stroke. Healthy eating in childhood and adolescence is important for proper growth and development, and can prevent health problems such as obesity, dental caries, and iron deficiency anemia.</a:t>
            </a:r>
          </a:p>
          <a:p>
            <a:pPr marL="171450" indent="-171450">
              <a:buFont typeface="Arial" pitchFamily="34" charset="0"/>
              <a:buChar char="•"/>
            </a:pPr>
            <a:r>
              <a:rPr lang="en-US" sz="1000" kern="1200" dirty="0" smtClean="0">
                <a:solidFill>
                  <a:schemeClr val="tx1"/>
                </a:solidFill>
                <a:effectLst/>
                <a:latin typeface="+mn-lt"/>
                <a:ea typeface="+mn-ea"/>
                <a:cs typeface="+mn-cs"/>
              </a:rPr>
              <a:t>According to Behavioral Risk Factor Surveillance Survey (BRFSS) data, the percentage of Orange County residents who consume five or more servings of fruits or vegetables per day decreased from 32.3% in 2005 to 23.5% in 2007, but then increased to 31.1% in 2009. Orange County has continued to surpass the state of North Carolina, which only had an average of 20.6% in 2009. For the period 2005-2009, females, whites, persons older than 44 years who have some college education, and persons with incomes greater than $49,000 per year consistently consume more fruits and vegetables than other groups. NC </a:t>
            </a:r>
            <a:r>
              <a:rPr lang="en-US" sz="1000" kern="1200" dirty="0" err="1" smtClean="0">
                <a:solidFill>
                  <a:schemeClr val="tx1"/>
                </a:solidFill>
                <a:effectLst/>
                <a:latin typeface="+mn-lt"/>
                <a:ea typeface="+mn-ea"/>
                <a:cs typeface="+mn-cs"/>
              </a:rPr>
              <a:t>SCHS</a:t>
            </a:r>
            <a:r>
              <a:rPr lang="en-US" sz="1000" kern="1200" dirty="0" smtClean="0">
                <a:solidFill>
                  <a:schemeClr val="tx1"/>
                </a:solidFill>
                <a:effectLst/>
                <a:latin typeface="+mn-lt"/>
                <a:ea typeface="+mn-ea"/>
                <a:cs typeface="+mn-cs"/>
              </a:rPr>
              <a:t>. BRFSS 2009 Survey Results for Orange County. % of Adults Who Reported Eating Five or More Servings of Fruits or Veg/Day. Accessed on June 13, 2011 at: </a:t>
            </a:r>
            <a:r>
              <a:rPr lang="en-US" sz="1000" u="sng" kern="1200" dirty="0" smtClean="0">
                <a:solidFill>
                  <a:schemeClr val="tx1"/>
                </a:solidFill>
                <a:effectLst/>
                <a:latin typeface="+mn-lt"/>
                <a:ea typeface="+mn-ea"/>
                <a:cs typeface="+mn-cs"/>
                <a:hlinkClick r:id="rId4"/>
              </a:rPr>
              <a:t>http://www.schs.state.nc.us/SCHS/brfss/2009/oran/_frtindx.html</a:t>
            </a:r>
            <a:endParaRPr lang="en-US" sz="1000" kern="1200" dirty="0" smtClean="0">
              <a:solidFill>
                <a:schemeClr val="tx1"/>
              </a:solidFill>
              <a:effectLst/>
              <a:latin typeface="+mn-lt"/>
              <a:ea typeface="+mn-ea"/>
              <a:cs typeface="+mn-cs"/>
            </a:endParaRPr>
          </a:p>
          <a:p>
            <a:pPr marL="171450" indent="-171450">
              <a:buFont typeface="Arial" pitchFamily="34" charset="0"/>
              <a:buChar char="•"/>
            </a:pPr>
            <a:endParaRPr lang="en-US" sz="1000" dirty="0"/>
          </a:p>
        </p:txBody>
      </p:sp>
      <p:sp>
        <p:nvSpPr>
          <p:cNvPr id="4" name="Slide Number Placeholder 3"/>
          <p:cNvSpPr>
            <a:spLocks noGrp="1"/>
          </p:cNvSpPr>
          <p:nvPr>
            <p:ph type="sldNum" sz="quarter" idx="10"/>
          </p:nvPr>
        </p:nvSpPr>
        <p:spPr/>
        <p:txBody>
          <a:bodyPr/>
          <a:lstStyle/>
          <a:p>
            <a:fld id="{A6E53578-FA31-493D-B30C-788F500FB9EA}" type="slidenum">
              <a:rPr lang="en-US" smtClean="0"/>
              <a:t>53</a:t>
            </a:fld>
            <a:endParaRPr lang="en-US"/>
          </a:p>
        </p:txBody>
      </p:sp>
    </p:spTree>
    <p:extLst>
      <p:ext uri="{BB962C8B-B14F-4D97-AF65-F5344CB8AC3E}">
        <p14:creationId xmlns:p14="http://schemas.microsoft.com/office/powerpoint/2010/main" val="263991878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b="0" kern="1200" dirty="0" smtClean="0">
                <a:solidFill>
                  <a:schemeClr val="tx1"/>
                </a:solidFill>
                <a:effectLst/>
                <a:latin typeface="+mn-lt"/>
                <a:ea typeface="+mn-ea"/>
                <a:cs typeface="+mn-cs"/>
              </a:rPr>
              <a:t>In North Carolina, the rate of suicides has remained relatively constant over the period of 2000-2009 with a rate ranging from a low of 11.6/100,000 to a high of 13.2/100,000. The suicide rate in Orange County, however, has seemed to fluctuate without any set trend between this same time period, ranging from a low of 5.8/100,000 (population: 117,883) to a high of 18.5/100,000 (population: 116,049).</a:t>
            </a:r>
            <a:r>
              <a:rPr lang="en-US" sz="1100" b="0" kern="1200" baseline="0" dirty="0" smtClean="0">
                <a:solidFill>
                  <a:schemeClr val="tx1"/>
                </a:solidFill>
                <a:effectLst/>
                <a:latin typeface="+mn-lt"/>
                <a:ea typeface="+mn-ea"/>
                <a:cs typeface="+mn-cs"/>
              </a:rPr>
              <a:t> </a:t>
            </a:r>
            <a:r>
              <a:rPr lang="en-US" sz="1100" b="0" kern="1200" dirty="0" smtClean="0">
                <a:solidFill>
                  <a:schemeClr val="tx1"/>
                </a:solidFill>
                <a:effectLst/>
                <a:latin typeface="+mn-lt"/>
                <a:ea typeface="+mn-ea"/>
                <a:cs typeface="+mn-cs"/>
              </a:rPr>
              <a:t>North Carolina State Center for Health Statistics.  NC Vital Statistics Volume 2, Leading Causes of Death (2001-2009).  Retrieved from </a:t>
            </a:r>
            <a:r>
              <a:rPr lang="en-US" sz="1100" b="0" u="sng" kern="1200" dirty="0" smtClean="0">
                <a:solidFill>
                  <a:schemeClr val="tx1"/>
                </a:solidFill>
                <a:effectLst/>
                <a:latin typeface="+mn-lt"/>
                <a:ea typeface="+mn-ea"/>
                <a:cs typeface="+mn-cs"/>
                <a:hlinkClick r:id="rId3"/>
              </a:rPr>
              <a:t>http://www.schs.state.nc.us/SCHS/deaths/lcd/2009/</a:t>
            </a:r>
            <a:r>
              <a:rPr lang="en-US" sz="1100" b="0" kern="1200" dirty="0" smtClean="0">
                <a:solidFill>
                  <a:schemeClr val="tx1"/>
                </a:solidFill>
                <a:effectLst/>
                <a:latin typeface="+mn-lt"/>
                <a:ea typeface="+mn-ea"/>
                <a:cs typeface="+mn-cs"/>
              </a:rPr>
              <a:t>.</a:t>
            </a:r>
          </a:p>
          <a:p>
            <a:pPr marL="171450" indent="-171450">
              <a:buFont typeface="Arial" pitchFamily="34" charset="0"/>
              <a:buChar char="•"/>
            </a:pPr>
            <a:r>
              <a:rPr lang="en-US" sz="1100" b="0" kern="1200" dirty="0" smtClean="0">
                <a:solidFill>
                  <a:schemeClr val="tx1"/>
                </a:solidFill>
                <a:effectLst/>
                <a:latin typeface="+mn-lt"/>
                <a:ea typeface="+mn-ea"/>
                <a:cs typeface="+mn-cs"/>
              </a:rPr>
              <a:t>One way of measuring poor mental health days is to look at presence of stress and lack of emotional support. In Orange County, emotional support has been captured through a BRFSS survey question between the years 2005-2009. The question asked was, “How often do you get the social and emotional support you need?” While the responses varied, nearly two-thirds of the respondents stated that they had either “Always” or “Usually” received the social and emotional support they needed. However, there has been a decrease in those that have answered “Always” from a high of 53.9 in 2006 to a 5-year low 44.3% in 2009. North Carolina State Center for Health Statistics.  BRFSS Topics for Orange County 2005-2009.  Retrieved from </a:t>
            </a:r>
            <a:r>
              <a:rPr lang="en-US" sz="1100" b="0" u="sng" kern="1200" dirty="0" smtClean="0">
                <a:solidFill>
                  <a:schemeClr val="tx1"/>
                </a:solidFill>
                <a:effectLst/>
                <a:latin typeface="+mn-lt"/>
                <a:ea typeface="+mn-ea"/>
                <a:cs typeface="+mn-cs"/>
                <a:hlinkClick r:id="rId4"/>
              </a:rPr>
              <a:t>http://www.schs.state.nc.us/SCHS/brfss/2009/oran/topics.html</a:t>
            </a:r>
            <a:endParaRPr lang="en-US" sz="1100" b="0" kern="1200" dirty="0" smtClean="0">
              <a:solidFill>
                <a:schemeClr val="tx1"/>
              </a:solidFill>
              <a:effectLst/>
              <a:latin typeface="+mn-lt"/>
              <a:ea typeface="+mn-ea"/>
              <a:cs typeface="+mn-cs"/>
            </a:endParaRPr>
          </a:p>
          <a:p>
            <a:pPr marL="171450" indent="-171450">
              <a:buFont typeface="Arial" pitchFamily="34" charset="0"/>
              <a:buChar char="•"/>
            </a:pPr>
            <a:endParaRPr lang="en-US" sz="1100" b="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54</a:t>
            </a:fld>
            <a:endParaRPr lang="en-US"/>
          </a:p>
        </p:txBody>
      </p:sp>
    </p:spTree>
    <p:extLst>
      <p:ext uri="{BB962C8B-B14F-4D97-AF65-F5344CB8AC3E}">
        <p14:creationId xmlns:p14="http://schemas.microsoft.com/office/powerpoint/2010/main" val="253528326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6E53578-FA31-493D-B30C-788F500FB9EA}" type="slidenum">
              <a:rPr lang="en-US" smtClean="0"/>
              <a:t>55</a:t>
            </a:fld>
            <a:endParaRPr lang="en-US"/>
          </a:p>
        </p:txBody>
      </p:sp>
    </p:spTree>
    <p:extLst>
      <p:ext uri="{BB962C8B-B14F-4D97-AF65-F5344CB8AC3E}">
        <p14:creationId xmlns:p14="http://schemas.microsoft.com/office/powerpoint/2010/main" val="49767639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kern="1200" baseline="0" dirty="0" smtClean="0">
                <a:solidFill>
                  <a:schemeClr val="tx1"/>
                </a:solidFill>
                <a:effectLst/>
                <a:latin typeface="+mn-lt"/>
                <a:ea typeface="+mn-ea"/>
                <a:cs typeface="+mn-cs"/>
              </a:rPr>
              <a:t>Only 11.5% of county residents report smoking some days or every day in 2009, compared to 20.3% statewide. Behavioral Risk Factor Surveillance System (BRFSS). (2009). Available at: </a:t>
            </a:r>
            <a:r>
              <a:rPr lang="en-US" sz="1100" u="sng" kern="1200" baseline="0" dirty="0" smtClean="0">
                <a:solidFill>
                  <a:schemeClr val="tx1"/>
                </a:solidFill>
                <a:effectLst/>
                <a:latin typeface="+mn-lt"/>
                <a:ea typeface="+mn-ea"/>
                <a:cs typeface="+mn-cs"/>
                <a:hlinkClick r:id="rId3"/>
              </a:rPr>
              <a:t>http://www.schs.state.nc.us/SCHS/brfss/2009/oran/_smoker3.html</a:t>
            </a:r>
            <a:r>
              <a:rPr lang="en-US" sz="1100" kern="1200" baseline="0" dirty="0" smtClean="0">
                <a:solidFill>
                  <a:schemeClr val="tx1"/>
                </a:solidFill>
                <a:effectLst/>
                <a:latin typeface="+mn-lt"/>
                <a:ea typeface="+mn-ea"/>
                <a:cs typeface="+mn-cs"/>
              </a:rPr>
              <a:t> </a:t>
            </a:r>
          </a:p>
          <a:p>
            <a:pPr marL="171450" indent="-171450">
              <a:buFont typeface="Arial" pitchFamily="34" charset="0"/>
              <a:buChar char="•"/>
            </a:pPr>
            <a:r>
              <a:rPr lang="x-none" sz="1100" kern="1200" baseline="0" smtClean="0">
                <a:solidFill>
                  <a:schemeClr val="tx1"/>
                </a:solidFill>
                <a:effectLst/>
                <a:latin typeface="+mn-lt"/>
                <a:ea typeface="+mn-ea"/>
                <a:cs typeface="+mn-cs"/>
              </a:rPr>
              <a:t>Only 14.5% of high school students report using tobacco (cigarettes, cigars, smokeless tobacco) in the past 30 days.</a:t>
            </a:r>
            <a:r>
              <a:rPr lang="en-US" sz="1100" kern="1200" baseline="0" dirty="0" smtClean="0">
                <a:solidFill>
                  <a:schemeClr val="tx1"/>
                </a:solidFill>
                <a:effectLst/>
                <a:latin typeface="+mn-lt"/>
                <a:ea typeface="+mn-ea"/>
                <a:cs typeface="+mn-cs"/>
              </a:rPr>
              <a:t> Youth Risk Behavior Survey. (2011). Chapel Hill-Carrboro City Schools</a:t>
            </a:r>
          </a:p>
          <a:p>
            <a:pPr marL="171450" indent="-171450">
              <a:buFont typeface="Arial" pitchFamily="34" charset="0"/>
              <a:buChar char="•"/>
            </a:pPr>
            <a:r>
              <a:rPr lang="en-US" sz="1100" kern="1200" dirty="0" smtClean="0">
                <a:solidFill>
                  <a:schemeClr val="tx1"/>
                </a:solidFill>
                <a:effectLst/>
                <a:latin typeface="+mn-lt"/>
                <a:ea typeface="+mn-ea"/>
                <a:cs typeface="+mn-cs"/>
              </a:rPr>
              <a:t>The percentage of people exposed to secondhand smoke in the workplace was 14.6% for North Carolina. This percentage included both those exposed 1-6 days and those exposed all 7 days. In Orange County, 8.1% of people were exposed to secondhand smoke in the workplace. The largest difference between the state of North Carolina and Orange County was seen in people exposed all 7 days: 7.8% (NC) vs. 1.3% (Orange County). </a:t>
            </a:r>
          </a:p>
          <a:p>
            <a:pPr marL="171450" indent="-171450">
              <a:buFont typeface="Arial" pitchFamily="34" charset="0"/>
              <a:buChar char="•"/>
            </a:pPr>
            <a:r>
              <a:rPr lang="en-US" sz="1100" kern="1200" dirty="0" smtClean="0">
                <a:solidFill>
                  <a:schemeClr val="tx1"/>
                </a:solidFill>
                <a:effectLst/>
                <a:latin typeface="+mn-lt"/>
                <a:ea typeface="+mn-ea"/>
                <a:cs typeface="+mn-cs"/>
              </a:rPr>
              <a:t>Behavioral Risk Factor Surveillance System (BRFSS). (2008). Available at: </a:t>
            </a:r>
            <a:r>
              <a:rPr lang="en-US" sz="1100" u="sng" kern="1200" dirty="0" smtClean="0">
                <a:solidFill>
                  <a:schemeClr val="tx1"/>
                </a:solidFill>
                <a:effectLst/>
                <a:latin typeface="+mn-lt"/>
                <a:ea typeface="+mn-ea"/>
                <a:cs typeface="+mn-cs"/>
                <a:hlinkClick r:id="rId4"/>
              </a:rPr>
              <a:t>http://www.schs.state.nc.us/SCHS/brfss/2008/oran/SHSINWRK.html</a:t>
            </a:r>
            <a:endParaRPr lang="en-US" sz="1100" u="sng" kern="1200" dirty="0" smtClean="0">
              <a:solidFill>
                <a:schemeClr val="tx1"/>
              </a:solidFill>
              <a:effectLst/>
              <a:latin typeface="+mn-lt"/>
              <a:ea typeface="+mn-ea"/>
              <a:cs typeface="+mn-cs"/>
            </a:endParaRPr>
          </a:p>
          <a:p>
            <a:pPr marL="171450" indent="-171450">
              <a:buFont typeface="Arial" pitchFamily="34" charset="0"/>
              <a:buChar char="•"/>
            </a:pPr>
            <a:r>
              <a:rPr lang="en-US" sz="1100" kern="1200" dirty="0" smtClean="0">
                <a:solidFill>
                  <a:schemeClr val="tx1"/>
                </a:solidFill>
                <a:effectLst/>
                <a:latin typeface="+mn-lt"/>
                <a:ea typeface="+mn-ea"/>
                <a:cs typeface="+mn-cs"/>
              </a:rPr>
              <a:t>Both in Orange County and North Carolina overall, the percentage of mothers who smoked during pregnancy has been decreasing since 1994. In Orange County there was a 68% decrease in smoking during pregnancy between the five-year periods 1994-1998 and 2004-2008. In North Carolina overall, the decrease between the same two periods was 73%. NC </a:t>
            </a:r>
            <a:r>
              <a:rPr lang="en-US" sz="1100" kern="1200" dirty="0" err="1" smtClean="0">
                <a:solidFill>
                  <a:schemeClr val="tx1"/>
                </a:solidFill>
                <a:effectLst/>
                <a:latin typeface="+mn-lt"/>
                <a:ea typeface="+mn-ea"/>
                <a:cs typeface="+mn-cs"/>
              </a:rPr>
              <a:t>SCHS</a:t>
            </a:r>
            <a:r>
              <a:rPr lang="en-US" sz="1100" kern="1200" dirty="0" smtClean="0">
                <a:solidFill>
                  <a:schemeClr val="tx1"/>
                </a:solidFill>
                <a:effectLst/>
                <a:latin typeface="+mn-lt"/>
                <a:ea typeface="+mn-ea"/>
                <a:cs typeface="+mn-cs"/>
              </a:rPr>
              <a:t>. North Carolina 2009 CATCH data. Retrieved from </a:t>
            </a:r>
            <a:r>
              <a:rPr lang="en-US" sz="1100" u="sng" kern="1200" dirty="0" smtClean="0">
                <a:solidFill>
                  <a:schemeClr val="tx1"/>
                </a:solidFill>
                <a:effectLst/>
                <a:latin typeface="+mn-lt"/>
                <a:ea typeface="+mn-ea"/>
                <a:cs typeface="+mn-cs"/>
                <a:hlinkClick r:id="rId5"/>
              </a:rPr>
              <a:t>http://www.schs.state.nc.us/SCHS/catch/</a:t>
            </a:r>
            <a:r>
              <a:rPr lang="en-US" sz="11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A6E53578-FA31-493D-B30C-788F500FB9EA}" type="slidenum">
              <a:rPr lang="en-US" smtClean="0"/>
              <a:t>56</a:t>
            </a:fld>
            <a:endParaRPr lang="en-US"/>
          </a:p>
        </p:txBody>
      </p:sp>
    </p:spTree>
    <p:extLst>
      <p:ext uri="{BB962C8B-B14F-4D97-AF65-F5344CB8AC3E}">
        <p14:creationId xmlns:p14="http://schemas.microsoft.com/office/powerpoint/2010/main" val="47803697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39725" indent="-339725">
              <a:buFont typeface="Arial" pitchFamily="34" charset="0"/>
              <a:buChar char="•"/>
            </a:pPr>
            <a:r>
              <a:rPr lang="en-US" sz="1100" dirty="0" smtClean="0"/>
              <a:t>Unintentional injuries are the leading cause of death for all North Carolinians from the ages of 1-44, and the fifth leading cause of death overall. They also remain a leading cause of death in Orange County. </a:t>
            </a:r>
          </a:p>
          <a:p>
            <a:pPr marL="339725" indent="-339725">
              <a:buFont typeface="Arial" pitchFamily="34" charset="0"/>
              <a:buChar char="•"/>
            </a:pPr>
            <a:r>
              <a:rPr lang="en-US" sz="1100" dirty="0" smtClean="0"/>
              <a:t>Intentional injuries (or violence) are likewise pervasive and are a leading cause of death and hospitalization, especially for youth aged 15-35. </a:t>
            </a:r>
          </a:p>
          <a:p>
            <a:pPr marL="171450" indent="-171450">
              <a:buFont typeface="Arial" pitchFamily="34" charset="0"/>
              <a:buChar char="•"/>
            </a:pPr>
            <a:endParaRPr lang="en-US" sz="1100" dirty="0"/>
          </a:p>
        </p:txBody>
      </p:sp>
      <p:sp>
        <p:nvSpPr>
          <p:cNvPr id="4" name="Slide Number Placeholder 3"/>
          <p:cNvSpPr>
            <a:spLocks noGrp="1"/>
          </p:cNvSpPr>
          <p:nvPr>
            <p:ph type="sldNum" sz="quarter" idx="10"/>
          </p:nvPr>
        </p:nvSpPr>
        <p:spPr/>
        <p:txBody>
          <a:bodyPr/>
          <a:lstStyle/>
          <a:p>
            <a:fld id="{A6E53578-FA31-493D-B30C-788F500FB9EA}" type="slidenum">
              <a:rPr lang="en-US" smtClean="0"/>
              <a:t>57</a:t>
            </a:fld>
            <a:endParaRPr lang="en-US"/>
          </a:p>
        </p:txBody>
      </p:sp>
    </p:spTree>
    <p:extLst>
      <p:ext uri="{BB962C8B-B14F-4D97-AF65-F5344CB8AC3E}">
        <p14:creationId xmlns:p14="http://schemas.microsoft.com/office/powerpoint/2010/main" val="333097961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58</a:t>
            </a:fld>
            <a:endParaRPr lang="en-US"/>
          </a:p>
        </p:txBody>
      </p:sp>
    </p:spTree>
    <p:extLst>
      <p:ext uri="{BB962C8B-B14F-4D97-AF65-F5344CB8AC3E}">
        <p14:creationId xmlns:p14="http://schemas.microsoft.com/office/powerpoint/2010/main" val="20491182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59</a:t>
            </a:fld>
            <a:endParaRPr lang="en-US"/>
          </a:p>
        </p:txBody>
      </p:sp>
    </p:spTree>
    <p:extLst>
      <p:ext uri="{BB962C8B-B14F-4D97-AF65-F5344CB8AC3E}">
        <p14:creationId xmlns:p14="http://schemas.microsoft.com/office/powerpoint/2010/main" val="2049118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6E53578-FA31-493D-B30C-788F500FB9EA}" type="slidenum">
              <a:rPr lang="en-US" smtClean="0"/>
              <a:t>60</a:t>
            </a:fld>
            <a:endParaRPr lang="en-US"/>
          </a:p>
        </p:txBody>
      </p:sp>
    </p:spTree>
    <p:extLst>
      <p:ext uri="{BB962C8B-B14F-4D97-AF65-F5344CB8AC3E}">
        <p14:creationId xmlns:p14="http://schemas.microsoft.com/office/powerpoint/2010/main" val="2497348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The 2011 Community Health Assessment (CHA) is intended to enable local public health officials and community groups to monitor trends in health status, identify priorities among health issues, and determine the availability of resources within Orange County to adequately address these priorities. </a:t>
            </a:r>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The document seeks to be useful, relevant, actionable, and both reflective and forward-looking; and to provide information for effective strategic community health planning. </a:t>
            </a:r>
          </a:p>
        </p:txBody>
      </p:sp>
      <p:sp>
        <p:nvSpPr>
          <p:cNvPr id="4" name="Slide Number Placeholder 3"/>
          <p:cNvSpPr>
            <a:spLocks noGrp="1"/>
          </p:cNvSpPr>
          <p:nvPr>
            <p:ph type="sldNum" sz="quarter" idx="10"/>
          </p:nvPr>
        </p:nvSpPr>
        <p:spPr/>
        <p:txBody>
          <a:bodyPr/>
          <a:lstStyle/>
          <a:p>
            <a:fld id="{A6E53578-FA31-493D-B30C-788F500FB9EA}" type="slidenum">
              <a:rPr lang="en-US" smtClean="0"/>
              <a:t>9</a:t>
            </a:fld>
            <a:endParaRPr lang="en-US"/>
          </a:p>
        </p:txBody>
      </p:sp>
    </p:spTree>
    <p:extLst>
      <p:ext uri="{BB962C8B-B14F-4D97-AF65-F5344CB8AC3E}">
        <p14:creationId xmlns:p14="http://schemas.microsoft.com/office/powerpoint/2010/main" val="1846297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100" dirty="0" smtClean="0"/>
              <a:t>Phases of the Community Health</a:t>
            </a:r>
            <a:r>
              <a:rPr lang="en-US" sz="1100" baseline="0" dirty="0" smtClean="0"/>
              <a:t> Assessment</a:t>
            </a:r>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Community-based assessment is the first step in the community health planning process. As encouraged in the North Carolina Community Health Assessment Process, county residents take the lead role in forming partnerships, gathering health-related data, determining priority health issues, identifying resources, and planning community health programs. </a:t>
            </a:r>
          </a:p>
        </p:txBody>
      </p:sp>
      <p:sp>
        <p:nvSpPr>
          <p:cNvPr id="4" name="Slide Number Placeholder 3"/>
          <p:cNvSpPr>
            <a:spLocks noGrp="1"/>
          </p:cNvSpPr>
          <p:nvPr>
            <p:ph type="sldNum" sz="quarter" idx="10"/>
          </p:nvPr>
        </p:nvSpPr>
        <p:spPr/>
        <p:txBody>
          <a:bodyPr/>
          <a:lstStyle/>
          <a:p>
            <a:fld id="{423DEB3E-7C3A-6748-B708-03E7A19B0B53}" type="slidenum">
              <a:rPr lang="en-US" smtClean="0"/>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The CHA report is based on both primary and secondary data sources; and the participation of hundreds of individuals in various roles from November 2010 to December 2011. </a:t>
            </a:r>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Secondary data was gathered from a wide range of sources that are cited throughout the full document. </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100" b="0" i="0" u="none" strike="noStrike" kern="1200" baseline="0" dirty="0" smtClean="0">
                <a:solidFill>
                  <a:schemeClr val="tx1"/>
                </a:solidFill>
                <a:latin typeface="+mn-lt"/>
                <a:ea typeface="+mn-ea"/>
                <a:cs typeface="+mn-cs"/>
              </a:rPr>
              <a:t>In the CHA framework (previous slide), the assessment process starts with the people who live in the community and continues their involvement through the implementation of strategies developed for addressing these problems. This way, community health assessment is done </a:t>
            </a:r>
            <a:r>
              <a:rPr lang="en-US" sz="1100" b="0" i="0" u="sng" strike="noStrike" kern="1200" baseline="0" dirty="0" smtClean="0">
                <a:solidFill>
                  <a:schemeClr val="tx1"/>
                </a:solidFill>
                <a:latin typeface="+mn-lt"/>
                <a:ea typeface="+mn-ea"/>
                <a:cs typeface="+mn-cs"/>
              </a:rPr>
              <a:t>by</a:t>
            </a:r>
            <a:r>
              <a:rPr lang="en-US" sz="1100" b="0" i="0" u="none" strike="noStrike" kern="1200" baseline="0" dirty="0" smtClean="0">
                <a:solidFill>
                  <a:schemeClr val="tx1"/>
                </a:solidFill>
                <a:latin typeface="+mn-lt"/>
                <a:ea typeface="+mn-ea"/>
                <a:cs typeface="+mn-cs"/>
              </a:rPr>
              <a:t> the community rather than </a:t>
            </a:r>
            <a:r>
              <a:rPr lang="en-US" sz="1100" b="0" i="0" u="sng" strike="noStrike" kern="1200" baseline="0" dirty="0" smtClean="0">
                <a:solidFill>
                  <a:schemeClr val="tx1"/>
                </a:solidFill>
                <a:latin typeface="+mn-lt"/>
                <a:ea typeface="+mn-ea"/>
                <a:cs typeface="+mn-cs"/>
              </a:rPr>
              <a:t>on</a:t>
            </a:r>
            <a:r>
              <a:rPr lang="en-US" sz="1100" b="0" i="0" u="none" strike="noStrike" kern="1200" baseline="0" dirty="0" smtClean="0">
                <a:solidFill>
                  <a:schemeClr val="tx1"/>
                </a:solidFill>
                <a:latin typeface="+mn-lt"/>
                <a:ea typeface="+mn-ea"/>
                <a:cs typeface="+mn-cs"/>
              </a:rPr>
              <a:t> the community. </a:t>
            </a:r>
            <a:endParaRPr lang="en-US" sz="1100" dirty="0" smtClean="0"/>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To ensure that the true needs of the community were identified and addressed, the assessment process involved the community at every phase, including planning, data collection, evaluation, identification of health issues and community strengths, and the development of strategies to address identified problems. </a:t>
            </a:r>
          </a:p>
        </p:txBody>
      </p:sp>
      <p:sp>
        <p:nvSpPr>
          <p:cNvPr id="4" name="Slide Number Placeholder 3"/>
          <p:cNvSpPr>
            <a:spLocks noGrp="1"/>
          </p:cNvSpPr>
          <p:nvPr>
            <p:ph type="sldNum" sz="quarter" idx="10"/>
          </p:nvPr>
        </p:nvSpPr>
        <p:spPr/>
        <p:txBody>
          <a:bodyPr/>
          <a:lstStyle/>
          <a:p>
            <a:fld id="{A6E53578-FA31-493D-B30C-788F500FB9EA}" type="slidenum">
              <a:rPr lang="en-US" smtClean="0"/>
              <a:t>11</a:t>
            </a:fld>
            <a:endParaRPr lang="en-US"/>
          </a:p>
        </p:txBody>
      </p:sp>
    </p:spTree>
    <p:extLst>
      <p:ext uri="{BB962C8B-B14F-4D97-AF65-F5344CB8AC3E}">
        <p14:creationId xmlns:p14="http://schemas.microsoft.com/office/powerpoint/2010/main" val="701545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A Community Health Opinion Survey was used to collect primary quantitative data. </a:t>
            </a:r>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Since one of the main goals of the Healthy Carolinians of Orange County task force is to address health disparities and to identify needs of populations who are most disadvantaged, survey households were sampled from census blocks with the highest poverty percentage. </a:t>
            </a:r>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Out of 700 households attempted, 160 individuals completed the 110-question survey. </a:t>
            </a:r>
          </a:p>
          <a:p>
            <a:pPr marL="171450" indent="-171450">
              <a:buFont typeface="Arial" pitchFamily="34" charset="0"/>
              <a:buChar char="•"/>
            </a:pPr>
            <a:r>
              <a:rPr lang="en-US" sz="1100" b="0" i="0" u="none" strike="noStrike" kern="1200" baseline="0" dirty="0" smtClean="0">
                <a:solidFill>
                  <a:schemeClr val="tx1"/>
                </a:solidFill>
                <a:latin typeface="+mn-lt"/>
                <a:ea typeface="+mn-ea"/>
                <a:cs typeface="+mn-cs"/>
              </a:rPr>
              <a:t>The survey, carried out by a team of 90 volunteers and administered in multiple languages, covered various health topics, including quality of life in Orange County, community improvement, health information, personal health, family health, access to care, environmental health, emergency preparedness, and demographics. </a:t>
            </a:r>
          </a:p>
        </p:txBody>
      </p:sp>
      <p:sp>
        <p:nvSpPr>
          <p:cNvPr id="4" name="Slide Number Placeholder 3"/>
          <p:cNvSpPr>
            <a:spLocks noGrp="1"/>
          </p:cNvSpPr>
          <p:nvPr>
            <p:ph type="sldNum" sz="quarter" idx="10"/>
          </p:nvPr>
        </p:nvSpPr>
        <p:spPr/>
        <p:txBody>
          <a:bodyPr/>
          <a:lstStyle/>
          <a:p>
            <a:fld id="{A6E53578-FA31-493D-B30C-788F500FB9EA}" type="slidenum">
              <a:rPr lang="en-US" smtClean="0"/>
              <a:t>12</a:t>
            </a:fld>
            <a:endParaRPr lang="en-US"/>
          </a:p>
        </p:txBody>
      </p:sp>
    </p:spTree>
    <p:extLst>
      <p:ext uri="{BB962C8B-B14F-4D97-AF65-F5344CB8AC3E}">
        <p14:creationId xmlns:p14="http://schemas.microsoft.com/office/powerpoint/2010/main" val="255370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a:t>
            </a:fld>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943600" y="3136901"/>
            <a:ext cx="2881461" cy="2843212"/>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863840" cy="548640"/>
          </a:xfrm>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822960" y="1100628"/>
            <a:ext cx="7863840" cy="357984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 Healthy Carolinians of orange county</a:t>
            </a:r>
            <a:endParaRPr lang="en-US"/>
          </a:p>
        </p:txBody>
      </p:sp>
      <p:sp>
        <p:nvSpPr>
          <p:cNvPr id="6" name="Slide Number Placeholder 5"/>
          <p:cNvSpPr>
            <a:spLocks noGrp="1"/>
          </p:cNvSpPr>
          <p:nvPr>
            <p:ph type="sldNum" sz="quarter" idx="12"/>
          </p:nvPr>
        </p:nvSpPr>
        <p:spPr/>
        <p:txBody>
          <a:bodyPr/>
          <a:lstStyle/>
          <a:p>
            <a:fld id="{A3E6DB92-6D84-490B-8F4F-D1CAD8BC0FD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 Healthy Carolinians of orange county</a:t>
            </a:r>
            <a:endParaRPr lang="en-US"/>
          </a:p>
        </p:txBody>
      </p:sp>
      <p:sp>
        <p:nvSpPr>
          <p:cNvPr id="6" name="Slide Number Placeholder 5"/>
          <p:cNvSpPr>
            <a:spLocks noGrp="1"/>
          </p:cNvSpPr>
          <p:nvPr>
            <p:ph type="sldNum" sz="quarter" idx="12"/>
          </p:nvPr>
        </p:nvSpPr>
        <p:spPr/>
        <p:txBody>
          <a:bodyPr/>
          <a:lstStyle/>
          <a:p>
            <a:fld id="{A3E6DB92-6D84-490B-8F4F-D1CAD8BC0FD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863840" cy="548640"/>
          </a:xfrm>
        </p:spPr>
        <p:txBody>
          <a:bodyPr/>
          <a:lstStyle>
            <a:lvl1pPr>
              <a:defRPr b="1">
                <a:solidFill>
                  <a:schemeClr val="accent2"/>
                </a:solidFill>
                <a:effectLst/>
              </a:defRPr>
            </a:lvl1pPr>
          </a:lstStyle>
          <a:p>
            <a:r>
              <a:rPr lang="en-US" dirty="0" smtClean="0"/>
              <a:t>Click to edit Master title style</a:t>
            </a:r>
            <a:endParaRPr lang="en-US" dirty="0"/>
          </a:p>
        </p:txBody>
      </p:sp>
      <p:sp>
        <p:nvSpPr>
          <p:cNvPr id="3" name="Content Placeholder 2"/>
          <p:cNvSpPr>
            <a:spLocks noGrp="1"/>
          </p:cNvSpPr>
          <p:nvPr>
            <p:ph idx="1"/>
          </p:nvPr>
        </p:nvSpPr>
        <p:spPr>
          <a:xfrm>
            <a:off x="822960" y="1100628"/>
            <a:ext cx="7863840" cy="3579849"/>
          </a:xfrm>
        </p:spPr>
        <p:txBody>
          <a:bodyPr/>
          <a:lstStyle/>
          <a:p>
            <a:pPr lvl="0"/>
            <a:r>
              <a:rPr lang="en-US" dirty="0" smtClean="0"/>
              <a:t>Click to edit Master text styles</a:t>
            </a:r>
          </a:p>
          <a:p>
            <a:pPr lvl="2"/>
            <a:r>
              <a:rPr lang="en-US" dirty="0" smtClean="0"/>
              <a:t>Second level</a:t>
            </a:r>
          </a:p>
          <a:p>
            <a:pPr lvl="3"/>
            <a:r>
              <a:rPr lang="en-US" dirty="0" smtClean="0"/>
              <a:t>Third level</a:t>
            </a:r>
          </a:p>
          <a:p>
            <a:pPr lvl="4"/>
            <a:r>
              <a:rPr lang="en-US" dirty="0" smtClean="0"/>
              <a:t>Fourth level</a:t>
            </a:r>
          </a:p>
          <a:p>
            <a:pPr lvl="5"/>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a:t>
            </a:fld>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943600" y="3136901"/>
            <a:ext cx="2881461" cy="2843212"/>
          </a:xfrm>
          <a:prstGeom prst="rect">
            <a:avLst/>
          </a:prstGeom>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2"/>
            <a:r>
              <a:rPr lang="en-US" dirty="0" smtClean="0"/>
              <a:t>Second level</a:t>
            </a:r>
          </a:p>
          <a:p>
            <a:pPr lvl="3"/>
            <a:r>
              <a:rPr lang="en-US" dirty="0" smtClean="0"/>
              <a:t>Third level</a:t>
            </a:r>
          </a:p>
          <a:p>
            <a:pPr lvl="4"/>
            <a:r>
              <a:rPr lang="en-US" dirty="0" smtClean="0"/>
              <a:t>Fourth level</a:t>
            </a:r>
          </a:p>
          <a:p>
            <a:pPr lvl="5"/>
            <a:r>
              <a:rPr lang="en-US" dirty="0"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2"/>
            <a:r>
              <a:rPr lang="en-US" dirty="0" smtClean="0"/>
              <a:t>Second level</a:t>
            </a:r>
          </a:p>
          <a:p>
            <a:pPr lvl="3"/>
            <a:r>
              <a:rPr lang="en-US" dirty="0" smtClean="0"/>
              <a:t>Third level</a:t>
            </a:r>
          </a:p>
          <a:p>
            <a:pPr lvl="4"/>
            <a:r>
              <a:rPr lang="en-US" dirty="0" smtClean="0"/>
              <a:t>Fourth level</a:t>
            </a:r>
          </a:p>
          <a:p>
            <a:pPr lvl="5"/>
            <a:r>
              <a:rPr lang="en-US" dirty="0" smtClean="0"/>
              <a:t>Fifth level</a:t>
            </a:r>
            <a:endParaRPr lang="en-US" dirty="0"/>
          </a:p>
        </p:txBody>
      </p:sp>
      <p:sp>
        <p:nvSpPr>
          <p:cNvPr id="5" name="Date Placeholder 4"/>
          <p:cNvSpPr>
            <a:spLocks noGrp="1"/>
          </p:cNvSpPr>
          <p:nvPr>
            <p:ph type="dt" sz="half" idx="10"/>
          </p:nvPr>
        </p:nvSpPr>
        <p:spPr/>
        <p:txBody>
          <a:bodyPr/>
          <a:lstStyle>
            <a:lvl1pPr>
              <a:defRPr/>
            </a:lvl1pPr>
          </a:lstStyle>
          <a:p>
            <a:r>
              <a:rPr lang="en-US" smtClean="0"/>
              <a:t>December 2011</a:t>
            </a:r>
            <a:endParaRPr lang="en-US" dirty="0" smtClean="0"/>
          </a:p>
        </p:txBody>
      </p:sp>
      <p:sp>
        <p:nvSpPr>
          <p:cNvPr id="6" name="Footer Placeholder 5"/>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7" name="Slide Number Placeholder 6"/>
          <p:cNvSpPr>
            <a:spLocks noGrp="1"/>
          </p:cNvSpPr>
          <p:nvPr>
            <p:ph type="sldNum" sz="quarter" idx="12"/>
          </p:nvPr>
        </p:nvSpPr>
        <p:spPr/>
        <p:txBody>
          <a:bodyPr/>
          <a:lstStyle/>
          <a:p>
            <a:fld id="{A3E6DB92-6D84-490B-8F4F-D1CAD8BC0FD3}" type="slidenum">
              <a:rPr lang="en-US" smtClean="0"/>
              <a:t>‹#›</a:t>
            </a:fld>
            <a:endParaRPr lang="en-US"/>
          </a:p>
        </p:txBody>
      </p:sp>
      <p:sp>
        <p:nvSpPr>
          <p:cNvPr id="8" name="Title 7"/>
          <p:cNvSpPr>
            <a:spLocks noGrp="1"/>
          </p:cNvSpPr>
          <p:nvPr>
            <p:ph type="title"/>
          </p:nvPr>
        </p:nvSpPr>
        <p:spPr>
          <a:xfrm>
            <a:off x="822960" y="365760"/>
            <a:ext cx="7863840" cy="548640"/>
          </a:xfrm>
        </p:spPr>
        <p:txBody>
          <a:bodyPr/>
          <a:lstStyle>
            <a:lvl1pPr>
              <a:defRPr b="1">
                <a:solidFill>
                  <a:schemeClr val="accent2"/>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863840" cy="54864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lvl1pPr>
              <a:defRPr/>
            </a:lvl1pPr>
          </a:lstStyle>
          <a:p>
            <a:r>
              <a:rPr lang="en-US" smtClean="0"/>
              <a:t>December 2011</a:t>
            </a:r>
            <a:endParaRPr lang="en-US" dirty="0"/>
          </a:p>
        </p:txBody>
      </p:sp>
      <p:sp>
        <p:nvSpPr>
          <p:cNvPr id="8" name="Footer Placeholder 7"/>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9" name="Slide Number Placeholder 8"/>
          <p:cNvSpPr>
            <a:spLocks noGrp="1"/>
          </p:cNvSpPr>
          <p:nvPr>
            <p:ph type="sldNum" sz="quarter" idx="12"/>
          </p:nvPr>
        </p:nvSpPr>
        <p:spPr/>
        <p:txBody>
          <a:bodyPr/>
          <a:lstStyle/>
          <a:p>
            <a:fld id="{A3E6DB92-6D84-490B-8F4F-D1CAD8BC0FD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863840" cy="548640"/>
          </a:xfrm>
        </p:spPr>
        <p:txBody>
          <a:bodyPr/>
          <a:lstStyle>
            <a:lvl1pPr>
              <a:defRPr b="1">
                <a:solidFill>
                  <a:schemeClr val="accent2"/>
                </a:solidFill>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December 2011</a:t>
            </a:r>
            <a:endParaRPr lang="en-US" dirty="0"/>
          </a:p>
        </p:txBody>
      </p:sp>
      <p:sp>
        <p:nvSpPr>
          <p:cNvPr id="3" name="Footer Placeholder 2"/>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4" name="Slide Number Placeholder 3"/>
          <p:cNvSpPr>
            <a:spLocks noGrp="1"/>
          </p:cNvSpPr>
          <p:nvPr>
            <p:ph type="sldNum" sz="quarter" idx="12"/>
          </p:nvPr>
        </p:nvSpPr>
        <p:spPr/>
        <p:txBody>
          <a:bodyPr/>
          <a:lstStyle/>
          <a:p>
            <a:fld id="{A3E6DB92-6D84-490B-8F4F-D1CAD8BC0FD3}"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2"/>
            <a:r>
              <a:rPr lang="en-US" dirty="0" smtClean="0"/>
              <a:t>Second level</a:t>
            </a:r>
          </a:p>
          <a:p>
            <a:pPr lvl="3"/>
            <a:r>
              <a:rPr lang="en-US" dirty="0" smtClean="0"/>
              <a:t>Third level</a:t>
            </a:r>
          </a:p>
          <a:p>
            <a:pPr lvl="4"/>
            <a:r>
              <a:rPr lang="en-US" dirty="0" smtClean="0"/>
              <a:t>Fourth level</a:t>
            </a:r>
          </a:p>
          <a:p>
            <a:pPr lvl="5"/>
            <a:r>
              <a:rPr lang="en-US" dirty="0"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December 2011</a:t>
            </a:r>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smtClean="0"/>
              <a:t>2011 Community Health Assessment</a:t>
            </a:r>
          </a:p>
          <a:p>
            <a:r>
              <a:rPr lang="en-US" b="1" smtClean="0"/>
              <a:t>Healthy Carolinians of orange county</a:t>
            </a:r>
            <a:endParaRPr lang="en-US" b="1" dirty="0" smtClean="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A3E6DB92-6D84-490B-8F4F-D1CAD8BC0FD3}"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200" y="5075236"/>
            <a:ext cx="994273" cy="981075"/>
          </a:xfrm>
          <a:prstGeom prst="rect">
            <a:avLst/>
          </a:prstGeom>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December 2011</a:t>
            </a:r>
            <a:endParaRPr lang="en-US" dirty="0"/>
          </a:p>
        </p:txBody>
      </p:sp>
      <p:sp>
        <p:nvSpPr>
          <p:cNvPr id="6" name="Footer Placeholder 5"/>
          <p:cNvSpPr>
            <a:spLocks noGrp="1"/>
          </p:cNvSpPr>
          <p:nvPr>
            <p:ph type="ftr" sz="quarter" idx="11"/>
          </p:nvPr>
        </p:nvSpPr>
        <p:spPr/>
        <p:txBody>
          <a:bodyPr/>
          <a:lstStyle/>
          <a:p>
            <a:r>
              <a:rPr lang="en-US" smtClean="0"/>
              <a:t>2011 Community Health Assessment Healthy Carolinians of orange county</a:t>
            </a:r>
            <a:endParaRPr lang="en-US"/>
          </a:p>
        </p:txBody>
      </p:sp>
      <p:sp>
        <p:nvSpPr>
          <p:cNvPr id="7" name="Slide Number Placeholder 6"/>
          <p:cNvSpPr>
            <a:spLocks noGrp="1"/>
          </p:cNvSpPr>
          <p:nvPr>
            <p:ph type="sldNum" sz="quarter" idx="12"/>
          </p:nvPr>
        </p:nvSpPr>
        <p:spPr/>
        <p:txBody>
          <a:bodyPr/>
          <a:lstStyle/>
          <a:p>
            <a:fld id="{A3E6DB92-6D84-490B-8F4F-D1CAD8BC0FD3}" type="slidenum">
              <a:rPr lang="en-US" smtClean="0"/>
              <a:t>‹#›</a:t>
            </a:fld>
            <a:endParaRPr lang="en-US"/>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943600" y="3136901"/>
            <a:ext cx="2881461" cy="2843212"/>
          </a:xfrm>
          <a:prstGeom prst="rect">
            <a:avLst/>
          </a:prstGeom>
        </p:spPr>
      </p:pic>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863840" cy="548640"/>
          </a:xfrm>
          <a:prstGeom prst="rect">
            <a:avLst/>
          </a:prstGeom>
        </p:spPr>
        <p:txBody>
          <a:bodyPr vert="horz" lIns="91440" tIns="45720" rIns="91440" bIns="45720" rtlCol="0" anchor="ctr">
            <a:no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22960" y="1100628"/>
            <a:ext cx="7863840" cy="3579849"/>
          </a:xfrm>
          <a:prstGeom prst="rect">
            <a:avLst/>
          </a:prstGeom>
        </p:spPr>
        <p:txBody>
          <a:bodyPr vert="horz" lIns="91440" tIns="45720" rIns="91440" bIns="45720" rtlCol="0">
            <a:normAutofit/>
          </a:bodyPr>
          <a:lstStyle/>
          <a:p>
            <a:pPr lvl="0"/>
            <a:r>
              <a:rPr lang="en-US" dirty="0" smtClean="0"/>
              <a:t>Click to edit Master text styles</a:t>
            </a:r>
          </a:p>
          <a:p>
            <a:pPr lvl="2"/>
            <a:r>
              <a:rPr lang="en-US" dirty="0" smtClean="0"/>
              <a:t>Second level</a:t>
            </a:r>
          </a:p>
          <a:p>
            <a:pPr lvl="3"/>
            <a:r>
              <a:rPr lang="en-US" dirty="0" smtClean="0"/>
              <a:t>Third level</a:t>
            </a:r>
          </a:p>
          <a:p>
            <a:pPr lvl="4"/>
            <a:r>
              <a:rPr lang="en-US" dirty="0" smtClean="0"/>
              <a:t>Fourth level</a:t>
            </a:r>
          </a:p>
          <a:p>
            <a:pPr lvl="5"/>
            <a:r>
              <a:rPr lang="en-US" dirty="0"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r>
              <a:rPr lang="en-US" smtClean="0"/>
              <a:t>December 2011</a:t>
            </a:r>
            <a:endParaRPr lang="en-US" dirty="0"/>
          </a:p>
        </p:txBody>
      </p:sp>
      <p:sp>
        <p:nvSpPr>
          <p:cNvPr id="5" name="Footer Placeholder 4"/>
          <p:cNvSpPr>
            <a:spLocks noGrp="1"/>
          </p:cNvSpPr>
          <p:nvPr>
            <p:ph type="ftr" sz="quarter" idx="3"/>
          </p:nvPr>
        </p:nvSpPr>
        <p:spPr>
          <a:xfrm>
            <a:off x="3517514" y="6056311"/>
            <a:ext cx="4724400" cy="503131"/>
          </a:xfrm>
          <a:prstGeom prst="rect">
            <a:avLst/>
          </a:prstGeom>
        </p:spPr>
        <p:txBody>
          <a:bodyPr vert="horz" lIns="91440" tIns="45720" rIns="91440" bIns="45720" rtlCol="0" anchor="ctr"/>
          <a:lstStyle>
            <a:lvl1pPr algn="r">
              <a:defRPr sz="1000" cap="all" spc="200" baseline="0">
                <a:solidFill>
                  <a:srgbClr val="FFFFFF"/>
                </a:solidFill>
              </a:defRPr>
            </a:lvl1p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A3E6DB92-6D84-490B-8F4F-D1CAD8BC0FD3}" type="slidenum">
              <a:rPr lang="en-US" smtClean="0"/>
              <a:t>‹#›</a:t>
            </a:fld>
            <a:endParaRPr lang="en-US" dirty="0"/>
          </a:p>
        </p:txBody>
      </p:sp>
      <p:pic>
        <p:nvPicPr>
          <p:cNvPr id="11" name="Picture 10"/>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200" y="5075236"/>
            <a:ext cx="994273" cy="981075"/>
          </a:xfrm>
          <a:prstGeom prst="rect">
            <a:avLst/>
          </a:prstGeom>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Char char="•"/>
        <a:defRPr sz="1600" b="0"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3"/>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4"/>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1"/>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375397" y="308137"/>
            <a:ext cx="5648623" cy="3032567"/>
          </a:xfrm>
        </p:spPr>
        <p:txBody>
          <a:bodyPr/>
          <a:lstStyle/>
          <a:p>
            <a:r>
              <a:rPr lang="en-US" sz="4400" dirty="0" smtClean="0"/>
              <a:t>2011</a:t>
            </a:r>
            <a:br>
              <a:rPr lang="en-US" sz="4400" dirty="0" smtClean="0"/>
            </a:br>
            <a:r>
              <a:rPr lang="en-US" sz="2000" dirty="0" smtClean="0"/>
              <a:t>Orange County</a:t>
            </a:r>
            <a:r>
              <a:rPr lang="en-US" sz="4400" dirty="0" smtClean="0"/>
              <a:t/>
            </a:r>
            <a:br>
              <a:rPr lang="en-US" sz="4400" dirty="0" smtClean="0"/>
            </a:br>
            <a:r>
              <a:rPr lang="en-US" sz="4400" dirty="0" smtClean="0">
                <a:solidFill>
                  <a:schemeClr val="accent2"/>
                </a:solidFill>
              </a:rPr>
              <a:t>C</a:t>
            </a:r>
            <a:r>
              <a:rPr lang="en-US" sz="4400" dirty="0" smtClean="0"/>
              <a:t>ommunity </a:t>
            </a:r>
            <a:br>
              <a:rPr lang="en-US" sz="4400" dirty="0" smtClean="0"/>
            </a:br>
            <a:r>
              <a:rPr lang="en-US" sz="4400" dirty="0" smtClean="0">
                <a:solidFill>
                  <a:schemeClr val="accent2"/>
                </a:solidFill>
              </a:rPr>
              <a:t>H</a:t>
            </a:r>
            <a:r>
              <a:rPr lang="en-US" sz="4400" dirty="0" smtClean="0"/>
              <a:t>ealth </a:t>
            </a:r>
            <a:br>
              <a:rPr lang="en-US" sz="4400" dirty="0" smtClean="0"/>
            </a:br>
            <a:r>
              <a:rPr lang="en-US" sz="4400" dirty="0" smtClean="0">
                <a:solidFill>
                  <a:schemeClr val="accent2"/>
                </a:solidFill>
              </a:rPr>
              <a:t>A</a:t>
            </a:r>
            <a:r>
              <a:rPr lang="en-US" sz="4400" dirty="0" smtClean="0"/>
              <a:t>ssessment</a:t>
            </a:r>
            <a:endParaRPr lang="en-US" sz="4400" dirty="0"/>
          </a:p>
        </p:txBody>
      </p:sp>
      <p:sp>
        <p:nvSpPr>
          <p:cNvPr id="3" name="Date Placeholder 3"/>
          <p:cNvSpPr>
            <a:spLocks noGrp="1"/>
          </p:cNvSpPr>
          <p:nvPr>
            <p:ph type="dt" sz="half" idx="10"/>
          </p:nvPr>
        </p:nvSpPr>
        <p:spPr>
          <a:xfrm rot="19140000">
            <a:off x="201168" y="5870448"/>
            <a:ext cx="2176272" cy="201168"/>
          </a:xfrm>
        </p:spPr>
        <p:txBody>
          <a:bodyPr/>
          <a:lstStyle/>
          <a:p>
            <a:r>
              <a:rPr lang="en-US" smtClean="0"/>
              <a:t>December 2011</a:t>
            </a:r>
            <a:endParaRPr lang="en-US" dirty="0"/>
          </a:p>
        </p:txBody>
      </p:sp>
      <p:sp>
        <p:nvSpPr>
          <p:cNvPr id="4" name="Footer Placeholder 4"/>
          <p:cNvSpPr>
            <a:spLocks noGrp="1"/>
          </p:cNvSpPr>
          <p:nvPr>
            <p:ph type="ftr" sz="quarter" idx="11"/>
          </p:nvPr>
        </p:nvSpPr>
        <p:spPr>
          <a:xfrm>
            <a:off x="4038600" y="6096000"/>
            <a:ext cx="4724400" cy="503131"/>
          </a:xfrm>
        </p:spPr>
        <p:txBody>
          <a:bodyPr/>
          <a:lstStyle/>
          <a:p>
            <a:r>
              <a:rPr lang="en-US" sz="1400" b="1" dirty="0" smtClean="0"/>
              <a:t>Healthy Carolinians of orange county</a:t>
            </a:r>
          </a:p>
        </p:txBody>
      </p:sp>
    </p:spTree>
    <p:extLst>
      <p:ext uri="{BB962C8B-B14F-4D97-AF65-F5344CB8AC3E}">
        <p14:creationId xmlns:p14="http://schemas.microsoft.com/office/powerpoint/2010/main" val="12222187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Health Assessment Process: </a:t>
            </a:r>
            <a:r>
              <a:rPr lang="en-US" b="0" dirty="0" smtClean="0"/>
              <a:t>Phases</a:t>
            </a:r>
            <a:endParaRPr lang="en-US" b="0" dirty="0"/>
          </a:p>
        </p:txBody>
      </p:sp>
      <p:grpSp>
        <p:nvGrpSpPr>
          <p:cNvPr id="6" name="Group 16"/>
          <p:cNvGrpSpPr>
            <a:grpSpLocks/>
          </p:cNvGrpSpPr>
          <p:nvPr/>
        </p:nvGrpSpPr>
        <p:grpSpPr bwMode="auto">
          <a:xfrm>
            <a:off x="1295400" y="1136414"/>
            <a:ext cx="6781800" cy="3605214"/>
            <a:chOff x="1056" y="768"/>
            <a:chExt cx="4272" cy="2271"/>
          </a:xfrm>
        </p:grpSpPr>
        <p:sp>
          <p:nvSpPr>
            <p:cNvPr id="7" name="Text Box 4"/>
            <p:cNvSpPr txBox="1">
              <a:spLocks noChangeArrowheads="1"/>
            </p:cNvSpPr>
            <p:nvPr/>
          </p:nvSpPr>
          <p:spPr bwMode="auto">
            <a:xfrm>
              <a:off x="1056" y="768"/>
              <a:ext cx="4272" cy="252"/>
            </a:xfrm>
            <a:prstGeom prst="rect">
              <a:avLst/>
            </a:prstGeom>
            <a:noFill/>
            <a:ln w="9525">
              <a:solidFill>
                <a:schemeClr val="hlink"/>
              </a:solidFill>
              <a:miter lim="800000"/>
              <a:headEnd/>
              <a:tailEnd/>
            </a:ln>
            <a:effectLst/>
          </p:spPr>
          <p:txBody>
            <a:bodyPr wrap="square">
              <a:prstTxWarp prst="textNoShape">
                <a:avLst/>
              </a:prstTxWarp>
              <a:spAutoFit/>
            </a:bodyPr>
            <a:lstStyle/>
            <a:p>
              <a:pPr>
                <a:spcBef>
                  <a:spcPct val="50000"/>
                </a:spcBef>
              </a:pPr>
              <a:r>
                <a:rPr lang="en-US" sz="2000" b="1" dirty="0">
                  <a:solidFill>
                    <a:schemeClr val="accent3"/>
                  </a:solidFill>
                </a:rPr>
                <a:t>Phase 1</a:t>
              </a:r>
              <a:r>
                <a:rPr lang="en-US" sz="2000" dirty="0"/>
                <a:t>: Establish Community Assessment Team</a:t>
              </a:r>
            </a:p>
          </p:txBody>
        </p:sp>
        <p:sp>
          <p:nvSpPr>
            <p:cNvPr id="8" name="Text Box 5"/>
            <p:cNvSpPr txBox="1">
              <a:spLocks noChangeArrowheads="1"/>
            </p:cNvSpPr>
            <p:nvPr/>
          </p:nvSpPr>
          <p:spPr bwMode="auto">
            <a:xfrm>
              <a:off x="1056" y="1056"/>
              <a:ext cx="4272" cy="252"/>
            </a:xfrm>
            <a:prstGeom prst="rect">
              <a:avLst/>
            </a:prstGeom>
            <a:noFill/>
            <a:ln w="9525">
              <a:solidFill>
                <a:schemeClr val="hlink"/>
              </a:solidFill>
              <a:miter lim="800000"/>
              <a:headEnd/>
              <a:tailEnd/>
            </a:ln>
            <a:effectLst/>
          </p:spPr>
          <p:txBody>
            <a:bodyPr wrap="square">
              <a:prstTxWarp prst="textNoShape">
                <a:avLst/>
              </a:prstTxWarp>
              <a:spAutoFit/>
            </a:bodyPr>
            <a:lstStyle/>
            <a:p>
              <a:pPr>
                <a:spcBef>
                  <a:spcPct val="50000"/>
                </a:spcBef>
              </a:pPr>
              <a:r>
                <a:rPr lang="en-US" sz="2000" b="1" dirty="0">
                  <a:solidFill>
                    <a:schemeClr val="accent3"/>
                  </a:solidFill>
                </a:rPr>
                <a:t>Phase 2</a:t>
              </a:r>
              <a:r>
                <a:rPr lang="en-US" sz="2000" dirty="0">
                  <a:solidFill>
                    <a:srgbClr val="000000"/>
                  </a:solidFill>
                </a:rPr>
                <a:t>: Collect Community Data</a:t>
              </a:r>
            </a:p>
          </p:txBody>
        </p:sp>
        <p:sp>
          <p:nvSpPr>
            <p:cNvPr id="9" name="Text Box 6"/>
            <p:cNvSpPr txBox="1">
              <a:spLocks noChangeArrowheads="1"/>
            </p:cNvSpPr>
            <p:nvPr/>
          </p:nvSpPr>
          <p:spPr bwMode="auto">
            <a:xfrm>
              <a:off x="1056" y="1344"/>
              <a:ext cx="4272" cy="252"/>
            </a:xfrm>
            <a:prstGeom prst="rect">
              <a:avLst/>
            </a:prstGeom>
            <a:noFill/>
            <a:ln w="9525">
              <a:solidFill>
                <a:schemeClr val="hlink"/>
              </a:solidFill>
              <a:miter lim="800000"/>
              <a:headEnd/>
              <a:tailEnd/>
            </a:ln>
            <a:effectLst/>
          </p:spPr>
          <p:txBody>
            <a:bodyPr wrap="square">
              <a:prstTxWarp prst="textNoShape">
                <a:avLst/>
              </a:prstTxWarp>
              <a:spAutoFit/>
            </a:bodyPr>
            <a:lstStyle/>
            <a:p>
              <a:pPr>
                <a:spcBef>
                  <a:spcPct val="50000"/>
                </a:spcBef>
              </a:pPr>
              <a:r>
                <a:rPr lang="en-US" sz="2000" b="1" dirty="0">
                  <a:solidFill>
                    <a:schemeClr val="accent3"/>
                  </a:solidFill>
                </a:rPr>
                <a:t>Phase 3</a:t>
              </a:r>
              <a:r>
                <a:rPr lang="en-US" sz="2000" dirty="0">
                  <a:solidFill>
                    <a:srgbClr val="000000"/>
                  </a:solidFill>
                </a:rPr>
                <a:t>: Collect</a:t>
              </a:r>
              <a:r>
                <a:rPr lang="en-US" sz="2000" dirty="0" smtClean="0">
                  <a:solidFill>
                    <a:srgbClr val="000000"/>
                  </a:solidFill>
                </a:rPr>
                <a:t> and Analyze </a:t>
              </a:r>
              <a:r>
                <a:rPr lang="en-US" sz="2000" dirty="0">
                  <a:solidFill>
                    <a:srgbClr val="000000"/>
                  </a:solidFill>
                </a:rPr>
                <a:t>Community Health Statistics </a:t>
              </a:r>
            </a:p>
          </p:txBody>
        </p:sp>
        <p:sp>
          <p:nvSpPr>
            <p:cNvPr id="10" name="Text Box 7"/>
            <p:cNvSpPr txBox="1">
              <a:spLocks noChangeArrowheads="1"/>
            </p:cNvSpPr>
            <p:nvPr/>
          </p:nvSpPr>
          <p:spPr bwMode="auto">
            <a:xfrm>
              <a:off x="1056" y="1632"/>
              <a:ext cx="4272" cy="252"/>
            </a:xfrm>
            <a:prstGeom prst="rect">
              <a:avLst/>
            </a:prstGeom>
            <a:noFill/>
            <a:ln w="9525">
              <a:solidFill>
                <a:schemeClr val="hlink"/>
              </a:solidFill>
              <a:miter lim="800000"/>
              <a:headEnd/>
              <a:tailEnd/>
            </a:ln>
            <a:effectLst/>
          </p:spPr>
          <p:txBody>
            <a:bodyPr wrap="square">
              <a:prstTxWarp prst="textNoShape">
                <a:avLst/>
              </a:prstTxWarp>
              <a:spAutoFit/>
            </a:bodyPr>
            <a:lstStyle/>
            <a:p>
              <a:pPr>
                <a:spcBef>
                  <a:spcPct val="50000"/>
                </a:spcBef>
              </a:pPr>
              <a:r>
                <a:rPr lang="en-US" sz="2000" b="1" dirty="0">
                  <a:solidFill>
                    <a:schemeClr val="accent3"/>
                  </a:solidFill>
                </a:rPr>
                <a:t>Phase 4</a:t>
              </a:r>
              <a:r>
                <a:rPr lang="en-US" sz="2000" dirty="0"/>
                <a:t>: Combine County Statistics and Community Data </a:t>
              </a:r>
            </a:p>
          </p:txBody>
        </p:sp>
        <p:sp>
          <p:nvSpPr>
            <p:cNvPr id="11" name="Text Box 8"/>
            <p:cNvSpPr txBox="1">
              <a:spLocks noChangeArrowheads="1"/>
            </p:cNvSpPr>
            <p:nvPr/>
          </p:nvSpPr>
          <p:spPr bwMode="auto">
            <a:xfrm>
              <a:off x="1056" y="1920"/>
              <a:ext cx="4272" cy="252"/>
            </a:xfrm>
            <a:prstGeom prst="rect">
              <a:avLst/>
            </a:prstGeom>
            <a:noFill/>
            <a:ln w="9525">
              <a:solidFill>
                <a:schemeClr val="hlink"/>
              </a:solidFill>
              <a:miter lim="800000"/>
              <a:headEnd/>
              <a:tailEnd/>
            </a:ln>
            <a:effectLst/>
          </p:spPr>
          <p:txBody>
            <a:bodyPr wrap="square">
              <a:prstTxWarp prst="textNoShape">
                <a:avLst/>
              </a:prstTxWarp>
              <a:spAutoFit/>
            </a:bodyPr>
            <a:lstStyle/>
            <a:p>
              <a:pPr>
                <a:spcBef>
                  <a:spcPct val="50000"/>
                </a:spcBef>
              </a:pPr>
              <a:r>
                <a:rPr lang="en-US" sz="2000" b="1" dirty="0">
                  <a:solidFill>
                    <a:schemeClr val="accent3"/>
                  </a:solidFill>
                </a:rPr>
                <a:t>Phase 5</a:t>
              </a:r>
              <a:r>
                <a:rPr lang="en-US" sz="2000" dirty="0"/>
                <a:t>: Solicit Community Input to Select Health </a:t>
              </a:r>
              <a:r>
                <a:rPr lang="en-US" sz="2000" dirty="0" smtClean="0"/>
                <a:t>Priorities</a:t>
              </a:r>
              <a:endParaRPr lang="en-US" sz="2000" dirty="0"/>
            </a:p>
          </p:txBody>
        </p:sp>
        <p:sp>
          <p:nvSpPr>
            <p:cNvPr id="12" name="Text Box 9"/>
            <p:cNvSpPr txBox="1">
              <a:spLocks noChangeArrowheads="1"/>
            </p:cNvSpPr>
            <p:nvPr/>
          </p:nvSpPr>
          <p:spPr bwMode="auto">
            <a:xfrm>
              <a:off x="1056" y="2208"/>
              <a:ext cx="4272" cy="252"/>
            </a:xfrm>
            <a:prstGeom prst="rect">
              <a:avLst/>
            </a:prstGeom>
            <a:noFill/>
            <a:ln w="9525">
              <a:solidFill>
                <a:schemeClr val="hlink"/>
              </a:solidFill>
              <a:miter lim="800000"/>
              <a:headEnd/>
              <a:tailEnd/>
            </a:ln>
            <a:effectLst/>
          </p:spPr>
          <p:txBody>
            <a:bodyPr>
              <a:prstTxWarp prst="textNoShape">
                <a:avLst/>
              </a:prstTxWarp>
              <a:spAutoFit/>
            </a:bodyPr>
            <a:lstStyle/>
            <a:p>
              <a:pPr>
                <a:spcBef>
                  <a:spcPct val="50000"/>
                </a:spcBef>
              </a:pPr>
              <a:r>
                <a:rPr lang="en-US" sz="2000" b="1" dirty="0">
                  <a:solidFill>
                    <a:schemeClr val="accent3"/>
                  </a:solidFill>
                </a:rPr>
                <a:t>Phase 6</a:t>
              </a:r>
              <a:r>
                <a:rPr lang="en-US" sz="2000" dirty="0"/>
                <a:t>: Create Community Health Assessment Document</a:t>
              </a:r>
            </a:p>
          </p:txBody>
        </p:sp>
        <p:sp>
          <p:nvSpPr>
            <p:cNvPr id="13" name="Text Box 10"/>
            <p:cNvSpPr txBox="1">
              <a:spLocks noChangeArrowheads="1"/>
            </p:cNvSpPr>
            <p:nvPr/>
          </p:nvSpPr>
          <p:spPr bwMode="auto">
            <a:xfrm>
              <a:off x="1056" y="2499"/>
              <a:ext cx="4272" cy="252"/>
            </a:xfrm>
            <a:prstGeom prst="rect">
              <a:avLst/>
            </a:prstGeom>
            <a:noFill/>
            <a:ln w="9525">
              <a:solidFill>
                <a:schemeClr val="hlink"/>
              </a:solidFill>
              <a:miter lim="800000"/>
              <a:headEnd/>
              <a:tailEnd/>
            </a:ln>
            <a:effectLst/>
          </p:spPr>
          <p:txBody>
            <a:bodyPr>
              <a:prstTxWarp prst="textNoShape">
                <a:avLst/>
              </a:prstTxWarp>
              <a:spAutoFit/>
            </a:bodyPr>
            <a:lstStyle/>
            <a:p>
              <a:pPr>
                <a:spcBef>
                  <a:spcPct val="50000"/>
                </a:spcBef>
              </a:pPr>
              <a:r>
                <a:rPr lang="en-US" sz="2000" b="1" dirty="0">
                  <a:solidFill>
                    <a:schemeClr val="accent3"/>
                  </a:solidFill>
                </a:rPr>
                <a:t>Phase 7</a:t>
              </a:r>
              <a:r>
                <a:rPr lang="en-US" sz="2000" dirty="0"/>
                <a:t>: Disseminate CHA Document to the Community</a:t>
              </a:r>
            </a:p>
          </p:txBody>
        </p:sp>
        <p:sp>
          <p:nvSpPr>
            <p:cNvPr id="14" name="Text Box 11"/>
            <p:cNvSpPr txBox="1">
              <a:spLocks noChangeArrowheads="1"/>
            </p:cNvSpPr>
            <p:nvPr/>
          </p:nvSpPr>
          <p:spPr bwMode="auto">
            <a:xfrm>
              <a:off x="1056" y="2787"/>
              <a:ext cx="4272" cy="252"/>
            </a:xfrm>
            <a:prstGeom prst="rect">
              <a:avLst/>
            </a:prstGeom>
            <a:noFill/>
            <a:ln w="9525">
              <a:solidFill>
                <a:schemeClr val="hlink"/>
              </a:solidFill>
              <a:miter lim="800000"/>
              <a:headEnd/>
              <a:tailEnd/>
            </a:ln>
            <a:effectLst/>
          </p:spPr>
          <p:txBody>
            <a:bodyPr>
              <a:prstTxWarp prst="textNoShape">
                <a:avLst/>
              </a:prstTxWarp>
              <a:spAutoFit/>
            </a:bodyPr>
            <a:lstStyle/>
            <a:p>
              <a:pPr>
                <a:spcBef>
                  <a:spcPct val="50000"/>
                </a:spcBef>
              </a:pPr>
              <a:r>
                <a:rPr lang="en-US" sz="2000" b="1" dirty="0">
                  <a:solidFill>
                    <a:schemeClr val="accent3"/>
                  </a:solidFill>
                </a:rPr>
                <a:t>Phase 8</a:t>
              </a:r>
              <a:r>
                <a:rPr lang="en-US" sz="2000" dirty="0"/>
                <a:t>: Develop the Community Health Action Plans</a:t>
              </a:r>
            </a:p>
          </p:txBody>
        </p:sp>
      </p:grpSp>
      <p:sp>
        <p:nvSpPr>
          <p:cNvPr id="3" name="Date Placeholder 2"/>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15" name="Slide Number Placeholder 14"/>
          <p:cNvSpPr>
            <a:spLocks noGrp="1"/>
          </p:cNvSpPr>
          <p:nvPr>
            <p:ph type="sldNum" sz="quarter" idx="12"/>
          </p:nvPr>
        </p:nvSpPr>
        <p:spPr/>
        <p:txBody>
          <a:bodyPr/>
          <a:lstStyle/>
          <a:p>
            <a:fld id="{A3E6DB92-6D84-490B-8F4F-D1CAD8BC0FD3}" type="slidenum">
              <a:rPr lang="en-US" smtClean="0"/>
              <a:t>10</a:t>
            </a:fld>
            <a:endParaRPr lang="en-US"/>
          </a:p>
        </p:txBody>
      </p:sp>
    </p:spTree>
    <p:extLst>
      <p:ext uri="{BB962C8B-B14F-4D97-AF65-F5344CB8AC3E}">
        <p14:creationId xmlns:p14="http://schemas.microsoft.com/office/powerpoint/2010/main" val="33752477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Sources  </a:t>
            </a:r>
            <a:r>
              <a:rPr lang="en-US" b="0" dirty="0" smtClean="0"/>
              <a:t>and</a:t>
            </a:r>
            <a:r>
              <a:rPr lang="en-US" dirty="0" smtClean="0"/>
              <a:t> Community Involvement</a:t>
            </a:r>
            <a:endParaRPr lang="en-US" dirty="0"/>
          </a:p>
        </p:txBody>
      </p:sp>
      <p:sp>
        <p:nvSpPr>
          <p:cNvPr id="3" name="Content Placeholder 2"/>
          <p:cNvSpPr>
            <a:spLocks noGrp="1"/>
          </p:cNvSpPr>
          <p:nvPr>
            <p:ph idx="1"/>
          </p:nvPr>
        </p:nvSpPr>
        <p:spPr/>
        <p:txBody>
          <a:bodyPr>
            <a:normAutofit/>
          </a:bodyPr>
          <a:lstStyle/>
          <a:p>
            <a:r>
              <a:rPr lang="en-US" sz="2400" b="0" dirty="0"/>
              <a:t>Both primary and secondary data </a:t>
            </a:r>
            <a:r>
              <a:rPr lang="en-US" sz="2400" b="0" dirty="0" smtClean="0"/>
              <a:t>sources</a:t>
            </a:r>
          </a:p>
          <a:p>
            <a:r>
              <a:rPr lang="en-US" sz="2400" b="0" dirty="0" smtClean="0"/>
              <a:t>Community Involvement</a:t>
            </a:r>
          </a:p>
          <a:p>
            <a:pPr marL="574675" lvl="2" indent="-336550"/>
            <a:r>
              <a:rPr lang="en-US" sz="2400" dirty="0" smtClean="0"/>
              <a:t>Various roles</a:t>
            </a:r>
          </a:p>
          <a:p>
            <a:pPr marL="574675" lvl="2" indent="-336550"/>
            <a:r>
              <a:rPr lang="en-US" sz="2400" b="0" dirty="0" smtClean="0"/>
              <a:t>Involvement at every stage</a:t>
            </a:r>
          </a:p>
          <a:p>
            <a:pPr marL="808038" lvl="3" indent="-341313"/>
            <a:r>
              <a:rPr lang="en-US" sz="2400" dirty="0" smtClean="0"/>
              <a:t>Planning</a:t>
            </a:r>
          </a:p>
          <a:p>
            <a:pPr marL="808038" lvl="3" indent="-341313"/>
            <a:r>
              <a:rPr lang="en-US" sz="2400" b="0" dirty="0" smtClean="0"/>
              <a:t>Data collection</a:t>
            </a:r>
          </a:p>
          <a:p>
            <a:pPr marL="1020763" lvl="4" indent="-334963"/>
            <a:r>
              <a:rPr lang="en-US" sz="2400" dirty="0" smtClean="0"/>
              <a:t>Identification of health issues, community strengths</a:t>
            </a:r>
          </a:p>
          <a:p>
            <a:pPr marL="808038" lvl="3" indent="-341313"/>
            <a:r>
              <a:rPr lang="en-US" sz="2400" b="0" dirty="0" smtClean="0"/>
              <a:t>Development of strategies to address problems</a:t>
            </a:r>
            <a:endParaRPr lang="en-US" sz="2400" b="0" dirty="0"/>
          </a:p>
          <a:p>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11</a:t>
            </a:fld>
            <a:endParaRPr lang="en-US"/>
          </a:p>
        </p:txBody>
      </p:sp>
    </p:spTree>
    <p:extLst>
      <p:ext uri="{BB962C8B-B14F-4D97-AF65-F5344CB8AC3E}">
        <p14:creationId xmlns:p14="http://schemas.microsoft.com/office/powerpoint/2010/main" val="820841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822960" y="1097280"/>
            <a:ext cx="3596640" cy="3712464"/>
          </a:xfrm>
        </p:spPr>
        <p:txBody>
          <a:bodyPr>
            <a:normAutofit fontScale="85000" lnSpcReduction="10000"/>
          </a:bodyPr>
          <a:lstStyle/>
          <a:p>
            <a:pPr marL="457200" indent="-457200">
              <a:buFont typeface="Arial" pitchFamily="34" charset="0"/>
              <a:buChar char="•"/>
            </a:pPr>
            <a:r>
              <a:rPr lang="en-US" b="0" dirty="0" smtClean="0"/>
              <a:t>Community Health Opinion Survey</a:t>
            </a:r>
          </a:p>
          <a:p>
            <a:pPr marL="457200" indent="-457200">
              <a:buFont typeface="Arial" pitchFamily="34" charset="0"/>
              <a:buChar char="•"/>
            </a:pPr>
            <a:r>
              <a:rPr lang="en-US" b="0" dirty="0" smtClean="0"/>
              <a:t>Survey households sampled from census blocks with high poverty percentage</a:t>
            </a:r>
          </a:p>
          <a:p>
            <a:pPr marL="457200" indent="-457200">
              <a:buFont typeface="Arial" pitchFamily="34" charset="0"/>
              <a:buChar char="•"/>
            </a:pPr>
            <a:r>
              <a:rPr lang="en-US" b="0" dirty="0" smtClean="0"/>
              <a:t>Administered in multiple languages</a:t>
            </a:r>
          </a:p>
          <a:p>
            <a:pPr marL="457200" indent="-457200">
              <a:buFont typeface="Arial" pitchFamily="34" charset="0"/>
              <a:buChar char="•"/>
            </a:pPr>
            <a:r>
              <a:rPr lang="en-US" b="0" dirty="0" smtClean="0"/>
              <a:t>Covered various topics</a:t>
            </a:r>
          </a:p>
          <a:p>
            <a:endParaRPr lang="en-US" dirty="0"/>
          </a:p>
        </p:txBody>
      </p:sp>
      <p:pic>
        <p:nvPicPr>
          <p:cNvPr id="10" name="Content Placeholder 9"/>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866157" y="1096962"/>
            <a:ext cx="3744443" cy="4845751"/>
          </a:xfrm>
          <a:prstGeom prst="rect">
            <a:avLst/>
          </a:prstGeom>
          <a:ln>
            <a:noFill/>
          </a:ln>
          <a:effectLst>
            <a:outerShdw blurRad="292100" dist="139700" dir="2700000" algn="tl" rotWithShape="0">
              <a:srgbClr val="333333">
                <a:alpha val="65000"/>
              </a:srgbClr>
            </a:outerShdw>
          </a:effectLst>
        </p:spPr>
      </p:pic>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12</a:t>
            </a:fld>
            <a:endParaRPr lang="en-US"/>
          </a:p>
        </p:txBody>
      </p:sp>
      <p:sp>
        <p:nvSpPr>
          <p:cNvPr id="7" name="Title 6"/>
          <p:cNvSpPr>
            <a:spLocks noGrp="1"/>
          </p:cNvSpPr>
          <p:nvPr>
            <p:ph type="title"/>
          </p:nvPr>
        </p:nvSpPr>
        <p:spPr/>
        <p:txBody>
          <a:bodyPr/>
          <a:lstStyle/>
          <a:p>
            <a:r>
              <a:rPr lang="en-US" dirty="0" smtClean="0"/>
              <a:t>Quantitative: </a:t>
            </a:r>
            <a:r>
              <a:rPr lang="en-US" b="0" dirty="0" smtClean="0"/>
              <a:t>Health opinion Survey</a:t>
            </a:r>
            <a:endParaRPr lang="en-US" b="0" dirty="0"/>
          </a:p>
        </p:txBody>
      </p:sp>
    </p:spTree>
    <p:extLst>
      <p:ext uri="{BB962C8B-B14F-4D97-AF65-F5344CB8AC3E}">
        <p14:creationId xmlns:p14="http://schemas.microsoft.com/office/powerpoint/2010/main" val="10146314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Qualitative: </a:t>
            </a:r>
            <a:r>
              <a:rPr lang="en-US" b="0" dirty="0" smtClean="0"/>
              <a:t>Focus Groups and forums</a:t>
            </a:r>
            <a:endParaRPr lang="en-US" b="0" dirty="0"/>
          </a:p>
        </p:txBody>
      </p:sp>
      <p:sp>
        <p:nvSpPr>
          <p:cNvPr id="3" name="Content Placeholder 2"/>
          <p:cNvSpPr>
            <a:spLocks noGrp="1"/>
          </p:cNvSpPr>
          <p:nvPr>
            <p:ph idx="1"/>
          </p:nvPr>
        </p:nvSpPr>
        <p:spPr/>
        <p:txBody>
          <a:bodyPr/>
          <a:lstStyle/>
          <a:p>
            <a:r>
              <a:rPr lang="en-US" sz="2400" dirty="0" smtClean="0"/>
              <a:t>Nine focus groups</a:t>
            </a:r>
          </a:p>
          <a:p>
            <a:pPr marL="574675" lvl="2" indent="-336550"/>
            <a:r>
              <a:rPr lang="en-US" sz="2400" dirty="0" smtClean="0"/>
              <a:t>Gain well-rounded understanding of health concerns</a:t>
            </a:r>
          </a:p>
          <a:p>
            <a:pPr marL="574675" lvl="2" indent="-336550"/>
            <a:r>
              <a:rPr lang="en-US" sz="2400" dirty="0" smtClean="0"/>
              <a:t>Nearly 70 community voices</a:t>
            </a:r>
          </a:p>
          <a:p>
            <a:endParaRPr lang="en-US" sz="2400" dirty="0" smtClean="0"/>
          </a:p>
          <a:p>
            <a:r>
              <a:rPr lang="en-US" sz="2400" dirty="0" smtClean="0"/>
              <a:t>Five community forums</a:t>
            </a:r>
          </a:p>
          <a:p>
            <a:pPr marL="574675" lvl="2" indent="-336550"/>
            <a:r>
              <a:rPr lang="en-US" sz="2400" dirty="0" smtClean="0"/>
              <a:t>Almost 200 participants</a:t>
            </a:r>
          </a:p>
          <a:p>
            <a:pPr marL="574675" lvl="2" indent="-336550"/>
            <a:r>
              <a:rPr lang="en-US" sz="2400" dirty="0" smtClean="0"/>
              <a:t>Presented and discussed main data findings</a:t>
            </a:r>
          </a:p>
          <a:p>
            <a:pPr marL="574675" lvl="2" indent="-336550"/>
            <a:r>
              <a:rPr lang="en-US" sz="2400" dirty="0" smtClean="0"/>
              <a:t>Selected initial priorities</a:t>
            </a:r>
          </a:p>
          <a:p>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13</a:t>
            </a:fld>
            <a:endParaRPr lang="en-US"/>
          </a:p>
        </p:txBody>
      </p:sp>
    </p:spTree>
    <p:extLst>
      <p:ext uri="{BB962C8B-B14F-4D97-AF65-F5344CB8AC3E}">
        <p14:creationId xmlns:p14="http://schemas.microsoft.com/office/powerpoint/2010/main" val="34361780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822960" y="1097280"/>
            <a:ext cx="3901440" cy="3712464"/>
          </a:xfrm>
        </p:spPr>
        <p:txBody>
          <a:bodyPr>
            <a:normAutofit/>
          </a:bodyPr>
          <a:lstStyle/>
          <a:p>
            <a:r>
              <a:rPr lang="en-US" sz="2400" dirty="0" smtClean="0"/>
              <a:t>Available online </a:t>
            </a:r>
            <a:r>
              <a:rPr lang="en-US" sz="2400" b="0" dirty="0" smtClean="0">
                <a:solidFill>
                  <a:schemeClr val="accent3"/>
                </a:solidFill>
              </a:rPr>
              <a:t>www.orangecountync.gov/healthycarolinians</a:t>
            </a:r>
            <a:endParaRPr lang="en-US" sz="2400" b="0" dirty="0">
              <a:solidFill>
                <a:schemeClr val="accent3"/>
              </a:solidFill>
            </a:endParaRPr>
          </a:p>
        </p:txBody>
      </p:sp>
      <p:pic>
        <p:nvPicPr>
          <p:cNvPr id="16" name="Content Placeholder 15"/>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866157" y="1096962"/>
            <a:ext cx="3744443" cy="4845750"/>
          </a:xfrm>
          <a:prstGeom prst="rect">
            <a:avLst/>
          </a:prstGeom>
          <a:ln>
            <a:noFill/>
          </a:ln>
          <a:effectLst>
            <a:outerShdw blurRad="292100" dist="139700" dir="2700000" algn="tl" rotWithShape="0">
              <a:srgbClr val="333333">
                <a:alpha val="65000"/>
              </a:srgbClr>
            </a:outerShdw>
          </a:effectLst>
        </p:spPr>
      </p:pic>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14</a:t>
            </a:fld>
            <a:endParaRPr lang="en-US"/>
          </a:p>
        </p:txBody>
      </p:sp>
      <p:sp>
        <p:nvSpPr>
          <p:cNvPr id="7" name="Title 6"/>
          <p:cNvSpPr>
            <a:spLocks noGrp="1"/>
          </p:cNvSpPr>
          <p:nvPr>
            <p:ph type="title"/>
          </p:nvPr>
        </p:nvSpPr>
        <p:spPr/>
        <p:txBody>
          <a:bodyPr/>
          <a:lstStyle/>
          <a:p>
            <a:r>
              <a:rPr lang="en-US" dirty="0" smtClean="0"/>
              <a:t>Community Health Assessment: </a:t>
            </a:r>
            <a:r>
              <a:rPr lang="en-US" b="0" dirty="0" smtClean="0"/>
              <a:t>Full Report</a:t>
            </a:r>
            <a:endParaRPr lang="en-US" b="0" dirty="0"/>
          </a:p>
        </p:txBody>
      </p:sp>
    </p:spTree>
    <p:extLst>
      <p:ext uri="{BB962C8B-B14F-4D97-AF65-F5344CB8AC3E}">
        <p14:creationId xmlns:p14="http://schemas.microsoft.com/office/powerpoint/2010/main" val="4022384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970576" y="2010397"/>
            <a:ext cx="5650992" cy="1207509"/>
          </a:xfrm>
        </p:spPr>
        <p:txBody>
          <a:bodyPr/>
          <a:lstStyle/>
          <a:p>
            <a:r>
              <a:rPr lang="en-US" sz="2800" dirty="0" smtClean="0"/>
              <a:t>Orange County </a:t>
            </a:r>
            <a:r>
              <a:rPr lang="en-US" sz="3600" dirty="0" smtClean="0"/>
              <a:t/>
            </a:r>
            <a:br>
              <a:rPr lang="en-US" sz="3600" dirty="0" smtClean="0"/>
            </a:br>
            <a:r>
              <a:rPr lang="en-US" sz="3600" dirty="0" smtClean="0"/>
              <a:t>Community Profile</a:t>
            </a:r>
            <a:endParaRPr lang="en-US" sz="3600"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15</a:t>
            </a:fld>
            <a:endParaRPr lang="en-US"/>
          </a:p>
        </p:txBody>
      </p:sp>
    </p:spTree>
    <p:extLst>
      <p:ext uri="{BB962C8B-B14F-4D97-AF65-F5344CB8AC3E}">
        <p14:creationId xmlns:p14="http://schemas.microsoft.com/office/powerpoint/2010/main" val="3209288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Community Profile: </a:t>
            </a:r>
            <a:r>
              <a:rPr lang="en-US" b="0" dirty="0" smtClean="0"/>
              <a:t>Demographics</a:t>
            </a:r>
            <a:endParaRPr lang="en-US" b="0" dirty="0"/>
          </a:p>
        </p:txBody>
      </p:sp>
      <p:sp>
        <p:nvSpPr>
          <p:cNvPr id="9" name="Content Placeholder 8"/>
          <p:cNvSpPr>
            <a:spLocks noGrp="1"/>
          </p:cNvSpPr>
          <p:nvPr>
            <p:ph idx="1"/>
          </p:nvPr>
        </p:nvSpPr>
        <p:spPr/>
        <p:txBody>
          <a:bodyPr>
            <a:normAutofit/>
          </a:bodyPr>
          <a:lstStyle/>
          <a:p>
            <a:pPr marL="285750" indent="-285750">
              <a:buFont typeface="Arial" pitchFamily="34" charset="0"/>
              <a:buChar char="•"/>
            </a:pPr>
            <a:r>
              <a:rPr lang="en-US" sz="2400" b="0" dirty="0"/>
              <a:t>Population has more than doubled in </a:t>
            </a:r>
            <a:r>
              <a:rPr lang="en-US" sz="2400" b="0" dirty="0" smtClean="0"/>
              <a:t>past </a:t>
            </a:r>
            <a:r>
              <a:rPr lang="en-US" sz="2400" b="0" dirty="0"/>
              <a:t>four decades</a:t>
            </a:r>
          </a:p>
          <a:p>
            <a:pPr marL="574675" lvl="2" indent="-336550"/>
            <a:r>
              <a:rPr lang="en-US" sz="2400" dirty="0" smtClean="0"/>
              <a:t>Total: 57,567 </a:t>
            </a:r>
            <a:r>
              <a:rPr lang="en-US" sz="2400" dirty="0"/>
              <a:t>(1970) to 133,801 (2010)</a:t>
            </a:r>
          </a:p>
          <a:p>
            <a:pPr marL="808038" lvl="3" indent="-341313"/>
            <a:r>
              <a:rPr lang="en-US" sz="2400" dirty="0"/>
              <a:t>About a 5.8% rate of increase every ten years</a:t>
            </a:r>
          </a:p>
          <a:p>
            <a:r>
              <a:rPr lang="en-US" sz="2400" dirty="0" smtClean="0"/>
              <a:t>Age</a:t>
            </a:r>
          </a:p>
          <a:p>
            <a:pPr marL="574675" lvl="2" indent="-336550"/>
            <a:r>
              <a:rPr lang="en-US" sz="2400" dirty="0" smtClean="0"/>
              <a:t>Median</a:t>
            </a:r>
            <a:r>
              <a:rPr lang="en-US" sz="2400" dirty="0"/>
              <a:t>:</a:t>
            </a:r>
            <a:r>
              <a:rPr lang="en-US" sz="2400" dirty="0" smtClean="0"/>
              <a:t> </a:t>
            </a:r>
            <a:r>
              <a:rPr lang="en-US" sz="2400" dirty="0"/>
              <a:t>33 years old</a:t>
            </a:r>
          </a:p>
        </p:txBody>
      </p:sp>
      <p:sp>
        <p:nvSpPr>
          <p:cNvPr id="4" name="Date Placeholder 3"/>
          <p:cNvSpPr>
            <a:spLocks noGrp="1"/>
          </p:cNvSpPr>
          <p:nvPr>
            <p:ph type="dt" sz="half" idx="10"/>
          </p:nvPr>
        </p:nvSpPr>
        <p:spPr/>
        <p:txBody>
          <a:bodyPr/>
          <a:lstStyle/>
          <a:p>
            <a:r>
              <a:rPr lang="en-US" smtClean="0"/>
              <a:t>December 2011</a:t>
            </a:r>
            <a:endParaRPr lang="en-US" dirty="0" smtClean="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16</a:t>
            </a:fld>
            <a:endParaRPr lang="en-US"/>
          </a:p>
        </p:txBody>
      </p:sp>
      <p:graphicFrame>
        <p:nvGraphicFramePr>
          <p:cNvPr id="10" name="Table 9"/>
          <p:cNvGraphicFramePr>
            <a:graphicFrameLocks noGrp="1"/>
          </p:cNvGraphicFramePr>
          <p:nvPr>
            <p:extLst>
              <p:ext uri="{D42A27DB-BD31-4B8C-83A1-F6EECF244321}">
                <p14:modId xmlns:p14="http://schemas.microsoft.com/office/powerpoint/2010/main" val="1811478071"/>
              </p:ext>
            </p:extLst>
          </p:nvPr>
        </p:nvGraphicFramePr>
        <p:xfrm>
          <a:off x="4495800" y="2819400"/>
          <a:ext cx="4373563" cy="259588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2296160"/>
                <a:gridCol w="2077403"/>
              </a:tblGrid>
              <a:tr h="370840">
                <a:tc gridSpan="2">
                  <a:txBody>
                    <a:bodyPr/>
                    <a:lstStyle/>
                    <a:p>
                      <a:r>
                        <a:rPr lang="en-US" dirty="0" smtClean="0"/>
                        <a:t>Age</a:t>
                      </a:r>
                      <a:r>
                        <a:rPr lang="en-US" baseline="0" dirty="0" smtClean="0"/>
                        <a:t> and Percent of Total Population (2010)</a:t>
                      </a:r>
                      <a:endParaRPr lang="en-US" dirty="0"/>
                    </a:p>
                  </a:txBody>
                  <a:tcPr/>
                </a:tc>
                <a:tc hMerge="1">
                  <a:txBody>
                    <a:bodyPr/>
                    <a:lstStyle/>
                    <a:p>
                      <a:endParaRPr lang="en-US" dirty="0"/>
                    </a:p>
                  </a:txBody>
                  <a:tcPr/>
                </a:tc>
              </a:tr>
              <a:tr h="370840">
                <a:tc>
                  <a:txBody>
                    <a:bodyPr/>
                    <a:lstStyle/>
                    <a:p>
                      <a:pPr algn="ctr"/>
                      <a:r>
                        <a:rPr lang="en-US" b="1" dirty="0" smtClean="0"/>
                        <a:t>Age Group</a:t>
                      </a:r>
                      <a:endParaRPr lang="en-US" b="1" dirty="0"/>
                    </a:p>
                  </a:txBody>
                  <a:tcPr/>
                </a:tc>
                <a:tc>
                  <a:txBody>
                    <a:bodyPr/>
                    <a:lstStyle/>
                    <a:p>
                      <a:pPr algn="ctr"/>
                      <a:r>
                        <a:rPr lang="en-US" b="1" dirty="0" smtClean="0"/>
                        <a:t>Percent</a:t>
                      </a:r>
                      <a:endParaRPr lang="en-US" b="1" dirty="0"/>
                    </a:p>
                  </a:txBody>
                  <a:tcPr/>
                </a:tc>
              </a:tr>
              <a:tr h="370840">
                <a:tc>
                  <a:txBody>
                    <a:bodyPr/>
                    <a:lstStyle/>
                    <a:p>
                      <a:r>
                        <a:rPr lang="en-US" dirty="0" smtClean="0"/>
                        <a:t>Under 5 years</a:t>
                      </a:r>
                      <a:endParaRPr lang="en-US" dirty="0"/>
                    </a:p>
                  </a:txBody>
                  <a:tcPr/>
                </a:tc>
                <a:tc>
                  <a:txBody>
                    <a:bodyPr/>
                    <a:lstStyle/>
                    <a:p>
                      <a:pPr algn="r"/>
                      <a:r>
                        <a:rPr lang="en-US" dirty="0" smtClean="0"/>
                        <a:t>5.1%</a:t>
                      </a:r>
                      <a:endParaRPr lang="en-US" dirty="0"/>
                    </a:p>
                  </a:txBody>
                  <a:tcPr/>
                </a:tc>
              </a:tr>
              <a:tr h="370840">
                <a:tc>
                  <a:txBody>
                    <a:bodyPr/>
                    <a:lstStyle/>
                    <a:p>
                      <a:r>
                        <a:rPr lang="en-US" dirty="0" smtClean="0"/>
                        <a:t>Under 18 years</a:t>
                      </a:r>
                      <a:endParaRPr lang="en-US" dirty="0"/>
                    </a:p>
                  </a:txBody>
                  <a:tcPr/>
                </a:tc>
                <a:tc>
                  <a:txBody>
                    <a:bodyPr/>
                    <a:lstStyle/>
                    <a:p>
                      <a:pPr algn="r"/>
                      <a:r>
                        <a:rPr lang="en-US" dirty="0" smtClean="0"/>
                        <a:t>20.9%</a:t>
                      </a:r>
                      <a:endParaRPr lang="en-US" dirty="0"/>
                    </a:p>
                  </a:txBody>
                  <a:tcPr/>
                </a:tc>
              </a:tr>
              <a:tr h="370840">
                <a:tc>
                  <a:txBody>
                    <a:bodyPr/>
                    <a:lstStyle/>
                    <a:p>
                      <a:r>
                        <a:rPr lang="en-US" dirty="0" smtClean="0"/>
                        <a:t>Under 25</a:t>
                      </a:r>
                      <a:r>
                        <a:rPr lang="en-US" baseline="0" dirty="0" smtClean="0"/>
                        <a:t> years</a:t>
                      </a:r>
                      <a:endParaRPr lang="en-US" dirty="0"/>
                    </a:p>
                  </a:txBody>
                  <a:tcPr/>
                </a:tc>
                <a:tc>
                  <a:txBody>
                    <a:bodyPr/>
                    <a:lstStyle/>
                    <a:p>
                      <a:pPr algn="r"/>
                      <a:r>
                        <a:rPr lang="en-US" dirty="0" smtClean="0"/>
                        <a:t>39.1%</a:t>
                      </a:r>
                      <a:endParaRPr lang="en-US" dirty="0"/>
                    </a:p>
                  </a:txBody>
                  <a:tcPr/>
                </a:tc>
              </a:tr>
              <a:tr h="370840">
                <a:tc>
                  <a:txBody>
                    <a:bodyPr/>
                    <a:lstStyle/>
                    <a:p>
                      <a:r>
                        <a:rPr lang="en-US" dirty="0" smtClean="0"/>
                        <a:t>Between 25-65 years</a:t>
                      </a:r>
                      <a:endParaRPr lang="en-US" dirty="0"/>
                    </a:p>
                  </a:txBody>
                  <a:tcPr/>
                </a:tc>
                <a:tc>
                  <a:txBody>
                    <a:bodyPr/>
                    <a:lstStyle/>
                    <a:p>
                      <a:pPr algn="r"/>
                      <a:r>
                        <a:rPr lang="en-US" dirty="0" smtClean="0"/>
                        <a:t>51.3%</a:t>
                      </a:r>
                      <a:endParaRPr lang="en-US" dirty="0"/>
                    </a:p>
                  </a:txBody>
                  <a:tcPr/>
                </a:tc>
              </a:tr>
              <a:tr h="370840">
                <a:tc>
                  <a:txBody>
                    <a:bodyPr/>
                    <a:lstStyle/>
                    <a:p>
                      <a:r>
                        <a:rPr lang="en-US" dirty="0" smtClean="0"/>
                        <a:t>65 years or older</a:t>
                      </a:r>
                      <a:endParaRPr lang="en-US" dirty="0"/>
                    </a:p>
                  </a:txBody>
                  <a:tcPr/>
                </a:tc>
                <a:tc>
                  <a:txBody>
                    <a:bodyPr/>
                    <a:lstStyle/>
                    <a:p>
                      <a:pPr algn="r"/>
                      <a:r>
                        <a:rPr lang="en-US" dirty="0" smtClean="0"/>
                        <a:t>9.6%</a:t>
                      </a:r>
                      <a:endParaRPr lang="en-US" dirty="0"/>
                    </a:p>
                  </a:txBody>
                  <a:tcPr/>
                </a:tc>
              </a:tr>
            </a:tbl>
          </a:graphicData>
        </a:graphic>
      </p:graphicFrame>
    </p:spTree>
    <p:extLst>
      <p:ext uri="{BB962C8B-B14F-4D97-AF65-F5344CB8AC3E}">
        <p14:creationId xmlns:p14="http://schemas.microsoft.com/office/powerpoint/2010/main" val="287409063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Profile: </a:t>
            </a:r>
            <a:r>
              <a:rPr lang="en-US" b="0" dirty="0" smtClean="0"/>
              <a:t>Demographics</a:t>
            </a:r>
            <a:endParaRPr lang="en-US" b="0" dirty="0"/>
          </a:p>
        </p:txBody>
      </p:sp>
      <p:sp>
        <p:nvSpPr>
          <p:cNvPr id="3" name="Content Placeholder 2"/>
          <p:cNvSpPr>
            <a:spLocks noGrp="1"/>
          </p:cNvSpPr>
          <p:nvPr>
            <p:ph idx="1"/>
          </p:nvPr>
        </p:nvSpPr>
        <p:spPr/>
        <p:txBody>
          <a:bodyPr>
            <a:normAutofit fontScale="92500" lnSpcReduction="10000"/>
          </a:bodyPr>
          <a:lstStyle/>
          <a:p>
            <a:r>
              <a:rPr lang="en-US" sz="2400" dirty="0" smtClean="0"/>
              <a:t>Gender</a:t>
            </a:r>
          </a:p>
          <a:p>
            <a:pPr marL="574675" lvl="2" indent="-336550"/>
            <a:r>
              <a:rPr lang="en-US" sz="2400" dirty="0" smtClean="0"/>
              <a:t>52.2% female / 47.8% male</a:t>
            </a:r>
          </a:p>
          <a:p>
            <a:r>
              <a:rPr lang="en-US" sz="2400" dirty="0" smtClean="0"/>
              <a:t>Rural/Urban</a:t>
            </a:r>
          </a:p>
          <a:p>
            <a:pPr marL="574675" lvl="2" indent="-336550"/>
            <a:r>
              <a:rPr lang="en-US" sz="2400" dirty="0" smtClean="0"/>
              <a:t>57% of residents live in southern “urban” areas of Chapel Hill and Carrboro</a:t>
            </a:r>
          </a:p>
          <a:p>
            <a:pPr marL="574675" lvl="2" indent="-336550"/>
            <a:r>
              <a:rPr lang="en-US" sz="2400" dirty="0" smtClean="0"/>
              <a:t>43% live throughout rural areas</a:t>
            </a:r>
          </a:p>
          <a:p>
            <a:r>
              <a:rPr lang="en-US" sz="2400" dirty="0" smtClean="0"/>
              <a:t>Diversity</a:t>
            </a:r>
          </a:p>
          <a:p>
            <a:pPr marL="574675" lvl="2" indent="-336550"/>
            <a:r>
              <a:rPr lang="en-US" sz="2400" dirty="0" smtClean="0"/>
              <a:t>Race and ethnicity</a:t>
            </a:r>
          </a:p>
          <a:p>
            <a:pPr marL="574675" lvl="2" indent="-336550"/>
            <a:r>
              <a:rPr lang="en-US" sz="2400" dirty="0" smtClean="0"/>
              <a:t>Country of origin</a:t>
            </a:r>
          </a:p>
          <a:p>
            <a:pPr marL="574675" lvl="2" indent="-336550"/>
            <a:r>
              <a:rPr lang="en-US" sz="2400" dirty="0" smtClean="0"/>
              <a:t>Languages</a:t>
            </a:r>
          </a:p>
          <a:p>
            <a:pPr lvl="1"/>
            <a:endParaRPr lang="en-US" dirty="0" smtClean="0"/>
          </a:p>
          <a:p>
            <a:pPr lvl="2"/>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17</a:t>
            </a:fld>
            <a:endParaRPr lang="en-US"/>
          </a:p>
        </p:txBody>
      </p:sp>
    </p:spTree>
    <p:extLst>
      <p:ext uri="{BB962C8B-B14F-4D97-AF65-F5344CB8AC3E}">
        <p14:creationId xmlns:p14="http://schemas.microsoft.com/office/powerpoint/2010/main" val="246469211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Community Profile: </a:t>
            </a:r>
            <a:r>
              <a:rPr lang="en-US" b="0" dirty="0" smtClean="0"/>
              <a:t>Demographics</a:t>
            </a:r>
            <a:endParaRPr lang="en-US" b="0" dirty="0"/>
          </a:p>
        </p:txBody>
      </p:sp>
      <p:sp>
        <p:nvSpPr>
          <p:cNvPr id="4" name="Date Placeholder 3"/>
          <p:cNvSpPr>
            <a:spLocks noGrp="1"/>
          </p:cNvSpPr>
          <p:nvPr>
            <p:ph type="dt" sz="half" idx="10"/>
          </p:nvPr>
        </p:nvSpPr>
        <p:spPr/>
        <p:txBody>
          <a:bodyPr/>
          <a:lstStyle/>
          <a:p>
            <a:r>
              <a:rPr lang="en-US" smtClean="0"/>
              <a:t>December 2011</a:t>
            </a:r>
            <a:endParaRPr lang="en-US" dirty="0" smtClean="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18</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3877268860"/>
              </p:ext>
            </p:extLst>
          </p:nvPr>
        </p:nvGraphicFramePr>
        <p:xfrm>
          <a:off x="1600200" y="914400"/>
          <a:ext cx="7334441" cy="5072867"/>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752600"/>
                <a:gridCol w="591185"/>
                <a:gridCol w="1529398"/>
                <a:gridCol w="977836"/>
                <a:gridCol w="1161098"/>
                <a:gridCol w="1322324"/>
              </a:tblGrid>
              <a:tr h="363461">
                <a:tc gridSpan="6">
                  <a:txBody>
                    <a:bodyPr/>
                    <a:lstStyle/>
                    <a:p>
                      <a:pPr marL="0" marR="0" algn="ctr">
                        <a:spcBef>
                          <a:spcPts val="0"/>
                        </a:spcBef>
                        <a:spcAft>
                          <a:spcPts val="0"/>
                        </a:spcAft>
                      </a:pPr>
                      <a:r>
                        <a:rPr kumimoji="0" lang="en-US" sz="1800" u="none" strike="noStrike" cap="none" normalizeH="0" baseline="0" dirty="0" smtClean="0" bmk="">
                          <a:ln>
                            <a:noFill/>
                          </a:ln>
                          <a:effectLst/>
                        </a:rPr>
                        <a:t>Race and Ethnicity Demographics, Percent of Total Population</a:t>
                      </a:r>
                      <a:endParaRPr lang="en-US" sz="1800" dirty="0">
                        <a:solidFill>
                          <a:schemeClr val="bg1"/>
                        </a:solidFill>
                        <a:effectLst/>
                        <a:latin typeface="Calibri"/>
                        <a:ea typeface="Times New Roman"/>
                        <a:cs typeface="Times New Roman"/>
                      </a:endParaRPr>
                    </a:p>
                  </a:txBody>
                  <a:tcPr marL="68580" marR="68580" marT="0" marB="0" anchor="ctr"/>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tc>
              </a:tr>
              <a:tr h="329596">
                <a:tc>
                  <a:txBody>
                    <a:bodyPr/>
                    <a:lstStyle/>
                    <a:p>
                      <a:pPr marL="0" marR="0" algn="ctr">
                        <a:spcBef>
                          <a:spcPts val="0"/>
                        </a:spcBef>
                        <a:spcAft>
                          <a:spcPts val="0"/>
                        </a:spcAft>
                      </a:pPr>
                      <a:r>
                        <a:rPr lang="en-US" sz="1700" b="1" dirty="0">
                          <a:effectLst/>
                        </a:rPr>
                        <a:t> </a:t>
                      </a:r>
                      <a:endParaRPr lang="en-US" sz="1700" b="1"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700" b="1" dirty="0" smtClean="0">
                          <a:effectLst/>
                        </a:rPr>
                        <a:t>NC</a:t>
                      </a:r>
                      <a:endParaRPr lang="en-US" sz="1700" b="1"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700" b="1" dirty="0">
                          <a:effectLst/>
                        </a:rPr>
                        <a:t>Orange County</a:t>
                      </a:r>
                      <a:endParaRPr lang="en-US" sz="1700" b="1"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700" b="1" dirty="0">
                          <a:effectLst/>
                        </a:rPr>
                        <a:t>Carrboro</a:t>
                      </a:r>
                      <a:endParaRPr lang="en-US" sz="1700" b="1"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700" b="1" dirty="0">
                          <a:effectLst/>
                        </a:rPr>
                        <a:t>Chapel Hill</a:t>
                      </a:r>
                      <a:endParaRPr lang="en-US" sz="1700" b="1"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700" b="1" dirty="0">
                          <a:effectLst/>
                        </a:rPr>
                        <a:t>Hillsborough</a:t>
                      </a:r>
                      <a:endParaRPr lang="en-US" sz="1700" b="1" dirty="0">
                        <a:effectLst/>
                        <a:latin typeface="Calibri"/>
                        <a:ea typeface="Times New Roman"/>
                        <a:cs typeface="Times New Roman"/>
                      </a:endParaRPr>
                    </a:p>
                  </a:txBody>
                  <a:tcPr marL="68580" marR="68580" marT="0" marB="0" anchor="ctr"/>
                </a:tc>
              </a:tr>
              <a:tr h="329596">
                <a:tc>
                  <a:txBody>
                    <a:bodyPr/>
                    <a:lstStyle/>
                    <a:p>
                      <a:pPr marL="0" marR="0">
                        <a:spcBef>
                          <a:spcPts val="0"/>
                        </a:spcBef>
                        <a:spcAft>
                          <a:spcPts val="0"/>
                        </a:spcAft>
                      </a:pPr>
                      <a:r>
                        <a:rPr lang="en-US" sz="1700" dirty="0">
                          <a:effectLst/>
                        </a:rPr>
                        <a:t>White</a:t>
                      </a:r>
                      <a:endParaRPr lang="en-US" sz="1700" b="1"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68.5</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74.4</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70.9</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72.8</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62.9</a:t>
                      </a:r>
                      <a:endParaRPr lang="en-US" sz="1700" b="0" dirty="0">
                        <a:effectLst/>
                        <a:latin typeface="Calibri"/>
                        <a:ea typeface="Times New Roman"/>
                        <a:cs typeface="Times New Roman"/>
                      </a:endParaRPr>
                    </a:p>
                  </a:txBody>
                  <a:tcPr marL="68580" marR="68580" marT="0" marB="0" anchor="ctr"/>
                </a:tc>
              </a:tr>
              <a:tr h="329596">
                <a:tc>
                  <a:txBody>
                    <a:bodyPr/>
                    <a:lstStyle/>
                    <a:p>
                      <a:pPr marL="0" marR="0">
                        <a:spcBef>
                          <a:spcPts val="0"/>
                        </a:spcBef>
                        <a:spcAft>
                          <a:spcPts val="0"/>
                        </a:spcAft>
                      </a:pPr>
                      <a:r>
                        <a:rPr lang="en-US" sz="1700" dirty="0">
                          <a:effectLst/>
                        </a:rPr>
                        <a:t>Black</a:t>
                      </a:r>
                      <a:endParaRPr lang="en-US" sz="1700" b="1"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21.5</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11.9</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10.1</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9.7</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29.5</a:t>
                      </a:r>
                      <a:endParaRPr lang="en-US" sz="1700" b="0" dirty="0">
                        <a:effectLst/>
                        <a:latin typeface="Calibri"/>
                        <a:ea typeface="Times New Roman"/>
                        <a:cs typeface="Times New Roman"/>
                      </a:endParaRPr>
                    </a:p>
                  </a:txBody>
                  <a:tcPr marL="68580" marR="68580" marT="0" marB="0" anchor="ctr"/>
                </a:tc>
              </a:tr>
              <a:tr h="659190">
                <a:tc>
                  <a:txBody>
                    <a:bodyPr/>
                    <a:lstStyle/>
                    <a:p>
                      <a:pPr marL="0" marR="0">
                        <a:spcBef>
                          <a:spcPts val="0"/>
                        </a:spcBef>
                        <a:spcAft>
                          <a:spcPts val="0"/>
                        </a:spcAft>
                      </a:pPr>
                      <a:r>
                        <a:rPr lang="en-US" sz="1700" dirty="0">
                          <a:effectLst/>
                        </a:rPr>
                        <a:t>Hispanic or Latino of any race</a:t>
                      </a:r>
                      <a:endParaRPr lang="en-US" sz="1700" b="1"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8.4</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8.2</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13.8</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6.4</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6.6</a:t>
                      </a:r>
                      <a:endParaRPr lang="en-US" sz="1700" b="0" dirty="0">
                        <a:effectLst/>
                        <a:latin typeface="Calibri"/>
                        <a:ea typeface="Times New Roman"/>
                        <a:cs typeface="Times New Roman"/>
                      </a:endParaRPr>
                    </a:p>
                  </a:txBody>
                  <a:tcPr marL="68580" marR="68580" marT="0" marB="0" anchor="ctr"/>
                </a:tc>
              </a:tr>
              <a:tr h="329596">
                <a:tc>
                  <a:txBody>
                    <a:bodyPr/>
                    <a:lstStyle/>
                    <a:p>
                      <a:pPr marL="0" marR="0">
                        <a:spcBef>
                          <a:spcPts val="0"/>
                        </a:spcBef>
                        <a:spcAft>
                          <a:spcPts val="0"/>
                        </a:spcAft>
                      </a:pPr>
                      <a:r>
                        <a:rPr lang="en-US" sz="1700" dirty="0">
                          <a:effectLst/>
                        </a:rPr>
                        <a:t>Asian</a:t>
                      </a:r>
                      <a:endParaRPr lang="en-US" sz="1700" b="1"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2.2</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6.7</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8.2</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11.9</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1.7</a:t>
                      </a:r>
                      <a:endParaRPr lang="en-US" sz="1700" b="0" dirty="0">
                        <a:effectLst/>
                        <a:latin typeface="Calibri"/>
                        <a:ea typeface="Times New Roman"/>
                        <a:cs typeface="Times New Roman"/>
                      </a:endParaRPr>
                    </a:p>
                  </a:txBody>
                  <a:tcPr marL="68580" marR="68580" marT="0" marB="0" anchor="ctr"/>
                </a:tc>
              </a:tr>
              <a:tr h="659190">
                <a:tc>
                  <a:txBody>
                    <a:bodyPr/>
                    <a:lstStyle/>
                    <a:p>
                      <a:pPr marL="0" marR="0">
                        <a:spcBef>
                          <a:spcPts val="0"/>
                        </a:spcBef>
                        <a:spcAft>
                          <a:spcPts val="0"/>
                        </a:spcAft>
                      </a:pPr>
                      <a:r>
                        <a:rPr lang="en-US" sz="1700" dirty="0">
                          <a:effectLst/>
                        </a:rPr>
                        <a:t>American Indian and Alaska Native </a:t>
                      </a:r>
                      <a:endParaRPr lang="en-US" sz="1700" b="1"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1.3</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0.4</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0.4</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0.3</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0.6</a:t>
                      </a:r>
                      <a:endParaRPr lang="en-US" sz="1700" b="0" dirty="0">
                        <a:effectLst/>
                        <a:latin typeface="Calibri"/>
                        <a:ea typeface="Times New Roman"/>
                        <a:cs typeface="Times New Roman"/>
                      </a:endParaRPr>
                    </a:p>
                  </a:txBody>
                  <a:tcPr marL="68580" marR="68580" marT="0" marB="0" anchor="ctr"/>
                </a:tc>
              </a:tr>
              <a:tr h="988786">
                <a:tc>
                  <a:txBody>
                    <a:bodyPr/>
                    <a:lstStyle/>
                    <a:p>
                      <a:pPr marL="0" marR="0">
                        <a:spcBef>
                          <a:spcPts val="0"/>
                        </a:spcBef>
                        <a:spcAft>
                          <a:spcPts val="0"/>
                        </a:spcAft>
                      </a:pPr>
                      <a:r>
                        <a:rPr lang="en-US" sz="1700" dirty="0">
                          <a:effectLst/>
                        </a:rPr>
                        <a:t>Native Hawaiian and Other Pacific Islander</a:t>
                      </a:r>
                      <a:endParaRPr lang="en-US" sz="1700" b="1"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0.1</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0.0</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0.0</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0.0</a:t>
                      </a:r>
                      <a:endParaRPr lang="en-US" sz="17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0.0</a:t>
                      </a:r>
                      <a:endParaRPr lang="en-US" sz="1700" b="0" dirty="0">
                        <a:effectLst/>
                        <a:latin typeface="Calibri"/>
                        <a:ea typeface="Times New Roman"/>
                        <a:cs typeface="Times New Roman"/>
                      </a:endParaRPr>
                    </a:p>
                  </a:txBody>
                  <a:tcPr marL="68580" marR="68580" marT="0" marB="0" anchor="ctr"/>
                </a:tc>
              </a:tr>
              <a:tr h="329596">
                <a:tc>
                  <a:txBody>
                    <a:bodyPr/>
                    <a:lstStyle/>
                    <a:p>
                      <a:pPr marL="0" marR="0">
                        <a:spcBef>
                          <a:spcPts val="0"/>
                        </a:spcBef>
                        <a:spcAft>
                          <a:spcPts val="0"/>
                        </a:spcAft>
                      </a:pPr>
                      <a:r>
                        <a:rPr lang="en-US" sz="1700" dirty="0">
                          <a:effectLst/>
                        </a:rPr>
                        <a:t>Some other race</a:t>
                      </a:r>
                      <a:endParaRPr lang="en-US" sz="1700" b="1"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4.3</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4.0</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7.5</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a:effectLst/>
                        </a:rPr>
                        <a:t>2.7</a:t>
                      </a:r>
                      <a:endParaRPr lang="en-US" sz="17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3.3</a:t>
                      </a:r>
                      <a:endParaRPr lang="en-US" sz="1700" b="0" dirty="0">
                        <a:effectLst/>
                        <a:latin typeface="Calibri"/>
                        <a:ea typeface="Times New Roman"/>
                        <a:cs typeface="Times New Roman"/>
                      </a:endParaRPr>
                    </a:p>
                  </a:txBody>
                  <a:tcPr marL="68580" marR="68580" marT="0" marB="0" anchor="ctr"/>
                </a:tc>
              </a:tr>
              <a:tr h="329596">
                <a:tc>
                  <a:txBody>
                    <a:bodyPr/>
                    <a:lstStyle/>
                    <a:p>
                      <a:pPr marL="0" marR="0">
                        <a:spcBef>
                          <a:spcPts val="0"/>
                        </a:spcBef>
                        <a:spcAft>
                          <a:spcPts val="0"/>
                        </a:spcAft>
                      </a:pPr>
                      <a:r>
                        <a:rPr lang="en-US" sz="1700" dirty="0">
                          <a:effectLst/>
                        </a:rPr>
                        <a:t>Two or more races</a:t>
                      </a:r>
                      <a:endParaRPr lang="en-US" sz="1700" b="1"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2.2</a:t>
                      </a:r>
                      <a:endParaRPr lang="en-US" sz="1700" b="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2.5</a:t>
                      </a:r>
                      <a:endParaRPr lang="en-US" sz="1700" b="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2.9</a:t>
                      </a:r>
                      <a:endParaRPr lang="en-US" sz="1700" b="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2.7</a:t>
                      </a:r>
                      <a:endParaRPr lang="en-US" sz="1700" b="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700" dirty="0">
                          <a:effectLst/>
                        </a:rPr>
                        <a:t>2.1</a:t>
                      </a:r>
                      <a:endParaRPr lang="en-US" sz="1700" b="0" dirty="0">
                        <a:effectLst/>
                        <a:latin typeface="Calibri"/>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6189744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p:txBody>
          <a:bodyPr/>
          <a:lstStyle/>
          <a:p>
            <a:r>
              <a:rPr lang="en-US" dirty="0" smtClean="0"/>
              <a:t>Profile: </a:t>
            </a:r>
            <a:r>
              <a:rPr lang="en-US" b="0" dirty="0" smtClean="0"/>
              <a:t>Leading Causes of Death</a:t>
            </a:r>
            <a:endParaRPr lang="en-US" b="0" dirty="0"/>
          </a:p>
        </p:txBody>
      </p:sp>
      <p:sp>
        <p:nvSpPr>
          <p:cNvPr id="4" name="Date Placeholder 3"/>
          <p:cNvSpPr>
            <a:spLocks noGrp="1"/>
          </p:cNvSpPr>
          <p:nvPr>
            <p:ph type="dt" sz="half" idx="10"/>
          </p:nvPr>
        </p:nvSpPr>
        <p:spPr/>
        <p:txBody>
          <a:bodyPr/>
          <a:lstStyle/>
          <a:p>
            <a:r>
              <a:rPr lang="en-US" smtClean="0"/>
              <a:t>December 2011</a:t>
            </a:r>
            <a:endParaRPr lang="en-US" dirty="0" smtClean="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19</a:t>
            </a:fld>
            <a:endParaRPr lang="en-US"/>
          </a:p>
        </p:txBody>
      </p:sp>
      <p:graphicFrame>
        <p:nvGraphicFramePr>
          <p:cNvPr id="19" name="Table 18"/>
          <p:cNvGraphicFramePr>
            <a:graphicFrameLocks noGrp="1"/>
          </p:cNvGraphicFramePr>
          <p:nvPr>
            <p:extLst>
              <p:ext uri="{D42A27DB-BD31-4B8C-83A1-F6EECF244321}">
                <p14:modId xmlns:p14="http://schemas.microsoft.com/office/powerpoint/2010/main" val="3275708587"/>
              </p:ext>
            </p:extLst>
          </p:nvPr>
        </p:nvGraphicFramePr>
        <p:xfrm>
          <a:off x="1447800" y="990600"/>
          <a:ext cx="7431342" cy="474980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026160"/>
                <a:gridCol w="3491167"/>
                <a:gridCol w="692785"/>
                <a:gridCol w="699135"/>
                <a:gridCol w="661035"/>
                <a:gridCol w="861060"/>
              </a:tblGrid>
              <a:tr h="370840">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smtClean="0"/>
                        <a:t>Leading Causes of Death in Orange County,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0" dirty="0" smtClean="0"/>
                        <a:t>% and Number, 2005-2009</a:t>
                      </a:r>
                    </a:p>
                  </a:txBody>
                  <a:tcPr marL="68580" marR="68580" marT="0" marB="0" anchor="ctr"/>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nchor="b"/>
                </a:tc>
                <a:tc hMerge="1">
                  <a:txBody>
                    <a:bodyPr/>
                    <a:lstStyle/>
                    <a:p>
                      <a:pPr marL="0" marR="0" algn="ctr">
                        <a:spcBef>
                          <a:spcPts val="0"/>
                        </a:spcBef>
                        <a:spcAft>
                          <a:spcPts val="0"/>
                        </a:spcAft>
                      </a:pPr>
                      <a:endParaRPr lang="en-US" sz="1100">
                        <a:effectLst/>
                        <a:latin typeface="Calibri"/>
                        <a:ea typeface="Times New Roman"/>
                        <a:cs typeface="Times New Roman"/>
                      </a:endParaRPr>
                    </a:p>
                  </a:txBody>
                  <a:tcPr marL="68580" marR="68580" marT="0" marB="0" anchor="b"/>
                </a:tc>
                <a:tc hMerge="1">
                  <a:txBody>
                    <a:bodyPr/>
                    <a:lstStyle/>
                    <a:p>
                      <a:pPr marL="0" marR="0" algn="ctr">
                        <a:spcBef>
                          <a:spcPts val="0"/>
                        </a:spcBef>
                        <a:spcAft>
                          <a:spcPts val="0"/>
                        </a:spcAft>
                      </a:pPr>
                      <a:endParaRPr lang="en-US" sz="1100">
                        <a:effectLst/>
                        <a:latin typeface="Calibri"/>
                        <a:ea typeface="Times New Roman"/>
                        <a:cs typeface="Times New Roman"/>
                      </a:endParaRPr>
                    </a:p>
                  </a:txBody>
                  <a:tcPr marL="68580" marR="68580" marT="0" marB="0" anchor="b"/>
                </a:tc>
                <a:tc hMerge="1">
                  <a:txBody>
                    <a:bodyPr/>
                    <a:lstStyle/>
                    <a:p>
                      <a:pPr marL="0" marR="0" algn="ctr">
                        <a:spcBef>
                          <a:spcPts val="0"/>
                        </a:spcBef>
                        <a:spcAft>
                          <a:spcPts val="0"/>
                        </a:spcAft>
                      </a:pPr>
                      <a:endParaRPr lang="en-US" sz="1100">
                        <a:effectLst/>
                        <a:latin typeface="Calibri"/>
                        <a:ea typeface="Times New Roman"/>
                        <a:cs typeface="Times New Roman"/>
                      </a:endParaRPr>
                    </a:p>
                  </a:txBody>
                  <a:tcPr marL="68580" marR="68580" marT="0" marB="0" anchor="b"/>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nchor="b"/>
                </a:tc>
              </a:tr>
              <a:tr h="370840">
                <a:tc>
                  <a:txBody>
                    <a:bodyPr/>
                    <a:lstStyle/>
                    <a:p>
                      <a:pPr marL="0" marR="0" algn="ctr">
                        <a:spcBef>
                          <a:spcPts val="0"/>
                        </a:spcBef>
                        <a:spcAft>
                          <a:spcPts val="0"/>
                        </a:spcAft>
                      </a:pPr>
                      <a:r>
                        <a:rPr lang="en-US" b="1" dirty="0"/>
                        <a:t>OC Rank</a:t>
                      </a:r>
                    </a:p>
                  </a:txBody>
                  <a:tcPr marL="68580" marR="68580" marT="0" marB="0" anchor="ctr"/>
                </a:tc>
                <a:tc>
                  <a:txBody>
                    <a:bodyPr/>
                    <a:lstStyle/>
                    <a:p>
                      <a:pPr marL="0" marR="0" algn="ctr">
                        <a:spcBef>
                          <a:spcPts val="0"/>
                        </a:spcBef>
                        <a:spcAft>
                          <a:spcPts val="0"/>
                        </a:spcAft>
                      </a:pPr>
                      <a:r>
                        <a:rPr lang="en-US" b="1" dirty="0"/>
                        <a:t>Cause of Death</a:t>
                      </a:r>
                    </a:p>
                  </a:txBody>
                  <a:tcPr marL="68580" marR="68580" marT="0" marB="0" anchor="ctr"/>
                </a:tc>
                <a:tc>
                  <a:txBody>
                    <a:bodyPr/>
                    <a:lstStyle/>
                    <a:p>
                      <a:pPr marL="0" marR="0" algn="ctr">
                        <a:spcBef>
                          <a:spcPts val="0"/>
                        </a:spcBef>
                        <a:spcAft>
                          <a:spcPts val="0"/>
                        </a:spcAft>
                      </a:pPr>
                      <a:r>
                        <a:rPr lang="en-US" b="1" dirty="0"/>
                        <a:t>OC %</a:t>
                      </a:r>
                    </a:p>
                  </a:txBody>
                  <a:tcPr marL="68580" marR="68580" marT="0" marB="0" anchor="ctr"/>
                </a:tc>
                <a:tc>
                  <a:txBody>
                    <a:bodyPr/>
                    <a:lstStyle/>
                    <a:p>
                      <a:pPr marL="0" marR="0" algn="ctr">
                        <a:spcBef>
                          <a:spcPts val="0"/>
                        </a:spcBef>
                        <a:spcAft>
                          <a:spcPts val="0"/>
                        </a:spcAft>
                      </a:pPr>
                      <a:r>
                        <a:rPr lang="en-US" b="1" dirty="0"/>
                        <a:t>NC %</a:t>
                      </a:r>
                    </a:p>
                  </a:txBody>
                  <a:tcPr marL="68580" marR="68580" marT="0" marB="0" anchor="ctr"/>
                </a:tc>
                <a:tc>
                  <a:txBody>
                    <a:bodyPr/>
                    <a:lstStyle/>
                    <a:p>
                      <a:pPr marL="0" marR="0" algn="ctr">
                        <a:spcBef>
                          <a:spcPts val="0"/>
                        </a:spcBef>
                        <a:spcAft>
                          <a:spcPts val="0"/>
                        </a:spcAft>
                      </a:pPr>
                      <a:r>
                        <a:rPr lang="en-US" b="1" dirty="0"/>
                        <a:t>OC #</a:t>
                      </a:r>
                    </a:p>
                  </a:txBody>
                  <a:tcPr marL="68580" marR="68580" marT="0" marB="0" anchor="ctr"/>
                </a:tc>
                <a:tc>
                  <a:txBody>
                    <a:bodyPr/>
                    <a:lstStyle/>
                    <a:p>
                      <a:pPr marL="0" marR="0" algn="ctr">
                        <a:spcBef>
                          <a:spcPts val="0"/>
                        </a:spcBef>
                        <a:spcAft>
                          <a:spcPts val="0"/>
                        </a:spcAft>
                      </a:pPr>
                      <a:r>
                        <a:rPr lang="en-US" b="1" dirty="0"/>
                        <a:t>NC #</a:t>
                      </a:r>
                    </a:p>
                  </a:txBody>
                  <a:tcPr marL="68580" marR="68580" marT="0" marB="0" anchor="ctr"/>
                </a:tc>
              </a:tr>
              <a:tr h="370840">
                <a:tc>
                  <a:txBody>
                    <a:bodyPr/>
                    <a:lstStyle/>
                    <a:p>
                      <a:pPr marL="0" marR="0" algn="r">
                        <a:spcBef>
                          <a:spcPts val="0"/>
                        </a:spcBef>
                        <a:spcAft>
                          <a:spcPts val="0"/>
                        </a:spcAft>
                      </a:pPr>
                      <a:r>
                        <a:rPr lang="en-US"/>
                        <a:t>1</a:t>
                      </a:r>
                    </a:p>
                  </a:txBody>
                  <a:tcPr marL="68580" marR="68580" marT="0" marB="0" anchor="ctr"/>
                </a:tc>
                <a:tc>
                  <a:txBody>
                    <a:bodyPr/>
                    <a:lstStyle/>
                    <a:p>
                      <a:pPr marL="0" marR="0">
                        <a:spcBef>
                          <a:spcPts val="0"/>
                        </a:spcBef>
                        <a:spcAft>
                          <a:spcPts val="0"/>
                        </a:spcAft>
                      </a:pPr>
                      <a:r>
                        <a:rPr lang="en-US" dirty="0"/>
                        <a:t>Cancer</a:t>
                      </a:r>
                    </a:p>
                  </a:txBody>
                  <a:tcPr marL="68580" marR="68580" marT="0" marB="0" anchor="ctr"/>
                </a:tc>
                <a:tc>
                  <a:txBody>
                    <a:bodyPr/>
                    <a:lstStyle/>
                    <a:p>
                      <a:pPr marL="0" marR="0" algn="r">
                        <a:spcBef>
                          <a:spcPts val="0"/>
                        </a:spcBef>
                        <a:spcAft>
                          <a:spcPts val="0"/>
                        </a:spcAft>
                      </a:pPr>
                      <a:r>
                        <a:rPr lang="en-US"/>
                        <a:t>24.6</a:t>
                      </a:r>
                    </a:p>
                  </a:txBody>
                  <a:tcPr marL="68580" marR="68580" marT="0" marB="0" anchor="ctr"/>
                </a:tc>
                <a:tc>
                  <a:txBody>
                    <a:bodyPr/>
                    <a:lstStyle/>
                    <a:p>
                      <a:pPr marL="0" marR="0" algn="r">
                        <a:spcBef>
                          <a:spcPts val="0"/>
                        </a:spcBef>
                        <a:spcAft>
                          <a:spcPts val="0"/>
                        </a:spcAft>
                      </a:pPr>
                      <a:r>
                        <a:rPr lang="en-US"/>
                        <a:t>22.8</a:t>
                      </a:r>
                    </a:p>
                  </a:txBody>
                  <a:tcPr marL="68580" marR="68580" marT="0" marB="0" anchor="ctr"/>
                </a:tc>
                <a:tc>
                  <a:txBody>
                    <a:bodyPr/>
                    <a:lstStyle/>
                    <a:p>
                      <a:pPr marL="0" marR="0" algn="r">
                        <a:spcBef>
                          <a:spcPts val="0"/>
                        </a:spcBef>
                        <a:spcAft>
                          <a:spcPts val="0"/>
                        </a:spcAft>
                      </a:pPr>
                      <a:r>
                        <a:rPr lang="en-US"/>
                        <a:t>859</a:t>
                      </a:r>
                    </a:p>
                  </a:txBody>
                  <a:tcPr marL="68580" marR="68580" marT="0" marB="0" anchor="ctr"/>
                </a:tc>
                <a:tc>
                  <a:txBody>
                    <a:bodyPr/>
                    <a:lstStyle/>
                    <a:p>
                      <a:pPr marL="0" marR="0" algn="r">
                        <a:spcBef>
                          <a:spcPts val="0"/>
                        </a:spcBef>
                        <a:spcAft>
                          <a:spcPts val="0"/>
                        </a:spcAft>
                      </a:pPr>
                      <a:r>
                        <a:rPr lang="en-US" dirty="0" smtClean="0"/>
                        <a:t>86,246</a:t>
                      </a:r>
                      <a:endParaRPr lang="en-US" dirty="0"/>
                    </a:p>
                  </a:txBody>
                  <a:tcPr marL="68580" marR="68580" marT="0" marB="0" anchor="ctr"/>
                </a:tc>
              </a:tr>
              <a:tr h="370840">
                <a:tc>
                  <a:txBody>
                    <a:bodyPr/>
                    <a:lstStyle/>
                    <a:p>
                      <a:pPr marL="0" marR="0" algn="r">
                        <a:spcBef>
                          <a:spcPts val="0"/>
                        </a:spcBef>
                        <a:spcAft>
                          <a:spcPts val="0"/>
                        </a:spcAft>
                      </a:pPr>
                      <a:r>
                        <a:rPr lang="en-US"/>
                        <a:t>2</a:t>
                      </a:r>
                    </a:p>
                  </a:txBody>
                  <a:tcPr marL="68580" marR="68580" marT="0" marB="0" anchor="ctr"/>
                </a:tc>
                <a:tc>
                  <a:txBody>
                    <a:bodyPr/>
                    <a:lstStyle/>
                    <a:p>
                      <a:pPr marL="0" marR="0">
                        <a:spcBef>
                          <a:spcPts val="0"/>
                        </a:spcBef>
                        <a:spcAft>
                          <a:spcPts val="0"/>
                        </a:spcAft>
                      </a:pPr>
                      <a:r>
                        <a:rPr lang="en-US" dirty="0"/>
                        <a:t>Diseases of heart</a:t>
                      </a:r>
                    </a:p>
                  </a:txBody>
                  <a:tcPr marL="68580" marR="68580" marT="0" marB="0" anchor="ctr"/>
                </a:tc>
                <a:tc>
                  <a:txBody>
                    <a:bodyPr/>
                    <a:lstStyle/>
                    <a:p>
                      <a:pPr marL="0" marR="0" algn="r">
                        <a:spcBef>
                          <a:spcPts val="0"/>
                        </a:spcBef>
                        <a:spcAft>
                          <a:spcPts val="0"/>
                        </a:spcAft>
                      </a:pPr>
                      <a:r>
                        <a:rPr lang="en-US" dirty="0"/>
                        <a:t>21.2</a:t>
                      </a:r>
                    </a:p>
                  </a:txBody>
                  <a:tcPr marL="68580" marR="68580" marT="0" marB="0" anchor="ctr"/>
                </a:tc>
                <a:tc>
                  <a:txBody>
                    <a:bodyPr/>
                    <a:lstStyle/>
                    <a:p>
                      <a:pPr marL="0" marR="0" algn="r">
                        <a:spcBef>
                          <a:spcPts val="0"/>
                        </a:spcBef>
                        <a:spcAft>
                          <a:spcPts val="0"/>
                        </a:spcAft>
                      </a:pPr>
                      <a:r>
                        <a:rPr lang="en-US"/>
                        <a:t>23.0</a:t>
                      </a:r>
                    </a:p>
                  </a:txBody>
                  <a:tcPr marL="68580" marR="68580" marT="0" marB="0" anchor="ctr"/>
                </a:tc>
                <a:tc>
                  <a:txBody>
                    <a:bodyPr/>
                    <a:lstStyle/>
                    <a:p>
                      <a:pPr marL="0" marR="0" algn="r">
                        <a:spcBef>
                          <a:spcPts val="0"/>
                        </a:spcBef>
                        <a:spcAft>
                          <a:spcPts val="0"/>
                        </a:spcAft>
                      </a:pPr>
                      <a:r>
                        <a:rPr lang="en-US"/>
                        <a:t>742</a:t>
                      </a:r>
                    </a:p>
                  </a:txBody>
                  <a:tcPr marL="68580" marR="68580" marT="0" marB="0" anchor="ctr"/>
                </a:tc>
                <a:tc>
                  <a:txBody>
                    <a:bodyPr/>
                    <a:lstStyle/>
                    <a:p>
                      <a:pPr marL="0" marR="0" algn="r">
                        <a:spcBef>
                          <a:spcPts val="0"/>
                        </a:spcBef>
                        <a:spcAft>
                          <a:spcPts val="0"/>
                        </a:spcAft>
                      </a:pPr>
                      <a:r>
                        <a:rPr lang="en-US" dirty="0" smtClean="0"/>
                        <a:t>86,920</a:t>
                      </a:r>
                      <a:endParaRPr lang="en-US" dirty="0"/>
                    </a:p>
                  </a:txBody>
                  <a:tcPr marL="68580" marR="68580" marT="0" marB="0" anchor="ctr"/>
                </a:tc>
              </a:tr>
              <a:tr h="370840">
                <a:tc>
                  <a:txBody>
                    <a:bodyPr/>
                    <a:lstStyle/>
                    <a:p>
                      <a:pPr marL="0" marR="0" algn="r">
                        <a:spcBef>
                          <a:spcPts val="0"/>
                        </a:spcBef>
                        <a:spcAft>
                          <a:spcPts val="0"/>
                        </a:spcAft>
                      </a:pPr>
                      <a:r>
                        <a:rPr lang="en-US"/>
                        <a:t>3</a:t>
                      </a:r>
                    </a:p>
                  </a:txBody>
                  <a:tcPr marL="68580" marR="68580" marT="0" marB="0" anchor="ctr"/>
                </a:tc>
                <a:tc>
                  <a:txBody>
                    <a:bodyPr/>
                    <a:lstStyle/>
                    <a:p>
                      <a:pPr marL="0" marR="0">
                        <a:spcBef>
                          <a:spcPts val="0"/>
                        </a:spcBef>
                        <a:spcAft>
                          <a:spcPts val="0"/>
                        </a:spcAft>
                      </a:pPr>
                      <a:r>
                        <a:rPr lang="en-US"/>
                        <a:t>Cerebrovascular diseases</a:t>
                      </a:r>
                    </a:p>
                  </a:txBody>
                  <a:tcPr marL="68580" marR="68580" marT="0" marB="0" anchor="ctr"/>
                </a:tc>
                <a:tc>
                  <a:txBody>
                    <a:bodyPr/>
                    <a:lstStyle/>
                    <a:p>
                      <a:pPr marL="0" marR="0" algn="r">
                        <a:spcBef>
                          <a:spcPts val="0"/>
                        </a:spcBef>
                        <a:spcAft>
                          <a:spcPts val="0"/>
                        </a:spcAft>
                      </a:pPr>
                      <a:r>
                        <a:rPr lang="en-US" dirty="0"/>
                        <a:t>5.5</a:t>
                      </a:r>
                    </a:p>
                  </a:txBody>
                  <a:tcPr marL="68580" marR="68580" marT="0" marB="0" anchor="ctr"/>
                </a:tc>
                <a:tc>
                  <a:txBody>
                    <a:bodyPr/>
                    <a:lstStyle/>
                    <a:p>
                      <a:pPr marL="0" marR="0" algn="r">
                        <a:spcBef>
                          <a:spcPts val="0"/>
                        </a:spcBef>
                        <a:spcAft>
                          <a:spcPts val="0"/>
                        </a:spcAft>
                      </a:pPr>
                      <a:r>
                        <a:rPr lang="en-US" dirty="0"/>
                        <a:t>6.0</a:t>
                      </a:r>
                    </a:p>
                  </a:txBody>
                  <a:tcPr marL="68580" marR="68580" marT="0" marB="0" anchor="ctr"/>
                </a:tc>
                <a:tc>
                  <a:txBody>
                    <a:bodyPr/>
                    <a:lstStyle/>
                    <a:p>
                      <a:pPr marL="0" marR="0" algn="r">
                        <a:spcBef>
                          <a:spcPts val="0"/>
                        </a:spcBef>
                        <a:spcAft>
                          <a:spcPts val="0"/>
                        </a:spcAft>
                      </a:pPr>
                      <a:r>
                        <a:rPr lang="en-US"/>
                        <a:t>191</a:t>
                      </a:r>
                    </a:p>
                  </a:txBody>
                  <a:tcPr marL="68580" marR="68580" marT="0" marB="0" anchor="ctr"/>
                </a:tc>
                <a:tc>
                  <a:txBody>
                    <a:bodyPr/>
                    <a:lstStyle/>
                    <a:p>
                      <a:pPr marL="0" marR="0" algn="r">
                        <a:spcBef>
                          <a:spcPts val="0"/>
                        </a:spcBef>
                        <a:spcAft>
                          <a:spcPts val="0"/>
                        </a:spcAft>
                      </a:pPr>
                      <a:r>
                        <a:rPr lang="en-US" dirty="0" smtClean="0"/>
                        <a:t>22,600</a:t>
                      </a:r>
                      <a:endParaRPr lang="en-US" dirty="0"/>
                    </a:p>
                  </a:txBody>
                  <a:tcPr marL="68580" marR="68580" marT="0" marB="0" anchor="ctr"/>
                </a:tc>
              </a:tr>
              <a:tr h="370840">
                <a:tc>
                  <a:txBody>
                    <a:bodyPr/>
                    <a:lstStyle/>
                    <a:p>
                      <a:pPr marL="0" marR="0" algn="r">
                        <a:spcBef>
                          <a:spcPts val="0"/>
                        </a:spcBef>
                        <a:spcAft>
                          <a:spcPts val="0"/>
                        </a:spcAft>
                      </a:pPr>
                      <a:r>
                        <a:rPr lang="en-US"/>
                        <a:t>4</a:t>
                      </a:r>
                    </a:p>
                  </a:txBody>
                  <a:tcPr marL="68580" marR="68580" marT="0" marB="0" anchor="ctr"/>
                </a:tc>
                <a:tc>
                  <a:txBody>
                    <a:bodyPr/>
                    <a:lstStyle/>
                    <a:p>
                      <a:pPr marL="0" marR="0">
                        <a:spcBef>
                          <a:spcPts val="0"/>
                        </a:spcBef>
                        <a:spcAft>
                          <a:spcPts val="0"/>
                        </a:spcAft>
                      </a:pPr>
                      <a:r>
                        <a:rPr lang="en-US" dirty="0"/>
                        <a:t>Chronic lower respiratory diseases</a:t>
                      </a:r>
                    </a:p>
                  </a:txBody>
                  <a:tcPr marL="68580" marR="68580" marT="0" marB="0" anchor="ctr"/>
                </a:tc>
                <a:tc>
                  <a:txBody>
                    <a:bodyPr/>
                    <a:lstStyle/>
                    <a:p>
                      <a:pPr marL="0" marR="0" algn="r">
                        <a:spcBef>
                          <a:spcPts val="0"/>
                        </a:spcBef>
                        <a:spcAft>
                          <a:spcPts val="0"/>
                        </a:spcAft>
                      </a:pPr>
                      <a:r>
                        <a:rPr lang="en-US"/>
                        <a:t>4.4</a:t>
                      </a:r>
                    </a:p>
                  </a:txBody>
                  <a:tcPr marL="68580" marR="68580" marT="0" marB="0" anchor="ctr"/>
                </a:tc>
                <a:tc>
                  <a:txBody>
                    <a:bodyPr/>
                    <a:lstStyle/>
                    <a:p>
                      <a:pPr marL="0" marR="0" algn="r">
                        <a:spcBef>
                          <a:spcPts val="0"/>
                        </a:spcBef>
                        <a:spcAft>
                          <a:spcPts val="0"/>
                        </a:spcAft>
                      </a:pPr>
                      <a:r>
                        <a:rPr lang="en-US" dirty="0"/>
                        <a:t>5.6</a:t>
                      </a:r>
                    </a:p>
                  </a:txBody>
                  <a:tcPr marL="68580" marR="68580" marT="0" marB="0" anchor="ctr"/>
                </a:tc>
                <a:tc>
                  <a:txBody>
                    <a:bodyPr/>
                    <a:lstStyle/>
                    <a:p>
                      <a:pPr marL="0" marR="0" algn="r">
                        <a:spcBef>
                          <a:spcPts val="0"/>
                        </a:spcBef>
                        <a:spcAft>
                          <a:spcPts val="0"/>
                        </a:spcAft>
                      </a:pPr>
                      <a:r>
                        <a:rPr lang="en-US"/>
                        <a:t>155</a:t>
                      </a:r>
                    </a:p>
                  </a:txBody>
                  <a:tcPr marL="68580" marR="68580" marT="0" marB="0" anchor="ctr"/>
                </a:tc>
                <a:tc>
                  <a:txBody>
                    <a:bodyPr/>
                    <a:lstStyle/>
                    <a:p>
                      <a:pPr marL="0" marR="0" algn="r">
                        <a:spcBef>
                          <a:spcPts val="0"/>
                        </a:spcBef>
                        <a:spcAft>
                          <a:spcPts val="0"/>
                        </a:spcAft>
                      </a:pPr>
                      <a:r>
                        <a:rPr lang="en-US" dirty="0" smtClean="0"/>
                        <a:t>21,228</a:t>
                      </a:r>
                      <a:endParaRPr lang="en-US" dirty="0"/>
                    </a:p>
                  </a:txBody>
                  <a:tcPr marL="68580" marR="68580" marT="0" marB="0" anchor="ctr"/>
                </a:tc>
              </a:tr>
              <a:tr h="370840">
                <a:tc>
                  <a:txBody>
                    <a:bodyPr/>
                    <a:lstStyle/>
                    <a:p>
                      <a:pPr marL="0" marR="0" algn="r">
                        <a:spcBef>
                          <a:spcPts val="0"/>
                        </a:spcBef>
                        <a:spcAft>
                          <a:spcPts val="0"/>
                        </a:spcAft>
                      </a:pPr>
                      <a:r>
                        <a:rPr lang="en-US"/>
                        <a:t>5</a:t>
                      </a:r>
                    </a:p>
                  </a:txBody>
                  <a:tcPr marL="68580" marR="68580" marT="0" marB="0" anchor="ctr"/>
                </a:tc>
                <a:tc>
                  <a:txBody>
                    <a:bodyPr/>
                    <a:lstStyle/>
                    <a:p>
                      <a:pPr marL="0" marR="0">
                        <a:spcBef>
                          <a:spcPts val="0"/>
                        </a:spcBef>
                        <a:spcAft>
                          <a:spcPts val="0"/>
                        </a:spcAft>
                      </a:pPr>
                      <a:r>
                        <a:rPr lang="en-US"/>
                        <a:t>All other unintentional injuries</a:t>
                      </a:r>
                    </a:p>
                  </a:txBody>
                  <a:tcPr marL="68580" marR="68580" marT="0" marB="0" anchor="ctr"/>
                </a:tc>
                <a:tc>
                  <a:txBody>
                    <a:bodyPr/>
                    <a:lstStyle/>
                    <a:p>
                      <a:pPr marL="0" marR="0" algn="r">
                        <a:spcBef>
                          <a:spcPts val="0"/>
                        </a:spcBef>
                        <a:spcAft>
                          <a:spcPts val="0"/>
                        </a:spcAft>
                      </a:pPr>
                      <a:r>
                        <a:rPr lang="en-US"/>
                        <a:t>2.9</a:t>
                      </a:r>
                    </a:p>
                  </a:txBody>
                  <a:tcPr marL="68580" marR="68580" marT="0" marB="0" anchor="ctr"/>
                </a:tc>
                <a:tc>
                  <a:txBody>
                    <a:bodyPr/>
                    <a:lstStyle/>
                    <a:p>
                      <a:pPr marL="0" marR="0" algn="r">
                        <a:spcBef>
                          <a:spcPts val="0"/>
                        </a:spcBef>
                        <a:spcAft>
                          <a:spcPts val="0"/>
                        </a:spcAft>
                      </a:pPr>
                      <a:r>
                        <a:rPr lang="en-US" dirty="0"/>
                        <a:t>3.4</a:t>
                      </a:r>
                    </a:p>
                  </a:txBody>
                  <a:tcPr marL="68580" marR="68580" marT="0" marB="0" anchor="ctr"/>
                </a:tc>
                <a:tc>
                  <a:txBody>
                    <a:bodyPr/>
                    <a:lstStyle/>
                    <a:p>
                      <a:pPr marL="0" marR="0" algn="r">
                        <a:spcBef>
                          <a:spcPts val="0"/>
                        </a:spcBef>
                        <a:spcAft>
                          <a:spcPts val="0"/>
                        </a:spcAft>
                      </a:pPr>
                      <a:r>
                        <a:rPr lang="en-US" dirty="0"/>
                        <a:t>100</a:t>
                      </a:r>
                    </a:p>
                  </a:txBody>
                  <a:tcPr marL="68580" marR="68580" marT="0" marB="0" anchor="ctr"/>
                </a:tc>
                <a:tc>
                  <a:txBody>
                    <a:bodyPr/>
                    <a:lstStyle/>
                    <a:p>
                      <a:pPr marL="0" marR="0" algn="r">
                        <a:spcBef>
                          <a:spcPts val="0"/>
                        </a:spcBef>
                        <a:spcAft>
                          <a:spcPts val="0"/>
                        </a:spcAft>
                      </a:pPr>
                      <a:r>
                        <a:rPr lang="en-US" dirty="0" smtClean="0"/>
                        <a:t>12,896</a:t>
                      </a:r>
                      <a:endParaRPr lang="en-US" dirty="0"/>
                    </a:p>
                  </a:txBody>
                  <a:tcPr marL="68580" marR="68580" marT="0" marB="0" anchor="ctr"/>
                </a:tc>
              </a:tr>
              <a:tr h="370840">
                <a:tc>
                  <a:txBody>
                    <a:bodyPr/>
                    <a:lstStyle/>
                    <a:p>
                      <a:pPr marL="0" marR="0" algn="r">
                        <a:spcBef>
                          <a:spcPts val="0"/>
                        </a:spcBef>
                        <a:spcAft>
                          <a:spcPts val="0"/>
                        </a:spcAft>
                      </a:pPr>
                      <a:r>
                        <a:rPr lang="en-US"/>
                        <a:t>6</a:t>
                      </a:r>
                    </a:p>
                  </a:txBody>
                  <a:tcPr marL="68580" marR="68580" marT="0" marB="0" anchor="ctr"/>
                </a:tc>
                <a:tc>
                  <a:txBody>
                    <a:bodyPr/>
                    <a:lstStyle/>
                    <a:p>
                      <a:pPr marL="0" marR="0">
                        <a:spcBef>
                          <a:spcPts val="0"/>
                        </a:spcBef>
                        <a:spcAft>
                          <a:spcPts val="0"/>
                        </a:spcAft>
                      </a:pPr>
                      <a:r>
                        <a:rPr lang="en-US"/>
                        <a:t>Influenza and pneumonia</a:t>
                      </a:r>
                    </a:p>
                  </a:txBody>
                  <a:tcPr marL="68580" marR="68580" marT="0" marB="0" anchor="ctr"/>
                </a:tc>
                <a:tc>
                  <a:txBody>
                    <a:bodyPr/>
                    <a:lstStyle/>
                    <a:p>
                      <a:pPr marL="0" marR="0" algn="r">
                        <a:spcBef>
                          <a:spcPts val="0"/>
                        </a:spcBef>
                        <a:spcAft>
                          <a:spcPts val="0"/>
                        </a:spcAft>
                      </a:pPr>
                      <a:r>
                        <a:rPr lang="en-US"/>
                        <a:t>2.7</a:t>
                      </a:r>
                    </a:p>
                  </a:txBody>
                  <a:tcPr marL="68580" marR="68580" marT="0" marB="0" anchor="ctr"/>
                </a:tc>
                <a:tc>
                  <a:txBody>
                    <a:bodyPr/>
                    <a:lstStyle/>
                    <a:p>
                      <a:pPr marL="0" marR="0" algn="r">
                        <a:spcBef>
                          <a:spcPts val="0"/>
                        </a:spcBef>
                        <a:spcAft>
                          <a:spcPts val="0"/>
                        </a:spcAft>
                      </a:pPr>
                      <a:r>
                        <a:rPr lang="en-US"/>
                        <a:t>2.3</a:t>
                      </a:r>
                    </a:p>
                  </a:txBody>
                  <a:tcPr marL="68580" marR="68580" marT="0" marB="0" anchor="ctr"/>
                </a:tc>
                <a:tc>
                  <a:txBody>
                    <a:bodyPr/>
                    <a:lstStyle/>
                    <a:p>
                      <a:pPr marL="0" marR="0" algn="r">
                        <a:spcBef>
                          <a:spcPts val="0"/>
                        </a:spcBef>
                        <a:spcAft>
                          <a:spcPts val="0"/>
                        </a:spcAft>
                      </a:pPr>
                      <a:r>
                        <a:rPr lang="en-US" dirty="0"/>
                        <a:t>96</a:t>
                      </a:r>
                    </a:p>
                  </a:txBody>
                  <a:tcPr marL="68580" marR="68580" marT="0" marB="0" anchor="ctr"/>
                </a:tc>
                <a:tc>
                  <a:txBody>
                    <a:bodyPr/>
                    <a:lstStyle/>
                    <a:p>
                      <a:pPr marL="0" marR="0" algn="r">
                        <a:spcBef>
                          <a:spcPts val="0"/>
                        </a:spcBef>
                        <a:spcAft>
                          <a:spcPts val="0"/>
                        </a:spcAft>
                      </a:pPr>
                      <a:r>
                        <a:rPr lang="en-US" dirty="0" smtClean="0"/>
                        <a:t>8,632</a:t>
                      </a:r>
                      <a:endParaRPr lang="en-US" dirty="0"/>
                    </a:p>
                  </a:txBody>
                  <a:tcPr marL="68580" marR="68580" marT="0" marB="0" anchor="ctr"/>
                </a:tc>
              </a:tr>
              <a:tr h="370840">
                <a:tc>
                  <a:txBody>
                    <a:bodyPr/>
                    <a:lstStyle/>
                    <a:p>
                      <a:pPr marL="0" marR="0" algn="r">
                        <a:spcBef>
                          <a:spcPts val="0"/>
                        </a:spcBef>
                        <a:spcAft>
                          <a:spcPts val="0"/>
                        </a:spcAft>
                      </a:pPr>
                      <a:r>
                        <a:rPr lang="en-US"/>
                        <a:t>7</a:t>
                      </a:r>
                    </a:p>
                  </a:txBody>
                  <a:tcPr marL="68580" marR="68580" marT="0" marB="0" anchor="ctr"/>
                </a:tc>
                <a:tc>
                  <a:txBody>
                    <a:bodyPr/>
                    <a:lstStyle/>
                    <a:p>
                      <a:pPr marL="0" marR="0">
                        <a:spcBef>
                          <a:spcPts val="0"/>
                        </a:spcBef>
                        <a:spcAft>
                          <a:spcPts val="0"/>
                        </a:spcAft>
                      </a:pPr>
                      <a:r>
                        <a:rPr lang="en-US" dirty="0"/>
                        <a:t>Alzheimer's disease</a:t>
                      </a:r>
                    </a:p>
                  </a:txBody>
                  <a:tcPr marL="68580" marR="68580" marT="0" marB="0" anchor="ctr"/>
                </a:tc>
                <a:tc>
                  <a:txBody>
                    <a:bodyPr/>
                    <a:lstStyle/>
                    <a:p>
                      <a:pPr marL="0" marR="0" algn="r">
                        <a:spcBef>
                          <a:spcPts val="0"/>
                        </a:spcBef>
                        <a:spcAft>
                          <a:spcPts val="0"/>
                        </a:spcAft>
                      </a:pPr>
                      <a:r>
                        <a:rPr lang="en-US"/>
                        <a:t>2.2</a:t>
                      </a:r>
                    </a:p>
                  </a:txBody>
                  <a:tcPr marL="68580" marR="68580" marT="0" marB="0" anchor="ctr"/>
                </a:tc>
                <a:tc>
                  <a:txBody>
                    <a:bodyPr/>
                    <a:lstStyle/>
                    <a:p>
                      <a:pPr marL="0" marR="0" algn="r">
                        <a:spcBef>
                          <a:spcPts val="0"/>
                        </a:spcBef>
                        <a:spcAft>
                          <a:spcPts val="0"/>
                        </a:spcAft>
                      </a:pPr>
                      <a:r>
                        <a:rPr lang="en-US"/>
                        <a:t>3.3</a:t>
                      </a:r>
                    </a:p>
                  </a:txBody>
                  <a:tcPr marL="68580" marR="68580" marT="0" marB="0" anchor="ctr"/>
                </a:tc>
                <a:tc>
                  <a:txBody>
                    <a:bodyPr/>
                    <a:lstStyle/>
                    <a:p>
                      <a:pPr marL="0" marR="0" algn="r">
                        <a:spcBef>
                          <a:spcPts val="0"/>
                        </a:spcBef>
                        <a:spcAft>
                          <a:spcPts val="0"/>
                        </a:spcAft>
                      </a:pPr>
                      <a:r>
                        <a:rPr lang="en-US" dirty="0"/>
                        <a:t>78</a:t>
                      </a:r>
                    </a:p>
                  </a:txBody>
                  <a:tcPr marL="68580" marR="68580" marT="0" marB="0" anchor="ctr"/>
                </a:tc>
                <a:tc>
                  <a:txBody>
                    <a:bodyPr/>
                    <a:lstStyle/>
                    <a:p>
                      <a:pPr marL="0" marR="0" algn="r">
                        <a:spcBef>
                          <a:spcPts val="0"/>
                        </a:spcBef>
                        <a:spcAft>
                          <a:spcPts val="0"/>
                        </a:spcAft>
                      </a:pPr>
                      <a:r>
                        <a:rPr lang="en-US" dirty="0" smtClean="0"/>
                        <a:t>12,386</a:t>
                      </a:r>
                      <a:endParaRPr lang="en-US" dirty="0"/>
                    </a:p>
                  </a:txBody>
                  <a:tcPr marL="68580" marR="68580" marT="0" marB="0" anchor="ctr"/>
                </a:tc>
              </a:tr>
              <a:tr h="370840">
                <a:tc>
                  <a:txBody>
                    <a:bodyPr/>
                    <a:lstStyle/>
                    <a:p>
                      <a:pPr marL="0" marR="0" algn="r">
                        <a:spcBef>
                          <a:spcPts val="0"/>
                        </a:spcBef>
                        <a:spcAft>
                          <a:spcPts val="0"/>
                        </a:spcAft>
                      </a:pPr>
                      <a:r>
                        <a:rPr lang="en-US"/>
                        <a:t>8</a:t>
                      </a:r>
                    </a:p>
                  </a:txBody>
                  <a:tcPr marL="68580" marR="68580" marT="0" marB="0" anchor="ctr"/>
                </a:tc>
                <a:tc>
                  <a:txBody>
                    <a:bodyPr/>
                    <a:lstStyle/>
                    <a:p>
                      <a:pPr marL="0" marR="0">
                        <a:spcBef>
                          <a:spcPts val="0"/>
                        </a:spcBef>
                        <a:spcAft>
                          <a:spcPts val="0"/>
                        </a:spcAft>
                      </a:pPr>
                      <a:r>
                        <a:rPr lang="en-US"/>
                        <a:t>Motor vehicle injuries</a:t>
                      </a:r>
                    </a:p>
                  </a:txBody>
                  <a:tcPr marL="68580" marR="68580" marT="0" marB="0" anchor="ctr"/>
                </a:tc>
                <a:tc>
                  <a:txBody>
                    <a:bodyPr/>
                    <a:lstStyle/>
                    <a:p>
                      <a:pPr marL="0" marR="0" algn="r">
                        <a:spcBef>
                          <a:spcPts val="0"/>
                        </a:spcBef>
                        <a:spcAft>
                          <a:spcPts val="0"/>
                        </a:spcAft>
                      </a:pPr>
                      <a:r>
                        <a:rPr lang="en-US"/>
                        <a:t>2.1</a:t>
                      </a:r>
                    </a:p>
                  </a:txBody>
                  <a:tcPr marL="68580" marR="68580" marT="0" marB="0" anchor="ctr"/>
                </a:tc>
                <a:tc>
                  <a:txBody>
                    <a:bodyPr/>
                    <a:lstStyle/>
                    <a:p>
                      <a:pPr marL="0" marR="0" algn="r">
                        <a:spcBef>
                          <a:spcPts val="0"/>
                        </a:spcBef>
                        <a:spcAft>
                          <a:spcPts val="0"/>
                        </a:spcAft>
                      </a:pPr>
                      <a:r>
                        <a:rPr lang="en-US"/>
                        <a:t>2.1</a:t>
                      </a:r>
                    </a:p>
                  </a:txBody>
                  <a:tcPr marL="68580" marR="68580" marT="0" marB="0" anchor="ctr"/>
                </a:tc>
                <a:tc>
                  <a:txBody>
                    <a:bodyPr/>
                    <a:lstStyle/>
                    <a:p>
                      <a:pPr marL="0" marR="0" algn="r">
                        <a:spcBef>
                          <a:spcPts val="0"/>
                        </a:spcBef>
                        <a:spcAft>
                          <a:spcPts val="0"/>
                        </a:spcAft>
                      </a:pPr>
                      <a:r>
                        <a:rPr lang="en-US" dirty="0"/>
                        <a:t>74</a:t>
                      </a:r>
                    </a:p>
                  </a:txBody>
                  <a:tcPr marL="68580" marR="68580" marT="0" marB="0" anchor="ctr"/>
                </a:tc>
                <a:tc>
                  <a:txBody>
                    <a:bodyPr/>
                    <a:lstStyle/>
                    <a:p>
                      <a:pPr marL="0" marR="0" algn="r">
                        <a:spcBef>
                          <a:spcPts val="0"/>
                        </a:spcBef>
                        <a:spcAft>
                          <a:spcPts val="0"/>
                        </a:spcAft>
                      </a:pPr>
                      <a:r>
                        <a:rPr lang="en-US" dirty="0" smtClean="0"/>
                        <a:t>8,027</a:t>
                      </a:r>
                      <a:endParaRPr lang="en-US" dirty="0"/>
                    </a:p>
                  </a:txBody>
                  <a:tcPr marL="68580" marR="68580" marT="0" marB="0" anchor="ctr"/>
                </a:tc>
              </a:tr>
              <a:tr h="370840">
                <a:tc>
                  <a:txBody>
                    <a:bodyPr/>
                    <a:lstStyle/>
                    <a:p>
                      <a:pPr marL="0" marR="0" algn="r">
                        <a:spcBef>
                          <a:spcPts val="0"/>
                        </a:spcBef>
                        <a:spcAft>
                          <a:spcPts val="0"/>
                        </a:spcAft>
                      </a:pPr>
                      <a:r>
                        <a:rPr lang="en-US"/>
                        <a:t>9</a:t>
                      </a:r>
                    </a:p>
                  </a:txBody>
                  <a:tcPr marL="68580" marR="68580" marT="0" marB="0" anchor="ctr"/>
                </a:tc>
                <a:tc>
                  <a:txBody>
                    <a:bodyPr/>
                    <a:lstStyle/>
                    <a:p>
                      <a:pPr marL="0" marR="0">
                        <a:spcBef>
                          <a:spcPts val="0"/>
                        </a:spcBef>
                        <a:spcAft>
                          <a:spcPts val="0"/>
                        </a:spcAft>
                      </a:pPr>
                      <a:r>
                        <a:rPr lang="en-US"/>
                        <a:t>Diabetes mellitus</a:t>
                      </a:r>
                    </a:p>
                  </a:txBody>
                  <a:tcPr marL="68580" marR="68580" marT="0" marB="0" anchor="ctr"/>
                </a:tc>
                <a:tc>
                  <a:txBody>
                    <a:bodyPr/>
                    <a:lstStyle/>
                    <a:p>
                      <a:pPr marL="0" marR="0" algn="r">
                        <a:spcBef>
                          <a:spcPts val="0"/>
                        </a:spcBef>
                        <a:spcAft>
                          <a:spcPts val="0"/>
                        </a:spcAft>
                      </a:pPr>
                      <a:r>
                        <a:rPr lang="en-US"/>
                        <a:t>2.0</a:t>
                      </a:r>
                    </a:p>
                  </a:txBody>
                  <a:tcPr marL="68580" marR="68580" marT="0" marB="0" anchor="ctr"/>
                </a:tc>
                <a:tc>
                  <a:txBody>
                    <a:bodyPr/>
                    <a:lstStyle/>
                    <a:p>
                      <a:pPr marL="0" marR="0" algn="r">
                        <a:spcBef>
                          <a:spcPts val="0"/>
                        </a:spcBef>
                        <a:spcAft>
                          <a:spcPts val="0"/>
                        </a:spcAft>
                      </a:pPr>
                      <a:r>
                        <a:rPr lang="en-US"/>
                        <a:t>2.9</a:t>
                      </a:r>
                    </a:p>
                  </a:txBody>
                  <a:tcPr marL="68580" marR="68580" marT="0" marB="0" anchor="ctr"/>
                </a:tc>
                <a:tc>
                  <a:txBody>
                    <a:bodyPr/>
                    <a:lstStyle/>
                    <a:p>
                      <a:pPr marL="0" marR="0" algn="r">
                        <a:spcBef>
                          <a:spcPts val="0"/>
                        </a:spcBef>
                        <a:spcAft>
                          <a:spcPts val="0"/>
                        </a:spcAft>
                      </a:pPr>
                      <a:r>
                        <a:rPr lang="en-US"/>
                        <a:t>69</a:t>
                      </a:r>
                    </a:p>
                  </a:txBody>
                  <a:tcPr marL="68580" marR="68580" marT="0" marB="0" anchor="ctr"/>
                </a:tc>
                <a:tc>
                  <a:txBody>
                    <a:bodyPr/>
                    <a:lstStyle/>
                    <a:p>
                      <a:pPr marL="0" marR="0" algn="r">
                        <a:spcBef>
                          <a:spcPts val="0"/>
                        </a:spcBef>
                        <a:spcAft>
                          <a:spcPts val="0"/>
                        </a:spcAft>
                      </a:pPr>
                      <a:r>
                        <a:rPr lang="en-US" dirty="0" smtClean="0"/>
                        <a:t>10,906</a:t>
                      </a:r>
                      <a:endParaRPr lang="en-US" dirty="0"/>
                    </a:p>
                  </a:txBody>
                  <a:tcPr marL="68580" marR="68580" marT="0" marB="0" anchor="ctr"/>
                </a:tc>
              </a:tr>
              <a:tr h="370840">
                <a:tc>
                  <a:txBody>
                    <a:bodyPr/>
                    <a:lstStyle/>
                    <a:p>
                      <a:pPr marL="0" marR="0" algn="r">
                        <a:spcBef>
                          <a:spcPts val="0"/>
                        </a:spcBef>
                        <a:spcAft>
                          <a:spcPts val="0"/>
                        </a:spcAft>
                      </a:pPr>
                      <a:r>
                        <a:rPr lang="en-US"/>
                        <a:t>10</a:t>
                      </a:r>
                    </a:p>
                  </a:txBody>
                  <a:tcPr marL="68580" marR="68580" marT="0" marB="0" anchor="ctr"/>
                </a:tc>
                <a:tc>
                  <a:txBody>
                    <a:bodyPr/>
                    <a:lstStyle/>
                    <a:p>
                      <a:pPr marL="0" marR="0">
                        <a:spcBef>
                          <a:spcPts val="0"/>
                        </a:spcBef>
                        <a:spcAft>
                          <a:spcPts val="0"/>
                        </a:spcAft>
                      </a:pPr>
                      <a:r>
                        <a:rPr lang="en-US"/>
                        <a:t>Intentional self-harm (suicide)</a:t>
                      </a:r>
                    </a:p>
                  </a:txBody>
                  <a:tcPr marL="68580" marR="68580" marT="0" marB="0" anchor="ctr"/>
                </a:tc>
                <a:tc>
                  <a:txBody>
                    <a:bodyPr/>
                    <a:lstStyle/>
                    <a:p>
                      <a:pPr marL="0" marR="0" algn="r">
                        <a:spcBef>
                          <a:spcPts val="0"/>
                        </a:spcBef>
                        <a:spcAft>
                          <a:spcPts val="0"/>
                        </a:spcAft>
                      </a:pPr>
                      <a:r>
                        <a:rPr lang="en-US"/>
                        <a:t>1.5</a:t>
                      </a:r>
                    </a:p>
                  </a:txBody>
                  <a:tcPr marL="68580" marR="68580" marT="0" marB="0" anchor="ctr"/>
                </a:tc>
                <a:tc>
                  <a:txBody>
                    <a:bodyPr/>
                    <a:lstStyle/>
                    <a:p>
                      <a:pPr marL="0" marR="0" algn="r">
                        <a:spcBef>
                          <a:spcPts val="0"/>
                        </a:spcBef>
                        <a:spcAft>
                          <a:spcPts val="0"/>
                        </a:spcAft>
                      </a:pPr>
                      <a:r>
                        <a:rPr lang="en-US" dirty="0" smtClean="0"/>
                        <a:t>NA</a:t>
                      </a:r>
                      <a:r>
                        <a:rPr lang="en-US" dirty="0"/>
                        <a:t> </a:t>
                      </a:r>
                    </a:p>
                  </a:txBody>
                  <a:tcPr marL="68580" marR="68580" marT="0" marB="0" anchor="ctr"/>
                </a:tc>
                <a:tc>
                  <a:txBody>
                    <a:bodyPr/>
                    <a:lstStyle/>
                    <a:p>
                      <a:pPr marL="0" marR="0" algn="r">
                        <a:spcBef>
                          <a:spcPts val="0"/>
                        </a:spcBef>
                        <a:spcAft>
                          <a:spcPts val="0"/>
                        </a:spcAft>
                      </a:pPr>
                      <a:r>
                        <a:rPr lang="en-US" dirty="0"/>
                        <a:t>51</a:t>
                      </a:r>
                    </a:p>
                  </a:txBody>
                  <a:tcPr marL="68580" marR="68580" marT="0" marB="0" anchor="ctr"/>
                </a:tc>
                <a:tc>
                  <a:txBody>
                    <a:bodyPr/>
                    <a:lstStyle/>
                    <a:p>
                      <a:pPr marL="0" marR="0" algn="r">
                        <a:spcBef>
                          <a:spcPts val="0"/>
                        </a:spcBef>
                        <a:spcAft>
                          <a:spcPts val="0"/>
                        </a:spcAft>
                      </a:pPr>
                      <a:r>
                        <a:rPr lang="en-US" dirty="0" smtClean="0"/>
                        <a:t>NA</a:t>
                      </a:r>
                      <a:r>
                        <a:rPr lang="en-US" dirty="0"/>
                        <a:t> </a:t>
                      </a:r>
                    </a:p>
                  </a:txBody>
                  <a:tcPr marL="68580" marR="68580" marT="0" marB="0" anchor="ctr"/>
                </a:tc>
              </a:tr>
            </a:tbl>
          </a:graphicData>
        </a:graphic>
      </p:graphicFrame>
    </p:spTree>
    <p:extLst>
      <p:ext uri="{BB962C8B-B14F-4D97-AF65-F5344CB8AC3E}">
        <p14:creationId xmlns:p14="http://schemas.microsoft.com/office/powerpoint/2010/main" val="19207981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640136" y="1247275"/>
            <a:ext cx="5650992" cy="1753995"/>
          </a:xfrm>
        </p:spPr>
        <p:txBody>
          <a:bodyPr/>
          <a:lstStyle/>
          <a:p>
            <a:r>
              <a:rPr lang="en-US" sz="4000" dirty="0" smtClean="0"/>
              <a:t>Healthy Carolinians </a:t>
            </a:r>
            <a:br>
              <a:rPr lang="en-US" sz="4000" dirty="0" smtClean="0"/>
            </a:br>
            <a:r>
              <a:rPr lang="en-US" sz="4000" dirty="0" smtClean="0"/>
              <a:t>of Orange County</a:t>
            </a:r>
            <a:endParaRPr lang="en-US" sz="4000" dirty="0"/>
          </a:p>
        </p:txBody>
      </p:sp>
      <p:sp>
        <p:nvSpPr>
          <p:cNvPr id="3" name="Text Placeholder 2"/>
          <p:cNvSpPr>
            <a:spLocks noGrp="1"/>
          </p:cNvSpPr>
          <p:nvPr>
            <p:ph type="body" idx="1"/>
          </p:nvPr>
        </p:nvSpPr>
        <p:spPr/>
        <p:txBody>
          <a:bodyPr/>
          <a:lstStyle/>
          <a:p>
            <a:r>
              <a:rPr lang="en-US" i="1" dirty="0" smtClean="0"/>
              <a:t>Partnering for a Healthy Community</a:t>
            </a:r>
            <a:endParaRPr lang="en-US" i="1"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2</a:t>
            </a:fld>
            <a:endParaRPr lang="en-US"/>
          </a:p>
        </p:txBody>
      </p:sp>
    </p:spTree>
    <p:extLst>
      <p:ext uri="{BB962C8B-B14F-4D97-AF65-F5344CB8AC3E}">
        <p14:creationId xmlns:p14="http://schemas.microsoft.com/office/powerpoint/2010/main" val="9225691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Profile: </a:t>
            </a:r>
            <a:r>
              <a:rPr lang="en-US" b="0" dirty="0" smtClean="0"/>
              <a:t>Death Rates, Age adjusted</a:t>
            </a:r>
            <a:endParaRPr lang="en-US" b="0" dirty="0"/>
          </a:p>
        </p:txBody>
      </p:sp>
      <p:sp>
        <p:nvSpPr>
          <p:cNvPr id="4" name="Date Placeholder 3"/>
          <p:cNvSpPr>
            <a:spLocks noGrp="1"/>
          </p:cNvSpPr>
          <p:nvPr>
            <p:ph type="dt" sz="half" idx="10"/>
          </p:nvPr>
        </p:nvSpPr>
        <p:spPr/>
        <p:txBody>
          <a:bodyPr/>
          <a:lstStyle/>
          <a:p>
            <a:r>
              <a:rPr lang="en-US" smtClean="0"/>
              <a:t>December 2011</a:t>
            </a:r>
            <a:endParaRPr lang="en-US" dirty="0" smtClean="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20</a:t>
            </a:fld>
            <a:endParaRPr lang="en-US"/>
          </a:p>
        </p:txBody>
      </p:sp>
      <p:graphicFrame>
        <p:nvGraphicFramePr>
          <p:cNvPr id="12" name="Table 11"/>
          <p:cNvGraphicFramePr>
            <a:graphicFrameLocks noGrp="1"/>
          </p:cNvGraphicFramePr>
          <p:nvPr>
            <p:extLst>
              <p:ext uri="{D42A27DB-BD31-4B8C-83A1-F6EECF244321}">
                <p14:modId xmlns:p14="http://schemas.microsoft.com/office/powerpoint/2010/main" val="1893914934"/>
              </p:ext>
            </p:extLst>
          </p:nvPr>
        </p:nvGraphicFramePr>
        <p:xfrm>
          <a:off x="2057400" y="990600"/>
          <a:ext cx="6195301" cy="501396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1097746"/>
                <a:gridCol w="3267103"/>
                <a:gridCol w="912051"/>
                <a:gridCol w="918401"/>
              </a:tblGrid>
              <a:tr h="370840">
                <a:tc gridSpan="4">
                  <a:txBody>
                    <a:bodyPr/>
                    <a:lstStyle/>
                    <a:p>
                      <a:pPr marL="0" marR="0" algn="ctr">
                        <a:spcBef>
                          <a:spcPts val="0"/>
                        </a:spcBef>
                        <a:spcAft>
                          <a:spcPts val="0"/>
                        </a:spcAft>
                      </a:pPr>
                      <a:r>
                        <a:rPr lang="en-US" sz="2000" dirty="0" smtClean="0"/>
                        <a:t>Age-adjusted death rates (per 100,000 population)</a:t>
                      </a:r>
                    </a:p>
                    <a:p>
                      <a:pPr marL="0" marR="0" algn="ctr">
                        <a:spcBef>
                          <a:spcPts val="0"/>
                        </a:spcBef>
                        <a:spcAft>
                          <a:spcPts val="0"/>
                        </a:spcAft>
                      </a:pPr>
                      <a:r>
                        <a:rPr lang="en-US" b="0" dirty="0" smtClean="0"/>
                        <a:t>Orange County and NC, 2005-2009</a:t>
                      </a:r>
                      <a:endParaRPr lang="en-US" b="0" dirty="0"/>
                    </a:p>
                  </a:txBody>
                  <a:tcPr marL="38100" marR="38100" marT="0" marB="0" anchor="ctr"/>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38100" marR="38100" marT="0" marB="0" anchor="b"/>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38100" marR="38100" marT="0" marB="0" anchor="b"/>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38100" marR="38100" marT="0" marB="0"/>
                </a:tc>
              </a:tr>
              <a:tr h="370840">
                <a:tc>
                  <a:txBody>
                    <a:bodyPr/>
                    <a:lstStyle/>
                    <a:p>
                      <a:pPr marL="0" marR="0" algn="ctr">
                        <a:spcBef>
                          <a:spcPts val="0"/>
                        </a:spcBef>
                        <a:spcAft>
                          <a:spcPts val="0"/>
                        </a:spcAft>
                      </a:pPr>
                      <a:r>
                        <a:rPr lang="en-US" b="1" dirty="0"/>
                        <a:t>OC Rank</a:t>
                      </a:r>
                    </a:p>
                  </a:txBody>
                  <a:tcPr marL="38100" marR="38100" marT="0" marB="0" anchor="ctr"/>
                </a:tc>
                <a:tc>
                  <a:txBody>
                    <a:bodyPr/>
                    <a:lstStyle/>
                    <a:p>
                      <a:pPr marL="0" marR="0" algn="ctr">
                        <a:spcBef>
                          <a:spcPts val="0"/>
                        </a:spcBef>
                        <a:spcAft>
                          <a:spcPts val="0"/>
                        </a:spcAft>
                      </a:pPr>
                      <a:r>
                        <a:rPr lang="en-US" b="1" dirty="0"/>
                        <a:t>Cause of Death</a:t>
                      </a:r>
                    </a:p>
                  </a:txBody>
                  <a:tcPr marL="38100" marR="38100" marT="0" marB="0" anchor="ctr"/>
                </a:tc>
                <a:tc>
                  <a:txBody>
                    <a:bodyPr/>
                    <a:lstStyle/>
                    <a:p>
                      <a:pPr marL="0" marR="0" algn="ctr">
                        <a:spcBef>
                          <a:spcPts val="0"/>
                        </a:spcBef>
                        <a:spcAft>
                          <a:spcPts val="0"/>
                        </a:spcAft>
                      </a:pPr>
                      <a:r>
                        <a:rPr lang="en-US" b="1" dirty="0"/>
                        <a:t>OC Rate</a:t>
                      </a:r>
                    </a:p>
                  </a:txBody>
                  <a:tcPr marL="38100" marR="38100" marT="0" marB="0" anchor="ctr"/>
                </a:tc>
                <a:tc>
                  <a:txBody>
                    <a:bodyPr/>
                    <a:lstStyle/>
                    <a:p>
                      <a:pPr marL="0" marR="0" algn="ctr">
                        <a:spcBef>
                          <a:spcPts val="0"/>
                        </a:spcBef>
                        <a:spcAft>
                          <a:spcPts val="0"/>
                        </a:spcAft>
                      </a:pPr>
                      <a:r>
                        <a:rPr lang="en-US" b="1" dirty="0"/>
                        <a:t>NC Rate</a:t>
                      </a:r>
                    </a:p>
                  </a:txBody>
                  <a:tcPr marL="38100" marR="38100" marT="0" marB="0" anchor="ctr"/>
                </a:tc>
              </a:tr>
              <a:tr h="370840">
                <a:tc>
                  <a:txBody>
                    <a:bodyPr/>
                    <a:lstStyle/>
                    <a:p>
                      <a:pPr marL="0" marR="0" algn="r">
                        <a:spcBef>
                          <a:spcPts val="0"/>
                        </a:spcBef>
                        <a:spcAft>
                          <a:spcPts val="0"/>
                        </a:spcAft>
                      </a:pPr>
                      <a:r>
                        <a:rPr lang="en-US"/>
                        <a:t>1</a:t>
                      </a:r>
                    </a:p>
                  </a:txBody>
                  <a:tcPr marL="38100" marR="38100" marT="0" marB="0" anchor="ctr"/>
                </a:tc>
                <a:tc>
                  <a:txBody>
                    <a:bodyPr/>
                    <a:lstStyle/>
                    <a:p>
                      <a:pPr marL="0" marR="0">
                        <a:spcBef>
                          <a:spcPts val="0"/>
                        </a:spcBef>
                        <a:spcAft>
                          <a:spcPts val="0"/>
                        </a:spcAft>
                      </a:pPr>
                      <a:r>
                        <a:rPr lang="en-US"/>
                        <a:t>Cancer</a:t>
                      </a:r>
                    </a:p>
                  </a:txBody>
                  <a:tcPr marL="38100" marR="38100" marT="0" marB="0" anchor="ctr"/>
                </a:tc>
                <a:tc>
                  <a:txBody>
                    <a:bodyPr/>
                    <a:lstStyle/>
                    <a:p>
                      <a:pPr marL="0" marR="0" algn="r">
                        <a:spcBef>
                          <a:spcPts val="0"/>
                        </a:spcBef>
                        <a:spcAft>
                          <a:spcPts val="0"/>
                        </a:spcAft>
                      </a:pPr>
                      <a:r>
                        <a:rPr lang="en-US"/>
                        <a:t>158.4</a:t>
                      </a:r>
                    </a:p>
                  </a:txBody>
                  <a:tcPr marL="38100" marR="38100" marT="0" marB="0" anchor="ctr"/>
                </a:tc>
                <a:tc>
                  <a:txBody>
                    <a:bodyPr/>
                    <a:lstStyle/>
                    <a:p>
                      <a:pPr marL="0" marR="0" algn="r">
                        <a:spcBef>
                          <a:spcPts val="0"/>
                        </a:spcBef>
                        <a:spcAft>
                          <a:spcPts val="0"/>
                        </a:spcAft>
                      </a:pPr>
                      <a:r>
                        <a:rPr lang="en-US"/>
                        <a:t>185.6</a:t>
                      </a:r>
                    </a:p>
                  </a:txBody>
                  <a:tcPr marL="38100" marR="38100" marT="0" marB="0" anchor="ctr"/>
                </a:tc>
              </a:tr>
              <a:tr h="370840">
                <a:tc>
                  <a:txBody>
                    <a:bodyPr/>
                    <a:lstStyle/>
                    <a:p>
                      <a:pPr marL="0" marR="0" algn="r">
                        <a:spcBef>
                          <a:spcPts val="0"/>
                        </a:spcBef>
                        <a:spcAft>
                          <a:spcPts val="0"/>
                        </a:spcAft>
                      </a:pPr>
                      <a:r>
                        <a:rPr lang="en-US"/>
                        <a:t>2</a:t>
                      </a:r>
                    </a:p>
                  </a:txBody>
                  <a:tcPr marL="38100" marR="38100" marT="0" marB="0" anchor="ctr"/>
                </a:tc>
                <a:tc>
                  <a:txBody>
                    <a:bodyPr/>
                    <a:lstStyle/>
                    <a:p>
                      <a:pPr marL="0" marR="0">
                        <a:spcBef>
                          <a:spcPts val="0"/>
                        </a:spcBef>
                        <a:spcAft>
                          <a:spcPts val="0"/>
                        </a:spcAft>
                      </a:pPr>
                      <a:r>
                        <a:rPr lang="en-US"/>
                        <a:t>Diseases of Heart</a:t>
                      </a:r>
                    </a:p>
                  </a:txBody>
                  <a:tcPr marL="38100" marR="38100" marT="0" marB="0" anchor="ctr"/>
                </a:tc>
                <a:tc>
                  <a:txBody>
                    <a:bodyPr/>
                    <a:lstStyle/>
                    <a:p>
                      <a:pPr marL="0" marR="0" algn="r">
                        <a:spcBef>
                          <a:spcPts val="0"/>
                        </a:spcBef>
                        <a:spcAft>
                          <a:spcPts val="0"/>
                        </a:spcAft>
                      </a:pPr>
                      <a:r>
                        <a:rPr lang="en-US"/>
                        <a:t>141.8</a:t>
                      </a:r>
                    </a:p>
                  </a:txBody>
                  <a:tcPr marL="38100" marR="38100" marT="0" marB="0" anchor="ctr"/>
                </a:tc>
                <a:tc>
                  <a:txBody>
                    <a:bodyPr/>
                    <a:lstStyle/>
                    <a:p>
                      <a:pPr marL="0" marR="0" algn="r">
                        <a:spcBef>
                          <a:spcPts val="0"/>
                        </a:spcBef>
                        <a:spcAft>
                          <a:spcPts val="0"/>
                        </a:spcAft>
                      </a:pPr>
                      <a:r>
                        <a:rPr lang="en-US"/>
                        <a:t>191.7</a:t>
                      </a:r>
                    </a:p>
                  </a:txBody>
                  <a:tcPr marL="38100" marR="38100" marT="0" marB="0" anchor="ctr"/>
                </a:tc>
              </a:tr>
              <a:tr h="370840">
                <a:tc>
                  <a:txBody>
                    <a:bodyPr/>
                    <a:lstStyle/>
                    <a:p>
                      <a:pPr marL="0" marR="0" algn="r">
                        <a:spcBef>
                          <a:spcPts val="0"/>
                        </a:spcBef>
                        <a:spcAft>
                          <a:spcPts val="0"/>
                        </a:spcAft>
                      </a:pPr>
                      <a:r>
                        <a:rPr lang="en-US"/>
                        <a:t>3</a:t>
                      </a:r>
                    </a:p>
                  </a:txBody>
                  <a:tcPr marL="38100" marR="38100" marT="0" marB="0" anchor="ctr"/>
                </a:tc>
                <a:tc>
                  <a:txBody>
                    <a:bodyPr/>
                    <a:lstStyle/>
                    <a:p>
                      <a:pPr marL="0" marR="0">
                        <a:spcBef>
                          <a:spcPts val="0"/>
                        </a:spcBef>
                        <a:spcAft>
                          <a:spcPts val="0"/>
                        </a:spcAft>
                      </a:pPr>
                      <a:r>
                        <a:rPr lang="en-US"/>
                        <a:t>Cerebrovascular Disease</a:t>
                      </a:r>
                    </a:p>
                  </a:txBody>
                  <a:tcPr marL="38100" marR="38100" marT="0" marB="0" anchor="ctr"/>
                </a:tc>
                <a:tc>
                  <a:txBody>
                    <a:bodyPr/>
                    <a:lstStyle/>
                    <a:p>
                      <a:pPr marL="0" marR="0" algn="r">
                        <a:spcBef>
                          <a:spcPts val="0"/>
                        </a:spcBef>
                        <a:spcAft>
                          <a:spcPts val="0"/>
                        </a:spcAft>
                      </a:pPr>
                      <a:r>
                        <a:rPr lang="en-US"/>
                        <a:t>37.2</a:t>
                      </a:r>
                    </a:p>
                  </a:txBody>
                  <a:tcPr marL="38100" marR="38100" marT="0" marB="0" anchor="ctr"/>
                </a:tc>
                <a:tc>
                  <a:txBody>
                    <a:bodyPr/>
                    <a:lstStyle/>
                    <a:p>
                      <a:pPr marL="0" marR="0" algn="r">
                        <a:spcBef>
                          <a:spcPts val="0"/>
                        </a:spcBef>
                        <a:spcAft>
                          <a:spcPts val="0"/>
                        </a:spcAft>
                      </a:pPr>
                      <a:r>
                        <a:rPr lang="en-US"/>
                        <a:t>50.5</a:t>
                      </a:r>
                    </a:p>
                  </a:txBody>
                  <a:tcPr marL="38100" marR="38100" marT="0" marB="0" anchor="ctr"/>
                </a:tc>
              </a:tr>
              <a:tr h="370840">
                <a:tc>
                  <a:txBody>
                    <a:bodyPr/>
                    <a:lstStyle/>
                    <a:p>
                      <a:pPr marL="0" marR="0" algn="r">
                        <a:spcBef>
                          <a:spcPts val="0"/>
                        </a:spcBef>
                        <a:spcAft>
                          <a:spcPts val="0"/>
                        </a:spcAft>
                      </a:pPr>
                      <a:r>
                        <a:rPr lang="en-US"/>
                        <a:t>4</a:t>
                      </a:r>
                    </a:p>
                  </a:txBody>
                  <a:tcPr marL="38100" marR="38100" marT="0" marB="0" anchor="ctr"/>
                </a:tc>
                <a:tc>
                  <a:txBody>
                    <a:bodyPr/>
                    <a:lstStyle/>
                    <a:p>
                      <a:pPr marL="0" marR="0">
                        <a:spcBef>
                          <a:spcPts val="0"/>
                        </a:spcBef>
                        <a:spcAft>
                          <a:spcPts val="0"/>
                        </a:spcAft>
                      </a:pPr>
                      <a:r>
                        <a:rPr lang="en-US"/>
                        <a:t>Chronic Lower Respiratory Diseases</a:t>
                      </a:r>
                    </a:p>
                  </a:txBody>
                  <a:tcPr marL="38100" marR="38100" marT="0" marB="0" anchor="ctr"/>
                </a:tc>
                <a:tc>
                  <a:txBody>
                    <a:bodyPr/>
                    <a:lstStyle/>
                    <a:p>
                      <a:pPr marL="0" marR="0" algn="r">
                        <a:spcBef>
                          <a:spcPts val="0"/>
                        </a:spcBef>
                        <a:spcAft>
                          <a:spcPts val="0"/>
                        </a:spcAft>
                      </a:pPr>
                      <a:r>
                        <a:rPr lang="en-US"/>
                        <a:t>30.7</a:t>
                      </a:r>
                    </a:p>
                  </a:txBody>
                  <a:tcPr marL="38100" marR="38100" marT="0" marB="0" anchor="ctr"/>
                </a:tc>
                <a:tc>
                  <a:txBody>
                    <a:bodyPr/>
                    <a:lstStyle/>
                    <a:p>
                      <a:pPr marL="0" marR="0" algn="r">
                        <a:spcBef>
                          <a:spcPts val="0"/>
                        </a:spcBef>
                        <a:spcAft>
                          <a:spcPts val="0"/>
                        </a:spcAft>
                      </a:pPr>
                      <a:r>
                        <a:rPr lang="en-US"/>
                        <a:t>47.0</a:t>
                      </a:r>
                    </a:p>
                  </a:txBody>
                  <a:tcPr marL="38100" marR="38100" marT="0" marB="0" anchor="ctr"/>
                </a:tc>
              </a:tr>
              <a:tr h="370840">
                <a:tc>
                  <a:txBody>
                    <a:bodyPr/>
                    <a:lstStyle/>
                    <a:p>
                      <a:pPr marL="0" marR="0" algn="r">
                        <a:spcBef>
                          <a:spcPts val="0"/>
                        </a:spcBef>
                        <a:spcAft>
                          <a:spcPts val="0"/>
                        </a:spcAft>
                      </a:pPr>
                      <a:r>
                        <a:rPr lang="en-US"/>
                        <a:t>5</a:t>
                      </a:r>
                    </a:p>
                  </a:txBody>
                  <a:tcPr marL="38100" marR="38100" marT="0" marB="0" anchor="ctr"/>
                </a:tc>
                <a:tc>
                  <a:txBody>
                    <a:bodyPr/>
                    <a:lstStyle/>
                    <a:p>
                      <a:pPr marL="0" marR="0">
                        <a:spcBef>
                          <a:spcPts val="0"/>
                        </a:spcBef>
                        <a:spcAft>
                          <a:spcPts val="0"/>
                        </a:spcAft>
                      </a:pPr>
                      <a:r>
                        <a:rPr lang="en-US"/>
                        <a:t>Pneumonia and Influenza</a:t>
                      </a:r>
                    </a:p>
                  </a:txBody>
                  <a:tcPr marL="38100" marR="38100" marT="0" marB="0" anchor="ctr"/>
                </a:tc>
                <a:tc>
                  <a:txBody>
                    <a:bodyPr/>
                    <a:lstStyle/>
                    <a:p>
                      <a:pPr marL="0" marR="0" algn="r">
                        <a:spcBef>
                          <a:spcPts val="0"/>
                        </a:spcBef>
                        <a:spcAft>
                          <a:spcPts val="0"/>
                        </a:spcAft>
                      </a:pPr>
                      <a:r>
                        <a:rPr lang="en-US"/>
                        <a:t>18.6</a:t>
                      </a:r>
                    </a:p>
                  </a:txBody>
                  <a:tcPr marL="38100" marR="38100" marT="0" marB="0" anchor="ctr"/>
                </a:tc>
                <a:tc>
                  <a:txBody>
                    <a:bodyPr/>
                    <a:lstStyle/>
                    <a:p>
                      <a:pPr marL="0" marR="0" algn="r">
                        <a:spcBef>
                          <a:spcPts val="0"/>
                        </a:spcBef>
                        <a:spcAft>
                          <a:spcPts val="0"/>
                        </a:spcAft>
                      </a:pPr>
                      <a:r>
                        <a:rPr lang="en-US"/>
                        <a:t>19.4</a:t>
                      </a:r>
                    </a:p>
                  </a:txBody>
                  <a:tcPr marL="38100" marR="38100" marT="0" marB="0" anchor="ctr"/>
                </a:tc>
              </a:tr>
              <a:tr h="370840">
                <a:tc>
                  <a:txBody>
                    <a:bodyPr/>
                    <a:lstStyle/>
                    <a:p>
                      <a:pPr marL="0" marR="0" algn="r">
                        <a:spcBef>
                          <a:spcPts val="0"/>
                        </a:spcBef>
                        <a:spcAft>
                          <a:spcPts val="0"/>
                        </a:spcAft>
                      </a:pPr>
                      <a:r>
                        <a:rPr lang="en-US"/>
                        <a:t>6</a:t>
                      </a:r>
                    </a:p>
                  </a:txBody>
                  <a:tcPr marL="38100" marR="38100" marT="0" marB="0" anchor="ctr"/>
                </a:tc>
                <a:tc>
                  <a:txBody>
                    <a:bodyPr/>
                    <a:lstStyle/>
                    <a:p>
                      <a:pPr marL="0" marR="0">
                        <a:spcBef>
                          <a:spcPts val="0"/>
                        </a:spcBef>
                        <a:spcAft>
                          <a:spcPts val="0"/>
                        </a:spcAft>
                      </a:pPr>
                      <a:r>
                        <a:rPr lang="en-US"/>
                        <a:t>Alzheimer's disease</a:t>
                      </a:r>
                    </a:p>
                  </a:txBody>
                  <a:tcPr marL="38100" marR="38100" marT="0" marB="0" anchor="ctr"/>
                </a:tc>
                <a:tc>
                  <a:txBody>
                    <a:bodyPr/>
                    <a:lstStyle/>
                    <a:p>
                      <a:pPr marL="0" marR="0" algn="r">
                        <a:spcBef>
                          <a:spcPts val="0"/>
                        </a:spcBef>
                        <a:spcAft>
                          <a:spcPts val="0"/>
                        </a:spcAft>
                      </a:pPr>
                      <a:r>
                        <a:rPr lang="en-US"/>
                        <a:t>17.5</a:t>
                      </a:r>
                    </a:p>
                  </a:txBody>
                  <a:tcPr marL="38100" marR="38100" marT="0" marB="0" anchor="ctr"/>
                </a:tc>
                <a:tc>
                  <a:txBody>
                    <a:bodyPr/>
                    <a:lstStyle/>
                    <a:p>
                      <a:pPr marL="0" marR="0" algn="r">
                        <a:spcBef>
                          <a:spcPts val="0"/>
                        </a:spcBef>
                        <a:spcAft>
                          <a:spcPts val="0"/>
                        </a:spcAft>
                      </a:pPr>
                      <a:r>
                        <a:rPr lang="en-US"/>
                        <a:t>28.3</a:t>
                      </a:r>
                    </a:p>
                  </a:txBody>
                  <a:tcPr marL="38100" marR="38100" marT="0" marB="0" anchor="ctr"/>
                </a:tc>
              </a:tr>
              <a:tr h="370840">
                <a:tc>
                  <a:txBody>
                    <a:bodyPr/>
                    <a:lstStyle/>
                    <a:p>
                      <a:pPr marL="0" marR="0" algn="r">
                        <a:spcBef>
                          <a:spcPts val="0"/>
                        </a:spcBef>
                        <a:spcAft>
                          <a:spcPts val="0"/>
                        </a:spcAft>
                      </a:pPr>
                      <a:r>
                        <a:rPr lang="en-US"/>
                        <a:t>7</a:t>
                      </a:r>
                    </a:p>
                  </a:txBody>
                  <a:tcPr marL="38100" marR="38100" marT="0" marB="0" anchor="ctr"/>
                </a:tc>
                <a:tc>
                  <a:txBody>
                    <a:bodyPr/>
                    <a:lstStyle/>
                    <a:p>
                      <a:pPr marL="0" marR="0">
                        <a:spcBef>
                          <a:spcPts val="0"/>
                        </a:spcBef>
                        <a:spcAft>
                          <a:spcPts val="0"/>
                        </a:spcAft>
                      </a:pPr>
                      <a:r>
                        <a:rPr lang="en-US"/>
                        <a:t>All Other Unintentional Injuries</a:t>
                      </a:r>
                    </a:p>
                  </a:txBody>
                  <a:tcPr marL="38100" marR="38100" marT="0" marB="0" anchor="ctr"/>
                </a:tc>
                <a:tc>
                  <a:txBody>
                    <a:bodyPr/>
                    <a:lstStyle/>
                    <a:p>
                      <a:pPr marL="0" marR="0" algn="r">
                        <a:spcBef>
                          <a:spcPts val="0"/>
                        </a:spcBef>
                        <a:spcAft>
                          <a:spcPts val="0"/>
                        </a:spcAft>
                      </a:pPr>
                      <a:r>
                        <a:rPr lang="en-US"/>
                        <a:t>17.2</a:t>
                      </a:r>
                    </a:p>
                  </a:txBody>
                  <a:tcPr marL="38100" marR="38100" marT="0" marB="0" anchor="ctr"/>
                </a:tc>
                <a:tc>
                  <a:txBody>
                    <a:bodyPr/>
                    <a:lstStyle/>
                    <a:p>
                      <a:pPr marL="0" marR="0" algn="r">
                        <a:spcBef>
                          <a:spcPts val="0"/>
                        </a:spcBef>
                        <a:spcAft>
                          <a:spcPts val="0"/>
                        </a:spcAft>
                      </a:pPr>
                      <a:r>
                        <a:rPr lang="en-US"/>
                        <a:t>28.6</a:t>
                      </a:r>
                    </a:p>
                  </a:txBody>
                  <a:tcPr marL="38100" marR="38100" marT="0" marB="0" anchor="ctr"/>
                </a:tc>
              </a:tr>
              <a:tr h="370840">
                <a:tc>
                  <a:txBody>
                    <a:bodyPr/>
                    <a:lstStyle/>
                    <a:p>
                      <a:pPr marL="0" marR="0" algn="r">
                        <a:spcBef>
                          <a:spcPts val="0"/>
                        </a:spcBef>
                        <a:spcAft>
                          <a:spcPts val="0"/>
                        </a:spcAft>
                      </a:pPr>
                      <a:r>
                        <a:rPr lang="en-US"/>
                        <a:t>8</a:t>
                      </a:r>
                    </a:p>
                  </a:txBody>
                  <a:tcPr marL="38100" marR="38100" marT="0" marB="0" anchor="ctr"/>
                </a:tc>
                <a:tc>
                  <a:txBody>
                    <a:bodyPr/>
                    <a:lstStyle/>
                    <a:p>
                      <a:pPr marL="0" marR="0">
                        <a:spcBef>
                          <a:spcPts val="0"/>
                        </a:spcBef>
                        <a:spcAft>
                          <a:spcPts val="0"/>
                        </a:spcAft>
                      </a:pPr>
                      <a:r>
                        <a:rPr lang="en-US"/>
                        <a:t>Diabetes Mellitus</a:t>
                      </a:r>
                    </a:p>
                  </a:txBody>
                  <a:tcPr marL="38100" marR="38100" marT="0" marB="0" anchor="ctr"/>
                </a:tc>
                <a:tc>
                  <a:txBody>
                    <a:bodyPr/>
                    <a:lstStyle/>
                    <a:p>
                      <a:pPr marL="0" marR="0" algn="r">
                        <a:spcBef>
                          <a:spcPts val="0"/>
                        </a:spcBef>
                        <a:spcAft>
                          <a:spcPts val="0"/>
                        </a:spcAft>
                      </a:pPr>
                      <a:r>
                        <a:rPr lang="en-US"/>
                        <a:t>14.5</a:t>
                      </a:r>
                    </a:p>
                  </a:txBody>
                  <a:tcPr marL="38100" marR="38100" marT="0" marB="0" anchor="ctr"/>
                </a:tc>
                <a:tc>
                  <a:txBody>
                    <a:bodyPr/>
                    <a:lstStyle/>
                    <a:p>
                      <a:pPr marL="0" marR="0" algn="r">
                        <a:spcBef>
                          <a:spcPts val="0"/>
                        </a:spcBef>
                        <a:spcAft>
                          <a:spcPts val="0"/>
                        </a:spcAft>
                      </a:pPr>
                      <a:r>
                        <a:rPr lang="en-US"/>
                        <a:t>23.6</a:t>
                      </a:r>
                    </a:p>
                  </a:txBody>
                  <a:tcPr marL="38100" marR="38100" marT="0" marB="0" anchor="ctr"/>
                </a:tc>
              </a:tr>
              <a:tr h="370840">
                <a:tc>
                  <a:txBody>
                    <a:bodyPr/>
                    <a:lstStyle/>
                    <a:p>
                      <a:pPr marL="0" marR="0" algn="r">
                        <a:spcBef>
                          <a:spcPts val="0"/>
                        </a:spcBef>
                        <a:spcAft>
                          <a:spcPts val="0"/>
                        </a:spcAft>
                      </a:pPr>
                      <a:r>
                        <a:rPr lang="en-US"/>
                        <a:t>9</a:t>
                      </a:r>
                    </a:p>
                  </a:txBody>
                  <a:tcPr marL="38100" marR="38100" marT="0" marB="0" anchor="ctr"/>
                </a:tc>
                <a:tc>
                  <a:txBody>
                    <a:bodyPr/>
                    <a:lstStyle/>
                    <a:p>
                      <a:pPr marL="0" marR="0">
                        <a:spcBef>
                          <a:spcPts val="0"/>
                        </a:spcBef>
                        <a:spcAft>
                          <a:spcPts val="0"/>
                        </a:spcAft>
                      </a:pPr>
                      <a:r>
                        <a:rPr lang="en-US"/>
                        <a:t>Suicide</a:t>
                      </a:r>
                    </a:p>
                  </a:txBody>
                  <a:tcPr marL="38100" marR="38100" marT="0" marB="0" anchor="ctr"/>
                </a:tc>
                <a:tc>
                  <a:txBody>
                    <a:bodyPr/>
                    <a:lstStyle/>
                    <a:p>
                      <a:pPr marL="0" marR="0" algn="r">
                        <a:spcBef>
                          <a:spcPts val="0"/>
                        </a:spcBef>
                        <a:spcAft>
                          <a:spcPts val="0"/>
                        </a:spcAft>
                      </a:pPr>
                      <a:r>
                        <a:rPr lang="en-US"/>
                        <a:t>12.8</a:t>
                      </a:r>
                    </a:p>
                  </a:txBody>
                  <a:tcPr marL="38100" marR="38100" marT="0" marB="0" anchor="ctr"/>
                </a:tc>
                <a:tc>
                  <a:txBody>
                    <a:bodyPr/>
                    <a:lstStyle/>
                    <a:p>
                      <a:pPr marL="0" marR="0" algn="r">
                        <a:spcBef>
                          <a:spcPts val="0"/>
                        </a:spcBef>
                        <a:spcAft>
                          <a:spcPts val="0"/>
                        </a:spcAft>
                      </a:pPr>
                      <a:r>
                        <a:rPr lang="en-US"/>
                        <a:t>12.0</a:t>
                      </a:r>
                    </a:p>
                  </a:txBody>
                  <a:tcPr marL="38100" marR="38100" marT="0" marB="0" anchor="ctr"/>
                </a:tc>
              </a:tr>
              <a:tr h="370840">
                <a:tc>
                  <a:txBody>
                    <a:bodyPr/>
                    <a:lstStyle/>
                    <a:p>
                      <a:pPr marL="0" marR="0" algn="r">
                        <a:spcBef>
                          <a:spcPts val="0"/>
                        </a:spcBef>
                        <a:spcAft>
                          <a:spcPts val="0"/>
                        </a:spcAft>
                      </a:pPr>
                      <a:r>
                        <a:rPr lang="en-US" dirty="0"/>
                        <a:t>10</a:t>
                      </a:r>
                    </a:p>
                  </a:txBody>
                  <a:tcPr marL="38100" marR="38100" marT="0" marB="0" anchor="ctr"/>
                </a:tc>
                <a:tc>
                  <a:txBody>
                    <a:bodyPr/>
                    <a:lstStyle/>
                    <a:p>
                      <a:pPr marL="0" marR="0">
                        <a:spcBef>
                          <a:spcPts val="0"/>
                        </a:spcBef>
                        <a:spcAft>
                          <a:spcPts val="0"/>
                        </a:spcAft>
                      </a:pPr>
                      <a:r>
                        <a:rPr lang="en-US"/>
                        <a:t>Nephritis, Nephrotic Syndrome, and Nephrosis</a:t>
                      </a:r>
                    </a:p>
                  </a:txBody>
                  <a:tcPr marL="38100" marR="38100" marT="0" marB="0" anchor="ctr"/>
                </a:tc>
                <a:tc>
                  <a:txBody>
                    <a:bodyPr/>
                    <a:lstStyle/>
                    <a:p>
                      <a:pPr marL="0" marR="0" algn="r">
                        <a:spcBef>
                          <a:spcPts val="0"/>
                        </a:spcBef>
                        <a:spcAft>
                          <a:spcPts val="0"/>
                        </a:spcAft>
                      </a:pPr>
                      <a:r>
                        <a:rPr lang="en-US" dirty="0"/>
                        <a:t>12.1</a:t>
                      </a:r>
                    </a:p>
                  </a:txBody>
                  <a:tcPr marL="38100" marR="38100" marT="0" marB="0" anchor="ctr"/>
                </a:tc>
                <a:tc>
                  <a:txBody>
                    <a:bodyPr/>
                    <a:lstStyle/>
                    <a:p>
                      <a:pPr marL="0" marR="0" algn="r">
                        <a:spcBef>
                          <a:spcPts val="0"/>
                        </a:spcBef>
                        <a:spcAft>
                          <a:spcPts val="0"/>
                        </a:spcAft>
                      </a:pPr>
                      <a:r>
                        <a:rPr lang="en-US" dirty="0"/>
                        <a:t>18.7</a:t>
                      </a:r>
                    </a:p>
                  </a:txBody>
                  <a:tcPr marL="38100" marR="38100" marT="0" marB="0" anchor="ctr"/>
                </a:tc>
              </a:tr>
            </a:tbl>
          </a:graphicData>
        </a:graphic>
      </p:graphicFrame>
    </p:spTree>
    <p:extLst>
      <p:ext uri="{BB962C8B-B14F-4D97-AF65-F5344CB8AC3E}">
        <p14:creationId xmlns:p14="http://schemas.microsoft.com/office/powerpoint/2010/main" val="31480312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Profile: </a:t>
            </a:r>
            <a:r>
              <a:rPr lang="en-US" b="0" dirty="0" smtClean="0"/>
              <a:t>Leading Causes of death</a:t>
            </a:r>
            <a:endParaRPr lang="en-US" b="0"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21</a:t>
            </a:fld>
            <a:endParaRPr lang="en-US"/>
          </a:p>
        </p:txBody>
      </p:sp>
      <p:graphicFrame>
        <p:nvGraphicFramePr>
          <p:cNvPr id="6" name="Chart 5"/>
          <p:cNvGraphicFramePr/>
          <p:nvPr>
            <p:extLst>
              <p:ext uri="{D42A27DB-BD31-4B8C-83A1-F6EECF244321}">
                <p14:modId xmlns:p14="http://schemas.microsoft.com/office/powerpoint/2010/main" val="325689651"/>
              </p:ext>
            </p:extLst>
          </p:nvPr>
        </p:nvGraphicFramePr>
        <p:xfrm>
          <a:off x="1143000" y="990600"/>
          <a:ext cx="7772400" cy="4343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99749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Profile: </a:t>
            </a:r>
            <a:r>
              <a:rPr lang="en-US" b="0" dirty="0" smtClean="0"/>
              <a:t>leading Causes of Hospitalization</a:t>
            </a:r>
            <a:endParaRPr lang="en-US" b="0"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22</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784690580"/>
              </p:ext>
            </p:extLst>
          </p:nvPr>
        </p:nvGraphicFramePr>
        <p:xfrm>
          <a:off x="1676400" y="1066800"/>
          <a:ext cx="6839458" cy="4400965"/>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4595305"/>
                <a:gridCol w="688023"/>
                <a:gridCol w="1556130"/>
              </a:tblGrid>
              <a:tr h="291121">
                <a:tc gridSpan="3">
                  <a:txBody>
                    <a:bodyPr/>
                    <a:lstStyle/>
                    <a:p>
                      <a:pPr marL="0" marR="0" algn="ctr">
                        <a:spcBef>
                          <a:spcPts val="0"/>
                        </a:spcBef>
                        <a:spcAft>
                          <a:spcPts val="0"/>
                        </a:spcAft>
                      </a:pPr>
                      <a:r>
                        <a:rPr lang="en-US" sz="2400" dirty="0" smtClean="0"/>
                        <a:t>Leading Causes of Hospitalization</a:t>
                      </a:r>
                    </a:p>
                    <a:p>
                      <a:pPr marL="0" marR="0" algn="ctr">
                        <a:spcBef>
                          <a:spcPts val="0"/>
                        </a:spcBef>
                        <a:spcAft>
                          <a:spcPts val="0"/>
                        </a:spcAft>
                      </a:pPr>
                      <a:r>
                        <a:rPr lang="en-US" sz="2000" b="0" dirty="0" smtClean="0"/>
                        <a:t>Orange County and North Carolina, 2009</a:t>
                      </a:r>
                      <a:endParaRPr lang="en-US" sz="2000" b="0" dirty="0">
                        <a:effectLst/>
                        <a:latin typeface="Calibri"/>
                        <a:ea typeface="Times New Roman"/>
                        <a:cs typeface="Times New Roman"/>
                      </a:endParaRPr>
                    </a:p>
                  </a:txBody>
                  <a:tcPr marL="68580" marR="68580" marT="0" marB="0" anchor="ctr"/>
                </a:tc>
                <a:tc hMerge="1">
                  <a:txBody>
                    <a:bodyPr/>
                    <a:lstStyle/>
                    <a:p>
                      <a:pPr marL="0" marR="0" algn="ctr">
                        <a:spcBef>
                          <a:spcPts val="0"/>
                        </a:spcBef>
                        <a:spcAft>
                          <a:spcPts val="0"/>
                        </a:spcAft>
                      </a:pPr>
                      <a:endParaRPr lang="en-US" sz="1600" dirty="0">
                        <a:effectLst/>
                        <a:latin typeface="Calibri"/>
                        <a:ea typeface="Times New Roman"/>
                        <a:cs typeface="Times New Roman"/>
                      </a:endParaRPr>
                    </a:p>
                  </a:txBody>
                  <a:tcPr marL="68580" marR="68580" marT="0" marB="0" anchor="ctr"/>
                </a:tc>
                <a:tc hMerge="1">
                  <a:txBody>
                    <a:bodyPr/>
                    <a:lstStyle/>
                    <a:p>
                      <a:pPr marL="0" marR="0" algn="ctr">
                        <a:spcBef>
                          <a:spcPts val="0"/>
                        </a:spcBef>
                        <a:spcAft>
                          <a:spcPts val="0"/>
                        </a:spcAft>
                      </a:pPr>
                      <a:endParaRPr lang="en-US" sz="1600" dirty="0">
                        <a:effectLst/>
                        <a:latin typeface="Calibri"/>
                        <a:ea typeface="Times New Roman"/>
                        <a:cs typeface="Times New Roman"/>
                      </a:endParaRPr>
                    </a:p>
                  </a:txBody>
                  <a:tcPr marL="68580" marR="68580" marT="0" marB="0" anchor="ctr"/>
                </a:tc>
              </a:tr>
              <a:tr h="291121">
                <a:tc>
                  <a:txBody>
                    <a:bodyPr/>
                    <a:lstStyle/>
                    <a:p>
                      <a:pPr marL="0" marR="0" algn="ctr">
                        <a:spcBef>
                          <a:spcPts val="0"/>
                        </a:spcBef>
                        <a:spcAft>
                          <a:spcPts val="0"/>
                        </a:spcAft>
                      </a:pPr>
                      <a:r>
                        <a:rPr lang="en-US" sz="1800" b="1" dirty="0">
                          <a:effectLst/>
                        </a:rPr>
                        <a:t>Cause</a:t>
                      </a:r>
                      <a:endParaRPr lang="en-US" sz="1600" b="1"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1" dirty="0" smtClean="0">
                          <a:effectLst/>
                        </a:rPr>
                        <a:t>OC %</a:t>
                      </a:r>
                      <a:endParaRPr lang="en-US" sz="1600" b="1"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1" dirty="0" smtClean="0">
                          <a:effectLst/>
                        </a:rPr>
                        <a:t>NC %</a:t>
                      </a:r>
                      <a:endParaRPr lang="en-US" sz="1600" b="1" dirty="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a:effectLst/>
                        </a:rPr>
                        <a:t>Other diagnoses (incl. mental disorders)</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16.6</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10.1</a:t>
                      </a:r>
                      <a:endParaRPr lang="en-US" sz="2400" b="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dirty="0">
                          <a:effectLst/>
                        </a:rPr>
                        <a:t>Cardio-vascular and circulatory diseases</a:t>
                      </a:r>
                      <a:endParaRPr lang="en-US" sz="2400" b="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16.4</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19.3</a:t>
                      </a:r>
                      <a:endParaRPr lang="en-US" sz="2400" b="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dirty="0">
                          <a:effectLst/>
                        </a:rPr>
                        <a:t>Pregnancy and childbirth</a:t>
                      </a:r>
                      <a:endParaRPr lang="en-US" sz="2400" b="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16.1</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15.7</a:t>
                      </a:r>
                      <a:endParaRPr lang="en-US" sz="2400" b="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a:effectLst/>
                        </a:rPr>
                        <a:t>Digestive system diseases</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11.3</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11</a:t>
                      </a:r>
                      <a:endParaRPr lang="en-US" sz="2400" b="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a:effectLst/>
                        </a:rPr>
                        <a:t>Injuries and poisoning</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10.7</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9.4</a:t>
                      </a:r>
                      <a:endParaRPr lang="en-US" sz="2400" b="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dirty="0">
                          <a:effectLst/>
                        </a:rPr>
                        <a:t>Respiratory diseases</a:t>
                      </a:r>
                      <a:endParaRPr lang="en-US" sz="2400" b="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8.2</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11.8</a:t>
                      </a:r>
                      <a:endParaRPr lang="en-US" sz="2400" b="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a:effectLst/>
                        </a:rPr>
                        <a:t>Musculo-skeletal system diseases</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7.7</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6.9</a:t>
                      </a:r>
                      <a:endParaRPr lang="en-US" sz="2400" b="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a:effectLst/>
                        </a:rPr>
                        <a:t>Genito-urinary diseases</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4.6</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5.4</a:t>
                      </a:r>
                      <a:endParaRPr lang="en-US" sz="2400" b="0">
                        <a:effectLst/>
                        <a:latin typeface="Calibri"/>
                        <a:ea typeface="Times New Roman"/>
                        <a:cs typeface="Times New Roman"/>
                      </a:endParaRPr>
                    </a:p>
                  </a:txBody>
                  <a:tcPr marL="68580" marR="68580" marT="0" marB="0" anchor="ctr"/>
                </a:tc>
              </a:tr>
              <a:tr h="485202">
                <a:tc>
                  <a:txBody>
                    <a:bodyPr/>
                    <a:lstStyle/>
                    <a:p>
                      <a:pPr marL="0" marR="0">
                        <a:spcBef>
                          <a:spcPts val="0"/>
                        </a:spcBef>
                        <a:spcAft>
                          <a:spcPts val="0"/>
                        </a:spcAft>
                      </a:pPr>
                      <a:r>
                        <a:rPr lang="en-US" sz="1800" b="0">
                          <a:effectLst/>
                        </a:rPr>
                        <a:t>Endocrine, metabolic and nutritional diseases</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4.2</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4.7</a:t>
                      </a:r>
                      <a:endParaRPr lang="en-US" sz="2400" b="0">
                        <a:effectLst/>
                        <a:latin typeface="Calibri"/>
                        <a:ea typeface="Times New Roman"/>
                        <a:cs typeface="Times New Roman"/>
                      </a:endParaRPr>
                    </a:p>
                  </a:txBody>
                  <a:tcPr marL="68580" marR="68580" marT="0" marB="0" anchor="ctr"/>
                </a:tc>
              </a:tr>
              <a:tr h="257764">
                <a:tc>
                  <a:txBody>
                    <a:bodyPr/>
                    <a:lstStyle/>
                    <a:p>
                      <a:pPr marL="0" marR="0">
                        <a:spcBef>
                          <a:spcPts val="0"/>
                        </a:spcBef>
                        <a:spcAft>
                          <a:spcPts val="0"/>
                        </a:spcAft>
                      </a:pPr>
                      <a:r>
                        <a:rPr lang="en-US" sz="1800" b="0">
                          <a:effectLst/>
                        </a:rPr>
                        <a:t>Malignant neoplasms </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a:effectLst/>
                        </a:rPr>
                        <a:t>4.2</a:t>
                      </a:r>
                      <a:endParaRPr lang="en-US" sz="2400" b="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dirty="0" smtClean="0">
                          <a:effectLst/>
                        </a:rPr>
                        <a:t>NA</a:t>
                      </a:r>
                      <a:r>
                        <a:rPr lang="en-US" sz="1800" b="0" dirty="0">
                          <a:effectLst/>
                        </a:rPr>
                        <a:t> </a:t>
                      </a:r>
                      <a:endParaRPr lang="en-US" sz="2400" b="0" dirty="0">
                        <a:effectLst/>
                        <a:latin typeface="Calibri"/>
                        <a:ea typeface="Times New Roman"/>
                        <a:cs typeface="Times New Roman"/>
                      </a:endParaRPr>
                    </a:p>
                  </a:txBody>
                  <a:tcPr marL="68580" marR="68580" marT="0" marB="0" anchor="ctr"/>
                </a:tc>
              </a:tr>
              <a:tr h="485202">
                <a:tc>
                  <a:txBody>
                    <a:bodyPr/>
                    <a:lstStyle/>
                    <a:p>
                      <a:pPr marL="0" marR="0">
                        <a:spcBef>
                          <a:spcPts val="0"/>
                        </a:spcBef>
                        <a:spcAft>
                          <a:spcPts val="0"/>
                        </a:spcAft>
                      </a:pPr>
                      <a:r>
                        <a:rPr lang="en-US" sz="1800" b="0" dirty="0">
                          <a:effectLst/>
                        </a:rPr>
                        <a:t>Symptoms, signs and ill-defined conditions</a:t>
                      </a:r>
                      <a:endParaRPr lang="en-US" sz="2400" b="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dirty="0">
                          <a:effectLst/>
                        </a:rPr>
                        <a:t> </a:t>
                      </a:r>
                      <a:r>
                        <a:rPr lang="en-US" sz="1800" b="0" dirty="0" smtClean="0">
                          <a:effectLst/>
                        </a:rPr>
                        <a:t>NA</a:t>
                      </a:r>
                      <a:endParaRPr lang="en-US" sz="2400" b="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b="0" dirty="0">
                          <a:effectLst/>
                        </a:rPr>
                        <a:t>5.7</a:t>
                      </a:r>
                      <a:endParaRPr lang="en-US" sz="2400" b="0" dirty="0">
                        <a:effectLst/>
                        <a:latin typeface="Calibri"/>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9947225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Social, Economic, </a:t>
            </a:r>
            <a:br>
              <a:rPr lang="en-US" dirty="0" smtClean="0"/>
            </a:br>
            <a:r>
              <a:rPr lang="en-US" dirty="0" smtClean="0"/>
              <a:t>and environmental determinants of health</a:t>
            </a:r>
            <a:endParaRPr lang="en-US" dirty="0"/>
          </a:p>
        </p:txBody>
      </p:sp>
      <p:sp>
        <p:nvSpPr>
          <p:cNvPr id="7" name="Text Placeholder 6"/>
          <p:cNvSpPr>
            <a:spLocks noGrp="1"/>
          </p:cNvSpPr>
          <p:nvPr>
            <p:ph type="body" idx="1"/>
          </p:nvPr>
        </p:nvSpPr>
        <p:spPr/>
        <p:txBody>
          <a:bodyPr/>
          <a:lstStyle/>
          <a:p>
            <a:r>
              <a:rPr lang="en-US" dirty="0" smtClean="0"/>
              <a:t>Health Disparities</a:t>
            </a:r>
            <a:endParaRPr lang="en-US"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23</a:t>
            </a:fld>
            <a:endParaRPr lang="en-US"/>
          </a:p>
        </p:txBody>
      </p:sp>
    </p:spTree>
    <p:extLst>
      <p:ext uri="{BB962C8B-B14F-4D97-AF65-F5344CB8AC3E}">
        <p14:creationId xmlns:p14="http://schemas.microsoft.com/office/powerpoint/2010/main" val="21787379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Health Disparities</a:t>
            </a:r>
            <a:endParaRPr lang="en-US" dirty="0"/>
          </a:p>
        </p:txBody>
      </p:sp>
      <p:sp>
        <p:nvSpPr>
          <p:cNvPr id="6" name="Content Placeholder 5"/>
          <p:cNvSpPr>
            <a:spLocks noGrp="1"/>
          </p:cNvSpPr>
          <p:nvPr>
            <p:ph idx="1"/>
          </p:nvPr>
        </p:nvSpPr>
        <p:spPr/>
        <p:txBody>
          <a:bodyPr/>
          <a:lstStyle/>
          <a:p>
            <a:r>
              <a:rPr lang="en-US" sz="2400" dirty="0" smtClean="0"/>
              <a:t>Health depends largely on </a:t>
            </a:r>
          </a:p>
          <a:p>
            <a:pPr marL="574675" lvl="2" indent="-336550"/>
            <a:r>
              <a:rPr lang="en-US" sz="2400" dirty="0"/>
              <a:t>Economic status, income</a:t>
            </a:r>
          </a:p>
          <a:p>
            <a:pPr marL="574675" lvl="2" indent="-336550"/>
            <a:r>
              <a:rPr lang="en-US" sz="2400" dirty="0" smtClean="0"/>
              <a:t>Race/ethnicity</a:t>
            </a:r>
          </a:p>
          <a:p>
            <a:pPr marL="574675" lvl="2" indent="-336550"/>
            <a:r>
              <a:rPr lang="en-US" sz="2400" dirty="0" smtClean="0"/>
              <a:t>Where </a:t>
            </a:r>
            <a:r>
              <a:rPr lang="en-US" sz="2400" dirty="0"/>
              <a:t>someone lives (Place, geography</a:t>
            </a:r>
            <a:r>
              <a:rPr lang="en-US" sz="2400" dirty="0" smtClean="0"/>
              <a:t>)</a:t>
            </a:r>
          </a:p>
          <a:p>
            <a:r>
              <a:rPr lang="en-US" sz="2400" dirty="0" smtClean="0"/>
              <a:t>Rates of disease and health outcomes significantly worse among economically disadvantaged, </a:t>
            </a:r>
            <a:r>
              <a:rPr lang="en-US" sz="2400" dirty="0"/>
              <a:t>particular racial and ethnic </a:t>
            </a:r>
            <a:r>
              <a:rPr lang="en-US" sz="2400" dirty="0" smtClean="0"/>
              <a:t>minorities, and rural populations.</a:t>
            </a:r>
          </a:p>
          <a:p>
            <a:endParaRPr lang="en-US" dirty="0" smtClean="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pPr/>
              <a:t>24</a:t>
            </a:fld>
            <a:endParaRPr lang="en-US"/>
          </a:p>
        </p:txBody>
      </p:sp>
    </p:spTree>
    <p:extLst>
      <p:ext uri="{BB962C8B-B14F-4D97-AF65-F5344CB8AC3E}">
        <p14:creationId xmlns:p14="http://schemas.microsoft.com/office/powerpoint/2010/main" val="31125459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Health</a:t>
            </a:r>
            <a:endParaRPr lang="en-US" dirty="0"/>
          </a:p>
        </p:txBody>
      </p:sp>
      <p:sp>
        <p:nvSpPr>
          <p:cNvPr id="6" name="Content Placeholder 5"/>
          <p:cNvSpPr>
            <a:spLocks noGrp="1"/>
          </p:cNvSpPr>
          <p:nvPr>
            <p:ph idx="1"/>
          </p:nvPr>
        </p:nvSpPr>
        <p:spPr/>
        <p:txBody>
          <a:bodyPr>
            <a:noAutofit/>
          </a:bodyPr>
          <a:lstStyle/>
          <a:p>
            <a:pPr>
              <a:spcBef>
                <a:spcPts val="0"/>
              </a:spcBef>
            </a:pPr>
            <a:r>
              <a:rPr lang="en-US" sz="2400" dirty="0"/>
              <a:t>Built Environment</a:t>
            </a:r>
          </a:p>
          <a:p>
            <a:pPr>
              <a:spcBef>
                <a:spcPts val="0"/>
              </a:spcBef>
            </a:pPr>
            <a:r>
              <a:rPr lang="en-US" sz="2400" dirty="0"/>
              <a:t>Child Care</a:t>
            </a:r>
          </a:p>
          <a:p>
            <a:pPr>
              <a:spcBef>
                <a:spcPts val="0"/>
              </a:spcBef>
            </a:pPr>
            <a:r>
              <a:rPr lang="en-US" sz="2400" dirty="0"/>
              <a:t>Crime and Safety</a:t>
            </a:r>
          </a:p>
          <a:p>
            <a:pPr>
              <a:spcBef>
                <a:spcPts val="0"/>
              </a:spcBef>
            </a:pPr>
            <a:r>
              <a:rPr lang="en-US" sz="2400" b="0" dirty="0" smtClean="0"/>
              <a:t>Education</a:t>
            </a:r>
          </a:p>
          <a:p>
            <a:pPr>
              <a:spcBef>
                <a:spcPts val="0"/>
              </a:spcBef>
            </a:pPr>
            <a:r>
              <a:rPr lang="en-US" sz="2400" b="0" dirty="0" smtClean="0"/>
              <a:t>Housing and Homelessness</a:t>
            </a:r>
          </a:p>
          <a:p>
            <a:pPr>
              <a:spcBef>
                <a:spcPts val="0"/>
              </a:spcBef>
            </a:pPr>
            <a:r>
              <a:rPr lang="en-US" sz="2400" b="0" dirty="0" smtClean="0"/>
              <a:t>Hunger and Food Insecurity</a:t>
            </a:r>
          </a:p>
          <a:p>
            <a:pPr>
              <a:spcBef>
                <a:spcPts val="0"/>
              </a:spcBef>
            </a:pPr>
            <a:r>
              <a:rPr lang="en-US" sz="2400" b="0" dirty="0" smtClean="0"/>
              <a:t>Income and Poverty*</a:t>
            </a:r>
          </a:p>
          <a:p>
            <a:pPr>
              <a:spcBef>
                <a:spcPts val="0"/>
              </a:spcBef>
            </a:pPr>
            <a:r>
              <a:rPr lang="en-US" sz="2400" b="0" dirty="0" smtClean="0"/>
              <a:t>Labor and Employment*</a:t>
            </a:r>
          </a:p>
          <a:p>
            <a:pPr>
              <a:spcBef>
                <a:spcPts val="0"/>
              </a:spcBef>
            </a:pPr>
            <a:r>
              <a:rPr lang="en-US" sz="2400" dirty="0"/>
              <a:t>Parks and Recreation </a:t>
            </a:r>
          </a:p>
          <a:p>
            <a:pPr>
              <a:spcBef>
                <a:spcPts val="0"/>
              </a:spcBef>
            </a:pPr>
            <a:r>
              <a:rPr lang="en-US" sz="2400" b="0" dirty="0" smtClean="0"/>
              <a:t>Transportation</a:t>
            </a:r>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25</a:t>
            </a:fld>
            <a:endParaRPr lang="en-US"/>
          </a:p>
        </p:txBody>
      </p:sp>
    </p:spTree>
    <p:extLst>
      <p:ext uri="{BB962C8B-B14F-4D97-AF65-F5344CB8AC3E}">
        <p14:creationId xmlns:p14="http://schemas.microsoft.com/office/powerpoint/2010/main" val="7403794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Health: </a:t>
            </a:r>
            <a:r>
              <a:rPr lang="en-US" b="0" dirty="0" smtClean="0"/>
              <a:t>Income, Poverty</a:t>
            </a:r>
            <a:endParaRPr lang="en-US" b="0" dirty="0"/>
          </a:p>
        </p:txBody>
      </p:sp>
      <p:sp>
        <p:nvSpPr>
          <p:cNvPr id="6" name="Content Placeholder 5"/>
          <p:cNvSpPr>
            <a:spLocks noGrp="1"/>
          </p:cNvSpPr>
          <p:nvPr>
            <p:ph idx="1"/>
          </p:nvPr>
        </p:nvSpPr>
        <p:spPr/>
        <p:txBody>
          <a:bodyPr>
            <a:normAutofit/>
          </a:bodyPr>
          <a:lstStyle/>
          <a:p>
            <a:r>
              <a:rPr lang="en-US" sz="2400" dirty="0" smtClean="0"/>
              <a:t>Median </a:t>
            </a:r>
            <a:r>
              <a:rPr lang="en-US" sz="2400" dirty="0"/>
              <a:t>household </a:t>
            </a:r>
            <a:r>
              <a:rPr lang="en-US" sz="2400" dirty="0" smtClean="0"/>
              <a:t>income: $51,944 (2009)</a:t>
            </a:r>
            <a:endParaRPr lang="en-US" sz="2400"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26</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1192444472"/>
              </p:ext>
            </p:extLst>
          </p:nvPr>
        </p:nvGraphicFramePr>
        <p:xfrm>
          <a:off x="2286000" y="1600200"/>
          <a:ext cx="6400800" cy="4038597"/>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3824671"/>
                <a:gridCol w="735397"/>
                <a:gridCol w="1840732"/>
              </a:tblGrid>
              <a:tr h="678756">
                <a:tc gridSpan="3">
                  <a:txBody>
                    <a:bodyPr/>
                    <a:lstStyle/>
                    <a:p>
                      <a:pPr marL="0" marR="0" algn="ctr">
                        <a:spcBef>
                          <a:spcPts val="0"/>
                        </a:spcBef>
                        <a:spcAft>
                          <a:spcPts val="0"/>
                        </a:spcAft>
                      </a:pPr>
                      <a:r>
                        <a:rPr lang="en-US" sz="2400" kern="1200" dirty="0" smtClean="0">
                          <a:effectLst/>
                        </a:rPr>
                        <a:t>Percentage below the Poverty Level</a:t>
                      </a:r>
                      <a:r>
                        <a:rPr lang="en-US" sz="2400" kern="1200" baseline="0" dirty="0" smtClean="0">
                          <a:effectLst/>
                        </a:rPr>
                        <a:t> </a:t>
                      </a:r>
                    </a:p>
                    <a:p>
                      <a:pPr marL="0" marR="0" algn="ctr">
                        <a:spcBef>
                          <a:spcPts val="0"/>
                        </a:spcBef>
                        <a:spcAft>
                          <a:spcPts val="0"/>
                        </a:spcAft>
                      </a:pPr>
                      <a:r>
                        <a:rPr lang="en-US" sz="2000" kern="1200" dirty="0" smtClean="0">
                          <a:effectLst/>
                        </a:rPr>
                        <a:t>by Age and Gender</a:t>
                      </a:r>
                      <a:endParaRPr lang="en-US" sz="1200" dirty="0">
                        <a:effectLst/>
                        <a:latin typeface="Calibri"/>
                        <a:ea typeface="Times New Roman"/>
                        <a:cs typeface="Times New Roman"/>
                      </a:endParaRPr>
                    </a:p>
                  </a:txBody>
                  <a:tcPr marL="68580" marR="68580" marT="0" marB="0"/>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tc>
                <a:tc hMerge="1">
                  <a:txBody>
                    <a:bodyPr/>
                    <a:lstStyle/>
                    <a:p>
                      <a:endParaRPr lang="en-US"/>
                    </a:p>
                  </a:txBody>
                  <a:tcPr/>
                </a:tc>
              </a:tr>
              <a:tr h="305440">
                <a:tc>
                  <a:txBody>
                    <a:bodyPr/>
                    <a:lstStyle/>
                    <a:p>
                      <a:pPr marL="0" marR="0" algn="ctr">
                        <a:spcBef>
                          <a:spcPts val="0"/>
                        </a:spcBef>
                        <a:spcAft>
                          <a:spcPts val="0"/>
                        </a:spcAft>
                      </a:pPr>
                      <a:r>
                        <a:rPr lang="en-US" sz="1800" b="1" dirty="0">
                          <a:effectLst/>
                        </a:rPr>
                        <a:t> </a:t>
                      </a:r>
                      <a:endParaRPr lang="en-US" sz="1800" b="1" dirty="0">
                        <a:effectLst/>
                        <a:latin typeface="Calibri"/>
                        <a:ea typeface="Times New Roman"/>
                        <a:cs typeface="Times New Roman"/>
                      </a:endParaRPr>
                    </a:p>
                  </a:txBody>
                  <a:tcPr marL="68580" marR="68580" marT="0" marB="0"/>
                </a:tc>
                <a:tc gridSpan="2">
                  <a:txBody>
                    <a:bodyPr/>
                    <a:lstStyle/>
                    <a:p>
                      <a:pPr marL="0" marR="0" algn="ctr">
                        <a:spcBef>
                          <a:spcPts val="0"/>
                        </a:spcBef>
                        <a:spcAft>
                          <a:spcPts val="0"/>
                        </a:spcAft>
                      </a:pPr>
                      <a:r>
                        <a:rPr lang="en-US" sz="1800" b="1" dirty="0">
                          <a:effectLst/>
                        </a:rPr>
                        <a:t>% Below Poverty Level</a:t>
                      </a:r>
                      <a:endParaRPr lang="en-US" sz="1800" b="1" dirty="0">
                        <a:effectLst/>
                        <a:latin typeface="Calibri"/>
                        <a:ea typeface="Times New Roman"/>
                        <a:cs typeface="Times New Roman"/>
                      </a:endParaRPr>
                    </a:p>
                  </a:txBody>
                  <a:tcPr marL="68580" marR="68580" marT="0" marB="0"/>
                </a:tc>
                <a:tc hMerge="1">
                  <a:txBody>
                    <a:bodyPr/>
                    <a:lstStyle/>
                    <a:p>
                      <a:endParaRPr lang="en-US"/>
                    </a:p>
                  </a:txBody>
                  <a:tcPr/>
                </a:tc>
              </a:tr>
              <a:tr h="305440">
                <a:tc>
                  <a:txBody>
                    <a:bodyPr/>
                    <a:lstStyle/>
                    <a:p>
                      <a:pPr marL="0" marR="0" algn="ctr">
                        <a:spcBef>
                          <a:spcPts val="0"/>
                        </a:spcBef>
                        <a:spcAft>
                          <a:spcPts val="0"/>
                        </a:spcAft>
                      </a:pPr>
                      <a:r>
                        <a:rPr lang="en-US" sz="1800" dirty="0">
                          <a:effectLst/>
                        </a:rPr>
                        <a:t> </a:t>
                      </a:r>
                      <a:endParaRPr lang="en-US" sz="18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800" dirty="0" smtClean="0">
                          <a:effectLst/>
                        </a:rPr>
                        <a:t>NC</a:t>
                      </a:r>
                      <a:endParaRPr lang="en-US" sz="18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800" dirty="0" smtClean="0">
                          <a:effectLst/>
                        </a:rPr>
                        <a:t>Orange County</a:t>
                      </a:r>
                      <a:endParaRPr lang="en-US" sz="1800" dirty="0">
                        <a:effectLst/>
                        <a:latin typeface="Calibri"/>
                        <a:ea typeface="Times New Roman"/>
                        <a:cs typeface="Times New Roman"/>
                      </a:endParaRPr>
                    </a:p>
                  </a:txBody>
                  <a:tcPr marL="68580" marR="68580" marT="0" marB="0"/>
                </a:tc>
              </a:tr>
              <a:tr h="610881">
                <a:tc>
                  <a:txBody>
                    <a:bodyPr/>
                    <a:lstStyle/>
                    <a:p>
                      <a:pPr marL="0" marR="0">
                        <a:spcBef>
                          <a:spcPts val="0"/>
                        </a:spcBef>
                        <a:spcAft>
                          <a:spcPts val="0"/>
                        </a:spcAft>
                      </a:pPr>
                      <a:r>
                        <a:rPr lang="en-US" sz="1800">
                          <a:effectLst/>
                        </a:rPr>
                        <a:t>Population for whom poverty status is determined</a:t>
                      </a:r>
                      <a:endParaRPr lang="en-US" sz="18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1800" dirty="0">
                          <a:effectLst/>
                        </a:rPr>
                        <a:t>17.5</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20.1</a:t>
                      </a:r>
                      <a:endParaRPr lang="en-US" sz="1800" dirty="0">
                        <a:effectLst/>
                        <a:latin typeface="Calibri"/>
                        <a:ea typeface="Times New Roman"/>
                        <a:cs typeface="Times New Roman"/>
                      </a:endParaRPr>
                    </a:p>
                  </a:txBody>
                  <a:tcPr marL="68580" marR="68580" marT="0" marB="0" anchor="ctr"/>
                </a:tc>
              </a:tr>
              <a:tr h="305440">
                <a:tc>
                  <a:txBody>
                    <a:bodyPr/>
                    <a:lstStyle/>
                    <a:p>
                      <a:pPr marL="0" marR="0" algn="just">
                        <a:spcBef>
                          <a:spcPts val="0"/>
                        </a:spcBef>
                        <a:spcAft>
                          <a:spcPts val="0"/>
                        </a:spcAft>
                      </a:pPr>
                      <a:r>
                        <a:rPr lang="en-US" sz="1800" dirty="0">
                          <a:effectLst/>
                        </a:rPr>
                        <a:t>Age</a:t>
                      </a:r>
                      <a:endParaRPr lang="en-US" sz="1800" dirty="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1800">
                          <a:effectLst/>
                        </a:rPr>
                        <a:t> </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 </a:t>
                      </a:r>
                      <a:endParaRPr lang="en-US" sz="1800" dirty="0">
                        <a:effectLst/>
                        <a:latin typeface="Calibri"/>
                        <a:ea typeface="Times New Roman"/>
                        <a:cs typeface="Times New Roman"/>
                      </a:endParaRPr>
                    </a:p>
                  </a:txBody>
                  <a:tcPr marL="68580" marR="68580" marT="0" marB="0" anchor="ctr"/>
                </a:tc>
              </a:tr>
              <a:tr h="305440">
                <a:tc>
                  <a:txBody>
                    <a:bodyPr/>
                    <a:lstStyle/>
                    <a:p>
                      <a:pPr marL="0" marR="0" indent="171450" algn="just">
                        <a:spcBef>
                          <a:spcPts val="0"/>
                        </a:spcBef>
                        <a:spcAft>
                          <a:spcPts val="0"/>
                        </a:spcAft>
                      </a:pPr>
                      <a:r>
                        <a:rPr lang="en-US" sz="1800" dirty="0">
                          <a:effectLst/>
                        </a:rPr>
                        <a:t>Under 18 years</a:t>
                      </a:r>
                      <a:endParaRPr lang="en-US" sz="1800" dirty="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1800">
                          <a:effectLst/>
                        </a:rPr>
                        <a:t>24.9</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22.2</a:t>
                      </a:r>
                      <a:endParaRPr lang="en-US" sz="1800" dirty="0">
                        <a:effectLst/>
                        <a:latin typeface="Calibri"/>
                        <a:ea typeface="Times New Roman"/>
                        <a:cs typeface="Times New Roman"/>
                      </a:endParaRPr>
                    </a:p>
                  </a:txBody>
                  <a:tcPr marL="68580" marR="68580" marT="0" marB="0" anchor="ctr"/>
                </a:tc>
              </a:tr>
              <a:tr h="305440">
                <a:tc>
                  <a:txBody>
                    <a:bodyPr/>
                    <a:lstStyle/>
                    <a:p>
                      <a:pPr marL="0" marR="0" indent="171450" algn="just">
                        <a:spcBef>
                          <a:spcPts val="0"/>
                        </a:spcBef>
                        <a:spcAft>
                          <a:spcPts val="0"/>
                        </a:spcAft>
                      </a:pPr>
                      <a:r>
                        <a:rPr lang="en-US" sz="1800" dirty="0">
                          <a:effectLst/>
                        </a:rPr>
                        <a:t>18 to 64 years</a:t>
                      </a:r>
                      <a:endParaRPr lang="en-US" sz="1800" dirty="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1800">
                          <a:effectLst/>
                        </a:rPr>
                        <a:t>16.2</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20.8</a:t>
                      </a:r>
                      <a:endParaRPr lang="en-US" sz="1800" dirty="0">
                        <a:effectLst/>
                        <a:latin typeface="Calibri"/>
                        <a:ea typeface="Times New Roman"/>
                        <a:cs typeface="Times New Roman"/>
                      </a:endParaRPr>
                    </a:p>
                  </a:txBody>
                  <a:tcPr marL="68580" marR="68580" marT="0" marB="0" anchor="ctr"/>
                </a:tc>
              </a:tr>
              <a:tr h="305440">
                <a:tc>
                  <a:txBody>
                    <a:bodyPr/>
                    <a:lstStyle/>
                    <a:p>
                      <a:pPr marL="0" marR="0" indent="171450" algn="just">
                        <a:spcBef>
                          <a:spcPts val="0"/>
                        </a:spcBef>
                        <a:spcAft>
                          <a:spcPts val="0"/>
                        </a:spcAft>
                      </a:pPr>
                      <a:r>
                        <a:rPr lang="en-US" sz="1800">
                          <a:effectLst/>
                        </a:rPr>
                        <a:t>65 years and over</a:t>
                      </a:r>
                      <a:endParaRPr lang="en-US" sz="18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1800">
                          <a:effectLst/>
                        </a:rPr>
                        <a:t>9.9</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11.3</a:t>
                      </a:r>
                      <a:endParaRPr lang="en-US" sz="1800" dirty="0">
                        <a:effectLst/>
                        <a:latin typeface="Calibri"/>
                        <a:ea typeface="Times New Roman"/>
                        <a:cs typeface="Times New Roman"/>
                      </a:endParaRPr>
                    </a:p>
                  </a:txBody>
                  <a:tcPr marL="68580" marR="68580" marT="0" marB="0" anchor="ctr"/>
                </a:tc>
              </a:tr>
              <a:tr h="305440">
                <a:tc>
                  <a:txBody>
                    <a:bodyPr/>
                    <a:lstStyle/>
                    <a:p>
                      <a:pPr marL="0" marR="0" algn="just">
                        <a:spcBef>
                          <a:spcPts val="0"/>
                        </a:spcBef>
                        <a:spcAft>
                          <a:spcPts val="0"/>
                        </a:spcAft>
                      </a:pPr>
                      <a:r>
                        <a:rPr lang="en-US" sz="1800">
                          <a:effectLst/>
                        </a:rPr>
                        <a:t>Gender</a:t>
                      </a:r>
                      <a:endParaRPr lang="en-US" sz="18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1800">
                          <a:effectLst/>
                        </a:rPr>
                        <a:t> </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 </a:t>
                      </a:r>
                      <a:endParaRPr lang="en-US" sz="1800" dirty="0">
                        <a:effectLst/>
                        <a:latin typeface="Calibri"/>
                        <a:ea typeface="Times New Roman"/>
                        <a:cs typeface="Times New Roman"/>
                      </a:endParaRPr>
                    </a:p>
                  </a:txBody>
                  <a:tcPr marL="68580" marR="68580" marT="0" marB="0" anchor="ctr"/>
                </a:tc>
              </a:tr>
              <a:tr h="305440">
                <a:tc>
                  <a:txBody>
                    <a:bodyPr/>
                    <a:lstStyle/>
                    <a:p>
                      <a:pPr marL="0" marR="0" indent="171450" algn="just">
                        <a:spcBef>
                          <a:spcPts val="0"/>
                        </a:spcBef>
                        <a:spcAft>
                          <a:spcPts val="0"/>
                        </a:spcAft>
                      </a:pPr>
                      <a:r>
                        <a:rPr lang="en-US" sz="1800">
                          <a:effectLst/>
                        </a:rPr>
                        <a:t>Male</a:t>
                      </a:r>
                      <a:endParaRPr lang="en-US" sz="18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1800">
                          <a:effectLst/>
                        </a:rPr>
                        <a:t>16.2</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18.4</a:t>
                      </a:r>
                      <a:endParaRPr lang="en-US" sz="1800" dirty="0">
                        <a:effectLst/>
                        <a:latin typeface="Calibri"/>
                        <a:ea typeface="Times New Roman"/>
                        <a:cs typeface="Times New Roman"/>
                      </a:endParaRPr>
                    </a:p>
                  </a:txBody>
                  <a:tcPr marL="68580" marR="68580" marT="0" marB="0" anchor="ctr"/>
                </a:tc>
              </a:tr>
              <a:tr h="305440">
                <a:tc>
                  <a:txBody>
                    <a:bodyPr/>
                    <a:lstStyle/>
                    <a:p>
                      <a:pPr marL="0" marR="0" indent="171450" algn="just">
                        <a:spcBef>
                          <a:spcPts val="0"/>
                        </a:spcBef>
                        <a:spcAft>
                          <a:spcPts val="0"/>
                        </a:spcAft>
                      </a:pPr>
                      <a:r>
                        <a:rPr lang="en-US" sz="1800">
                          <a:effectLst/>
                        </a:rPr>
                        <a:t>Female</a:t>
                      </a:r>
                      <a:endParaRPr lang="en-US" sz="18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1800">
                          <a:effectLst/>
                        </a:rPr>
                        <a:t>18.7</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21.6</a:t>
                      </a:r>
                      <a:endParaRPr lang="en-US" sz="1800" dirty="0">
                        <a:effectLst/>
                        <a:latin typeface="Calibri"/>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7058997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Determinants of health: </a:t>
            </a:r>
            <a:r>
              <a:rPr lang="en-US" b="0" dirty="0" smtClean="0"/>
              <a:t>Poverty</a:t>
            </a:r>
            <a:endParaRPr lang="en-US" b="0"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96075138"/>
              </p:ext>
            </p:extLst>
          </p:nvPr>
        </p:nvGraphicFramePr>
        <p:xfrm>
          <a:off x="2057400" y="1295400"/>
          <a:ext cx="6623955" cy="417576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3926766"/>
                <a:gridCol w="926491"/>
                <a:gridCol w="1770698"/>
              </a:tblGrid>
              <a:tr h="292100">
                <a:tc gridSpan="3">
                  <a:txBody>
                    <a:bodyPr/>
                    <a:lstStyle/>
                    <a:p>
                      <a:pPr marL="0" marR="0" algn="ctr">
                        <a:spcBef>
                          <a:spcPts val="0"/>
                        </a:spcBef>
                        <a:spcAft>
                          <a:spcPts val="0"/>
                        </a:spcAft>
                      </a:pPr>
                      <a:r>
                        <a:rPr lang="en-US" sz="2400" b="1" kern="1200" dirty="0" smtClean="0">
                          <a:solidFill>
                            <a:schemeClr val="lt1"/>
                          </a:solidFill>
                          <a:effectLst/>
                          <a:latin typeface="+mn-lt"/>
                          <a:ea typeface="+mn-ea"/>
                          <a:cs typeface="+mn-cs"/>
                        </a:rPr>
                        <a:t>Percentage below the Poverty Level</a:t>
                      </a:r>
                    </a:p>
                    <a:p>
                      <a:pPr marL="0" marR="0" algn="ctr">
                        <a:spcBef>
                          <a:spcPts val="0"/>
                        </a:spcBef>
                        <a:spcAft>
                          <a:spcPts val="0"/>
                        </a:spcAft>
                      </a:pPr>
                      <a:r>
                        <a:rPr lang="en-US" sz="2000" b="1" kern="1200" dirty="0" smtClean="0">
                          <a:solidFill>
                            <a:schemeClr val="lt1"/>
                          </a:solidFill>
                          <a:effectLst/>
                          <a:latin typeface="+mn-lt"/>
                          <a:ea typeface="+mn-ea"/>
                          <a:cs typeface="+mn-cs"/>
                        </a:rPr>
                        <a:t>by Race and Hispanic or Latino Origin</a:t>
                      </a:r>
                      <a:endParaRPr lang="en-US" sz="2400" dirty="0">
                        <a:effectLst/>
                        <a:latin typeface="Calibri"/>
                        <a:ea typeface="Times New Roman"/>
                        <a:cs typeface="Times New Roman"/>
                      </a:endParaRPr>
                    </a:p>
                  </a:txBody>
                  <a:tcPr marL="68580" marR="68580" marT="0" marB="0" anchor="ctr"/>
                </a:tc>
                <a:tc hMerge="1">
                  <a:txBody>
                    <a:bodyPr/>
                    <a:lstStyle/>
                    <a:p>
                      <a:pPr marL="0" marR="0" algn="ctr">
                        <a:spcBef>
                          <a:spcPts val="0"/>
                        </a:spcBef>
                        <a:spcAft>
                          <a:spcPts val="0"/>
                        </a:spcAft>
                      </a:pPr>
                      <a:endParaRPr lang="en-US" sz="2000" dirty="0">
                        <a:effectLst/>
                        <a:latin typeface="Calibri"/>
                        <a:ea typeface="Times New Roman"/>
                        <a:cs typeface="Times New Roman"/>
                      </a:endParaRPr>
                    </a:p>
                  </a:txBody>
                  <a:tcPr marL="68580" marR="68580" marT="0" marB="0" anchor="ctr"/>
                </a:tc>
                <a:tc hMerge="1">
                  <a:txBody>
                    <a:bodyPr/>
                    <a:lstStyle/>
                    <a:p>
                      <a:endParaRPr lang="en-US"/>
                    </a:p>
                  </a:txBody>
                  <a:tcPr/>
                </a:tc>
              </a:tr>
              <a:tr h="292100">
                <a:tc>
                  <a:txBody>
                    <a:bodyPr/>
                    <a:lstStyle/>
                    <a:p>
                      <a:pPr marL="0" marR="0" algn="ctr">
                        <a:spcBef>
                          <a:spcPts val="0"/>
                        </a:spcBef>
                        <a:spcAft>
                          <a:spcPts val="0"/>
                        </a:spcAft>
                      </a:pPr>
                      <a:r>
                        <a:rPr lang="en-US" sz="1800" b="1" dirty="0">
                          <a:effectLst/>
                        </a:rPr>
                        <a:t> </a:t>
                      </a:r>
                      <a:endParaRPr lang="en-US" sz="1800" b="1" dirty="0">
                        <a:effectLst/>
                        <a:latin typeface="Calibri"/>
                        <a:ea typeface="Times New Roman"/>
                        <a:cs typeface="Times New Roman"/>
                      </a:endParaRPr>
                    </a:p>
                  </a:txBody>
                  <a:tcPr marL="68580" marR="68580" marT="0" marB="0" anchor="ctr"/>
                </a:tc>
                <a:tc gridSpan="2">
                  <a:txBody>
                    <a:bodyPr/>
                    <a:lstStyle/>
                    <a:p>
                      <a:pPr marL="0" marR="0" algn="ctr">
                        <a:spcBef>
                          <a:spcPts val="0"/>
                        </a:spcBef>
                        <a:spcAft>
                          <a:spcPts val="0"/>
                        </a:spcAft>
                      </a:pPr>
                      <a:r>
                        <a:rPr lang="en-US" sz="1800" b="1" dirty="0">
                          <a:effectLst/>
                        </a:rPr>
                        <a:t>% Below Poverty Level</a:t>
                      </a:r>
                      <a:endParaRPr lang="en-US" sz="1800" b="1" dirty="0">
                        <a:effectLst/>
                        <a:latin typeface="Calibri"/>
                        <a:ea typeface="Times New Roman"/>
                        <a:cs typeface="Times New Roman"/>
                      </a:endParaRPr>
                    </a:p>
                  </a:txBody>
                  <a:tcPr marL="68580" marR="68580" marT="0" marB="0" anchor="ctr"/>
                </a:tc>
                <a:tc hMerge="1">
                  <a:txBody>
                    <a:bodyPr/>
                    <a:lstStyle/>
                    <a:p>
                      <a:endParaRPr lang="en-US"/>
                    </a:p>
                  </a:txBody>
                  <a:tcPr/>
                </a:tc>
              </a:tr>
              <a:tr h="292100">
                <a:tc>
                  <a:txBody>
                    <a:bodyPr/>
                    <a:lstStyle/>
                    <a:p>
                      <a:pPr marL="0" marR="0" algn="l">
                        <a:spcBef>
                          <a:spcPts val="0"/>
                        </a:spcBef>
                        <a:spcAft>
                          <a:spcPts val="0"/>
                        </a:spcAft>
                      </a:pPr>
                      <a:r>
                        <a:rPr lang="en-US" sz="1800" dirty="0">
                          <a:effectLst/>
                        </a:rPr>
                        <a:t> </a:t>
                      </a:r>
                      <a:endParaRPr lang="en-US" sz="18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dirty="0" smtClean="0">
                          <a:effectLst/>
                        </a:rPr>
                        <a:t>NC</a:t>
                      </a:r>
                      <a:endParaRPr lang="en-US" sz="18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800" dirty="0">
                          <a:effectLst/>
                        </a:rPr>
                        <a:t>Orange County</a:t>
                      </a:r>
                      <a:endParaRPr lang="en-US" sz="1800" dirty="0">
                        <a:effectLst/>
                        <a:latin typeface="Calibri"/>
                        <a:ea typeface="Times New Roman"/>
                        <a:cs typeface="Times New Roman"/>
                      </a:endParaRPr>
                    </a:p>
                  </a:txBody>
                  <a:tcPr marL="68580" marR="68580" marT="0" marB="0" anchor="ctr"/>
                </a:tc>
              </a:tr>
              <a:tr h="292100">
                <a:tc>
                  <a:txBody>
                    <a:bodyPr/>
                    <a:lstStyle/>
                    <a:p>
                      <a:pPr marL="0" marR="0" algn="l">
                        <a:spcBef>
                          <a:spcPts val="0"/>
                        </a:spcBef>
                        <a:spcAft>
                          <a:spcPts val="0"/>
                        </a:spcAft>
                      </a:pPr>
                      <a:r>
                        <a:rPr lang="en-US" sz="1800" dirty="0">
                          <a:effectLst/>
                        </a:rPr>
                        <a:t>One Race</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17.3</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a:effectLst/>
                        </a:rPr>
                        <a:t>NA </a:t>
                      </a:r>
                      <a:endParaRPr lang="en-US" sz="1800">
                        <a:effectLst/>
                        <a:latin typeface="Calibri"/>
                        <a:ea typeface="Times New Roman"/>
                        <a:cs typeface="Times New Roman"/>
                      </a:endParaRPr>
                    </a:p>
                  </a:txBody>
                  <a:tcPr marL="68580" marR="68580" marT="0" marB="0" anchor="ctr"/>
                </a:tc>
              </a:tr>
              <a:tr h="292100">
                <a:tc>
                  <a:txBody>
                    <a:bodyPr/>
                    <a:lstStyle/>
                    <a:p>
                      <a:pPr marL="0" marR="0" indent="171450" algn="l">
                        <a:spcBef>
                          <a:spcPts val="0"/>
                        </a:spcBef>
                        <a:spcAft>
                          <a:spcPts val="0"/>
                        </a:spcAft>
                      </a:pPr>
                      <a:r>
                        <a:rPr lang="en-US" sz="1800">
                          <a:effectLst/>
                        </a:rPr>
                        <a:t>White</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13.2</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a:effectLst/>
                        </a:rPr>
                        <a:t>20.2</a:t>
                      </a:r>
                      <a:endParaRPr lang="en-US" sz="1800">
                        <a:effectLst/>
                        <a:latin typeface="Calibri"/>
                        <a:ea typeface="Times New Roman"/>
                        <a:cs typeface="Times New Roman"/>
                      </a:endParaRPr>
                    </a:p>
                  </a:txBody>
                  <a:tcPr marL="68580" marR="68580" marT="0" marB="0" anchor="ctr"/>
                </a:tc>
              </a:tr>
              <a:tr h="292100">
                <a:tc>
                  <a:txBody>
                    <a:bodyPr/>
                    <a:lstStyle/>
                    <a:p>
                      <a:pPr marL="0" marR="0" indent="171450" algn="l">
                        <a:spcBef>
                          <a:spcPts val="0"/>
                        </a:spcBef>
                        <a:spcAft>
                          <a:spcPts val="0"/>
                        </a:spcAft>
                      </a:pPr>
                      <a:r>
                        <a:rPr lang="en-US" sz="1800">
                          <a:effectLst/>
                        </a:rPr>
                        <a:t>Black or African American</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27.7</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23.0</a:t>
                      </a:r>
                      <a:endParaRPr lang="en-US" sz="1800" dirty="0">
                        <a:effectLst/>
                        <a:latin typeface="Calibri"/>
                        <a:ea typeface="Times New Roman"/>
                        <a:cs typeface="Times New Roman"/>
                      </a:endParaRPr>
                    </a:p>
                  </a:txBody>
                  <a:tcPr marL="68580" marR="68580" marT="0" marB="0" anchor="ctr"/>
                </a:tc>
              </a:tr>
              <a:tr h="292100">
                <a:tc>
                  <a:txBody>
                    <a:bodyPr/>
                    <a:lstStyle/>
                    <a:p>
                      <a:pPr marL="0" marR="0" indent="171450" algn="l">
                        <a:spcBef>
                          <a:spcPts val="0"/>
                        </a:spcBef>
                        <a:spcAft>
                          <a:spcPts val="0"/>
                        </a:spcAft>
                      </a:pPr>
                      <a:r>
                        <a:rPr lang="en-US" sz="1800">
                          <a:effectLst/>
                        </a:rPr>
                        <a:t>American Indian and Alaska Native</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a:effectLst/>
                        </a:rPr>
                        <a:t>31.2</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NA </a:t>
                      </a:r>
                      <a:endParaRPr lang="en-US" sz="1800" dirty="0">
                        <a:effectLst/>
                        <a:latin typeface="Calibri"/>
                        <a:ea typeface="Times New Roman"/>
                        <a:cs typeface="Times New Roman"/>
                      </a:endParaRPr>
                    </a:p>
                  </a:txBody>
                  <a:tcPr marL="68580" marR="68580" marT="0" marB="0" anchor="ctr"/>
                </a:tc>
              </a:tr>
              <a:tr h="292100">
                <a:tc>
                  <a:txBody>
                    <a:bodyPr/>
                    <a:lstStyle/>
                    <a:p>
                      <a:pPr marL="0" marR="0" indent="171450" algn="l">
                        <a:spcBef>
                          <a:spcPts val="0"/>
                        </a:spcBef>
                        <a:spcAft>
                          <a:spcPts val="0"/>
                        </a:spcAft>
                      </a:pPr>
                      <a:r>
                        <a:rPr lang="en-US" sz="1800">
                          <a:effectLst/>
                        </a:rPr>
                        <a:t>Asian</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a:effectLst/>
                        </a:rPr>
                        <a:t>14.1</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14.1</a:t>
                      </a:r>
                      <a:endParaRPr lang="en-US" sz="1800" dirty="0">
                        <a:effectLst/>
                        <a:latin typeface="Calibri"/>
                        <a:ea typeface="Times New Roman"/>
                        <a:cs typeface="Times New Roman"/>
                      </a:endParaRPr>
                    </a:p>
                  </a:txBody>
                  <a:tcPr marL="68580" marR="68580" marT="0" marB="0" anchor="ctr"/>
                </a:tc>
              </a:tr>
              <a:tr h="292100">
                <a:tc>
                  <a:txBody>
                    <a:bodyPr/>
                    <a:lstStyle/>
                    <a:p>
                      <a:pPr marL="0" marR="0" indent="171450" algn="l">
                        <a:spcBef>
                          <a:spcPts val="0"/>
                        </a:spcBef>
                        <a:spcAft>
                          <a:spcPts val="0"/>
                        </a:spcAft>
                      </a:pPr>
                      <a:r>
                        <a:rPr lang="en-US" sz="1800" dirty="0">
                          <a:effectLst/>
                        </a:rPr>
                        <a:t>Native Hawaiian and Other Pacific</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a:effectLst/>
                        </a:rPr>
                        <a:t>26.8</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NA </a:t>
                      </a:r>
                      <a:endParaRPr lang="en-US" sz="1800" dirty="0">
                        <a:effectLst/>
                        <a:latin typeface="Calibri"/>
                        <a:ea typeface="Times New Roman"/>
                        <a:cs typeface="Times New Roman"/>
                      </a:endParaRPr>
                    </a:p>
                  </a:txBody>
                  <a:tcPr marL="68580" marR="68580" marT="0" marB="0" anchor="ctr"/>
                </a:tc>
              </a:tr>
              <a:tr h="292100">
                <a:tc>
                  <a:txBody>
                    <a:bodyPr/>
                    <a:lstStyle/>
                    <a:p>
                      <a:pPr marL="0" marR="0" indent="171450" algn="l">
                        <a:spcBef>
                          <a:spcPts val="0"/>
                        </a:spcBef>
                        <a:spcAft>
                          <a:spcPts val="0"/>
                        </a:spcAft>
                      </a:pPr>
                      <a:r>
                        <a:rPr lang="en-US" sz="1800" dirty="0">
                          <a:effectLst/>
                        </a:rPr>
                        <a:t>Some other race</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a:effectLst/>
                        </a:rPr>
                        <a:t>36.7</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NA </a:t>
                      </a:r>
                      <a:endParaRPr lang="en-US" sz="1800" dirty="0">
                        <a:effectLst/>
                        <a:latin typeface="Calibri"/>
                        <a:ea typeface="Times New Roman"/>
                        <a:cs typeface="Times New Roman"/>
                      </a:endParaRPr>
                    </a:p>
                  </a:txBody>
                  <a:tcPr marL="68580" marR="68580" marT="0" marB="0" anchor="ctr"/>
                </a:tc>
              </a:tr>
              <a:tr h="292100">
                <a:tc>
                  <a:txBody>
                    <a:bodyPr/>
                    <a:lstStyle/>
                    <a:p>
                      <a:pPr marL="0" marR="0" algn="l">
                        <a:spcBef>
                          <a:spcPts val="0"/>
                        </a:spcBef>
                        <a:spcAft>
                          <a:spcPts val="0"/>
                        </a:spcAft>
                      </a:pPr>
                      <a:r>
                        <a:rPr lang="en-US" sz="1800">
                          <a:effectLst/>
                        </a:rPr>
                        <a:t>Two or other races</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a:effectLst/>
                        </a:rPr>
                        <a:t>24.3</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 </a:t>
                      </a:r>
                      <a:endParaRPr lang="en-US" sz="1800" dirty="0">
                        <a:effectLst/>
                        <a:latin typeface="Calibri"/>
                        <a:ea typeface="Times New Roman"/>
                        <a:cs typeface="Times New Roman"/>
                      </a:endParaRPr>
                    </a:p>
                  </a:txBody>
                  <a:tcPr marL="68580" marR="68580" marT="0" marB="0" anchor="ctr"/>
                </a:tc>
              </a:tr>
              <a:tr h="292100">
                <a:tc>
                  <a:txBody>
                    <a:bodyPr/>
                    <a:lstStyle/>
                    <a:p>
                      <a:pPr marL="0" marR="0" indent="171450" algn="l">
                        <a:spcBef>
                          <a:spcPts val="0"/>
                        </a:spcBef>
                        <a:spcAft>
                          <a:spcPts val="0"/>
                        </a:spcAft>
                      </a:pPr>
                      <a:r>
                        <a:rPr lang="en-US" sz="1800">
                          <a:effectLst/>
                        </a:rPr>
                        <a:t>Hispanic or Latino origin (of any race)</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a:effectLst/>
                        </a:rPr>
                        <a:t>33.9</a:t>
                      </a:r>
                      <a:endParaRPr lang="en-US" sz="18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49.8</a:t>
                      </a:r>
                      <a:endParaRPr lang="en-US" sz="1800" dirty="0">
                        <a:effectLst/>
                        <a:latin typeface="Calibri"/>
                        <a:ea typeface="Times New Roman"/>
                        <a:cs typeface="Times New Roman"/>
                      </a:endParaRPr>
                    </a:p>
                  </a:txBody>
                  <a:tcPr marL="68580" marR="68580" marT="0" marB="0" anchor="ctr"/>
                </a:tc>
              </a:tr>
              <a:tr h="292100">
                <a:tc>
                  <a:txBody>
                    <a:bodyPr/>
                    <a:lstStyle/>
                    <a:p>
                      <a:pPr marL="0" marR="0" indent="171450" algn="l">
                        <a:spcBef>
                          <a:spcPts val="0"/>
                        </a:spcBef>
                        <a:spcAft>
                          <a:spcPts val="0"/>
                        </a:spcAft>
                      </a:pPr>
                      <a:r>
                        <a:rPr lang="en-US" sz="1800" dirty="0">
                          <a:effectLst/>
                        </a:rPr>
                        <a:t>White alone, not Hispanic or Latino</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11.8</a:t>
                      </a:r>
                      <a:endParaRPr lang="en-US" sz="1800" dirty="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1800" dirty="0">
                          <a:effectLst/>
                        </a:rPr>
                        <a:t>16.8</a:t>
                      </a:r>
                      <a:endParaRPr lang="en-US" sz="1800" dirty="0">
                        <a:effectLst/>
                        <a:latin typeface="Calibri"/>
                        <a:ea typeface="Times New Roman"/>
                        <a:cs typeface="Times New Roman"/>
                      </a:endParaRPr>
                    </a:p>
                  </a:txBody>
                  <a:tcPr marL="68580" marR="68580" marT="0" marB="0" anchor="ctr"/>
                </a:tc>
              </a:tr>
            </a:tbl>
          </a:graphicData>
        </a:graphic>
      </p:graphicFrame>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27</a:t>
            </a:fld>
            <a:endParaRPr lang="en-US"/>
          </a:p>
        </p:txBody>
      </p:sp>
    </p:spTree>
    <p:extLst>
      <p:ext uri="{BB962C8B-B14F-4D97-AF65-F5344CB8AC3E}">
        <p14:creationId xmlns:p14="http://schemas.microsoft.com/office/powerpoint/2010/main" val="16726949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8016240" cy="548640"/>
          </a:xfrm>
        </p:spPr>
        <p:txBody>
          <a:bodyPr/>
          <a:lstStyle/>
          <a:p>
            <a:r>
              <a:rPr lang="en-US" dirty="0" smtClean="0"/>
              <a:t>Determinants of Health: </a:t>
            </a:r>
            <a:r>
              <a:rPr lang="en-US" b="0" dirty="0" smtClean="0"/>
              <a:t>labor, employment</a:t>
            </a:r>
            <a:endParaRPr lang="en-US" b="0"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28</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860643311"/>
              </p:ext>
            </p:extLst>
          </p:nvPr>
        </p:nvGraphicFramePr>
        <p:xfrm>
          <a:off x="1752600" y="1371600"/>
          <a:ext cx="6998044" cy="417576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4240684"/>
                <a:gridCol w="1029602"/>
                <a:gridCol w="1727758"/>
              </a:tblGrid>
              <a:tr h="350520">
                <a:tc gridSpan="3">
                  <a:txBody>
                    <a:bodyPr/>
                    <a:lstStyle/>
                    <a:p>
                      <a:pPr marL="0" marR="0" algn="ctr">
                        <a:spcBef>
                          <a:spcPts val="0"/>
                        </a:spcBef>
                        <a:spcAft>
                          <a:spcPts val="0"/>
                        </a:spcAft>
                      </a:pPr>
                      <a:r>
                        <a:rPr lang="en-US" sz="2400" kern="1200" dirty="0" smtClean="0">
                          <a:solidFill>
                            <a:schemeClr val="bg1"/>
                          </a:solidFill>
                          <a:effectLst/>
                          <a:latin typeface="+mn-lt"/>
                          <a:ea typeface="+mn-ea"/>
                          <a:cs typeface="+mn-cs"/>
                        </a:rPr>
                        <a:t>Unemployment Rate (%) </a:t>
                      </a:r>
                    </a:p>
                    <a:p>
                      <a:pPr marL="0" marR="0" algn="ctr">
                        <a:spcBef>
                          <a:spcPts val="0"/>
                        </a:spcBef>
                        <a:spcAft>
                          <a:spcPts val="0"/>
                        </a:spcAft>
                      </a:pPr>
                      <a:r>
                        <a:rPr lang="en-US" sz="2000" kern="1200" dirty="0" smtClean="0">
                          <a:solidFill>
                            <a:schemeClr val="bg1"/>
                          </a:solidFill>
                          <a:effectLst/>
                          <a:latin typeface="+mn-lt"/>
                          <a:ea typeface="+mn-ea"/>
                          <a:cs typeface="+mn-cs"/>
                        </a:rPr>
                        <a:t>by Gender, Poverty Status, and Disability Status</a:t>
                      </a:r>
                      <a:endParaRPr lang="en-US" sz="2400" dirty="0">
                        <a:solidFill>
                          <a:schemeClr val="bg1"/>
                        </a:solidFill>
                        <a:effectLst/>
                        <a:latin typeface="Calibri"/>
                        <a:ea typeface="Times New Roman"/>
                        <a:cs typeface="Times New Roman"/>
                      </a:endParaRPr>
                    </a:p>
                  </a:txBody>
                  <a:tcPr marL="68580" marR="68580" marT="0" marB="0"/>
                </a:tc>
                <a:tc hMerge="1">
                  <a:txBody>
                    <a:bodyPr/>
                    <a:lstStyle/>
                    <a:p>
                      <a:pPr marL="0" marR="0" algn="ctr">
                        <a:spcBef>
                          <a:spcPts val="0"/>
                        </a:spcBef>
                        <a:spcAft>
                          <a:spcPts val="0"/>
                        </a:spcAft>
                      </a:pPr>
                      <a:endParaRPr lang="en-US" sz="2000" dirty="0">
                        <a:effectLst/>
                        <a:latin typeface="Calibri"/>
                        <a:ea typeface="Times New Roman"/>
                        <a:cs typeface="Times New Roman"/>
                      </a:endParaRPr>
                    </a:p>
                  </a:txBody>
                  <a:tcPr marL="68580" marR="68580" marT="0" marB="0"/>
                </a:tc>
                <a:tc hMerge="1">
                  <a:txBody>
                    <a:bodyPr/>
                    <a:lstStyle/>
                    <a:p>
                      <a:endParaRPr lang="en-US"/>
                    </a:p>
                  </a:txBody>
                  <a:tcPr/>
                </a:tc>
              </a:tr>
              <a:tr h="350520">
                <a:tc>
                  <a:txBody>
                    <a:bodyPr/>
                    <a:lstStyle/>
                    <a:p>
                      <a:pPr marL="0" marR="0" algn="ctr">
                        <a:spcBef>
                          <a:spcPts val="0"/>
                        </a:spcBef>
                        <a:spcAft>
                          <a:spcPts val="0"/>
                        </a:spcAft>
                      </a:pPr>
                      <a:r>
                        <a:rPr lang="en-US" sz="2000" b="1" dirty="0">
                          <a:effectLst/>
                        </a:rPr>
                        <a:t> </a:t>
                      </a:r>
                      <a:endParaRPr lang="en-US" sz="2000" b="1" dirty="0">
                        <a:effectLst/>
                        <a:latin typeface="Calibri"/>
                        <a:ea typeface="Times New Roman"/>
                        <a:cs typeface="Times New Roman"/>
                      </a:endParaRPr>
                    </a:p>
                  </a:txBody>
                  <a:tcPr marL="68580" marR="68580" marT="0" marB="0"/>
                </a:tc>
                <a:tc gridSpan="2">
                  <a:txBody>
                    <a:bodyPr/>
                    <a:lstStyle/>
                    <a:p>
                      <a:pPr marL="0" marR="0" algn="ctr">
                        <a:spcBef>
                          <a:spcPts val="0"/>
                        </a:spcBef>
                        <a:spcAft>
                          <a:spcPts val="0"/>
                        </a:spcAft>
                      </a:pPr>
                      <a:r>
                        <a:rPr lang="en-US" sz="2000" b="1" dirty="0">
                          <a:effectLst/>
                        </a:rPr>
                        <a:t>Unemployment Rate (%)</a:t>
                      </a:r>
                      <a:endParaRPr lang="en-US" sz="2000" b="1" dirty="0">
                        <a:effectLst/>
                        <a:latin typeface="Calibri"/>
                        <a:ea typeface="Times New Roman"/>
                        <a:cs typeface="Times New Roman"/>
                      </a:endParaRPr>
                    </a:p>
                  </a:txBody>
                  <a:tcPr marL="68580" marR="68580" marT="0" marB="0"/>
                </a:tc>
                <a:tc hMerge="1">
                  <a:txBody>
                    <a:bodyPr/>
                    <a:lstStyle/>
                    <a:p>
                      <a:endParaRPr lang="en-US"/>
                    </a:p>
                  </a:txBody>
                  <a:tcPr/>
                </a:tc>
              </a:tr>
              <a:tr h="350520">
                <a:tc>
                  <a:txBody>
                    <a:bodyPr/>
                    <a:lstStyle/>
                    <a:p>
                      <a:pPr marL="0" marR="0" algn="ctr">
                        <a:spcBef>
                          <a:spcPts val="0"/>
                        </a:spcBef>
                        <a:spcAft>
                          <a:spcPts val="0"/>
                        </a:spcAft>
                      </a:pPr>
                      <a:r>
                        <a:rPr lang="en-US" sz="2000">
                          <a:effectLst/>
                        </a:rPr>
                        <a:t> </a:t>
                      </a:r>
                      <a:endParaRPr lang="en-US" sz="20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2000" dirty="0" smtClean="0">
                          <a:effectLst/>
                        </a:rPr>
                        <a:t>NC</a:t>
                      </a:r>
                      <a:endParaRPr lang="en-US" sz="20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2000">
                          <a:effectLst/>
                        </a:rPr>
                        <a:t>Orange County</a:t>
                      </a:r>
                      <a:endParaRPr lang="en-US" sz="2000">
                        <a:effectLst/>
                        <a:latin typeface="Calibri"/>
                        <a:ea typeface="Times New Roman"/>
                        <a:cs typeface="Times New Roman"/>
                      </a:endParaRPr>
                    </a:p>
                  </a:txBody>
                  <a:tcPr marL="68580" marR="68580" marT="0" marB="0"/>
                </a:tc>
              </a:tr>
              <a:tr h="350520">
                <a:tc gridSpan="3">
                  <a:txBody>
                    <a:bodyPr/>
                    <a:lstStyle/>
                    <a:p>
                      <a:pPr marL="0" marR="0" algn="just">
                        <a:spcBef>
                          <a:spcPts val="0"/>
                        </a:spcBef>
                        <a:spcAft>
                          <a:spcPts val="0"/>
                        </a:spcAft>
                      </a:pPr>
                      <a:r>
                        <a:rPr lang="en-US" sz="2000">
                          <a:effectLst/>
                        </a:rPr>
                        <a:t>Gender</a:t>
                      </a:r>
                      <a:endParaRPr lang="en-US" sz="2000">
                        <a:effectLst/>
                        <a:latin typeface="Calibri"/>
                        <a:ea typeface="Times New Roman"/>
                        <a:cs typeface="Times New Roman"/>
                      </a:endParaRPr>
                    </a:p>
                  </a:txBody>
                  <a:tcPr marL="68580" marR="68580" marT="0" marB="0"/>
                </a:tc>
                <a:tc hMerge="1">
                  <a:txBody>
                    <a:bodyPr/>
                    <a:lstStyle/>
                    <a:p>
                      <a:endParaRPr lang="en-US"/>
                    </a:p>
                  </a:txBody>
                  <a:tcPr/>
                </a:tc>
                <a:tc hMerge="1">
                  <a:txBody>
                    <a:bodyPr/>
                    <a:lstStyle/>
                    <a:p>
                      <a:endParaRPr lang="en-US"/>
                    </a:p>
                  </a:txBody>
                  <a:tcPr/>
                </a:tc>
              </a:tr>
              <a:tr h="350520">
                <a:tc>
                  <a:txBody>
                    <a:bodyPr/>
                    <a:lstStyle/>
                    <a:p>
                      <a:pPr marL="0" marR="0" indent="160020" algn="just">
                        <a:spcBef>
                          <a:spcPts val="0"/>
                        </a:spcBef>
                        <a:spcAft>
                          <a:spcPts val="0"/>
                        </a:spcAft>
                      </a:pPr>
                      <a:r>
                        <a:rPr lang="en-US" sz="2000">
                          <a:effectLst/>
                        </a:rPr>
                        <a:t>Male</a:t>
                      </a:r>
                      <a:endParaRPr lang="en-US" sz="20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2000">
                          <a:effectLst/>
                        </a:rPr>
                        <a:t>12.3</a:t>
                      </a:r>
                      <a:endParaRPr lang="en-US" sz="20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2000">
                          <a:effectLst/>
                        </a:rPr>
                        <a:t>10.1</a:t>
                      </a:r>
                      <a:endParaRPr lang="en-US" sz="2000">
                        <a:effectLst/>
                        <a:latin typeface="Calibri"/>
                        <a:ea typeface="Times New Roman"/>
                        <a:cs typeface="Times New Roman"/>
                      </a:endParaRPr>
                    </a:p>
                  </a:txBody>
                  <a:tcPr marL="68580" marR="68580" marT="0" marB="0" anchor="ctr"/>
                </a:tc>
              </a:tr>
              <a:tr h="350520">
                <a:tc>
                  <a:txBody>
                    <a:bodyPr/>
                    <a:lstStyle/>
                    <a:p>
                      <a:pPr marL="0" marR="0" indent="160020" algn="just">
                        <a:spcBef>
                          <a:spcPts val="0"/>
                        </a:spcBef>
                        <a:spcAft>
                          <a:spcPts val="0"/>
                        </a:spcAft>
                      </a:pPr>
                      <a:r>
                        <a:rPr lang="en-US" sz="2000">
                          <a:effectLst/>
                        </a:rPr>
                        <a:t>Female</a:t>
                      </a:r>
                      <a:endParaRPr lang="en-US" sz="20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2000">
                          <a:effectLst/>
                        </a:rPr>
                        <a:t>11.4</a:t>
                      </a:r>
                      <a:endParaRPr lang="en-US" sz="20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2000">
                          <a:effectLst/>
                        </a:rPr>
                        <a:t>9</a:t>
                      </a:r>
                      <a:endParaRPr lang="en-US" sz="2000">
                        <a:effectLst/>
                        <a:latin typeface="Calibri"/>
                        <a:ea typeface="Times New Roman"/>
                        <a:cs typeface="Times New Roman"/>
                      </a:endParaRPr>
                    </a:p>
                  </a:txBody>
                  <a:tcPr marL="68580" marR="68580" marT="0" marB="0" anchor="ctr"/>
                </a:tc>
              </a:tr>
              <a:tr h="350520">
                <a:tc>
                  <a:txBody>
                    <a:bodyPr/>
                    <a:lstStyle/>
                    <a:p>
                      <a:pPr marL="0" marR="0" indent="160020" algn="just">
                        <a:spcBef>
                          <a:spcPts val="0"/>
                        </a:spcBef>
                        <a:spcAft>
                          <a:spcPts val="0"/>
                        </a:spcAft>
                      </a:pPr>
                      <a:r>
                        <a:rPr lang="en-US" sz="2000" dirty="0">
                          <a:effectLst/>
                        </a:rPr>
                        <a:t>With own children under 6 years</a:t>
                      </a:r>
                      <a:endParaRPr lang="en-US" sz="2000" dirty="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2000">
                          <a:effectLst/>
                        </a:rPr>
                        <a:t>14.7</a:t>
                      </a:r>
                      <a:endParaRPr lang="en-US" sz="20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2000">
                          <a:effectLst/>
                        </a:rPr>
                        <a:t>6.7</a:t>
                      </a:r>
                      <a:endParaRPr lang="en-US" sz="2000">
                        <a:effectLst/>
                        <a:latin typeface="Calibri"/>
                        <a:ea typeface="Times New Roman"/>
                        <a:cs typeface="Times New Roman"/>
                      </a:endParaRPr>
                    </a:p>
                  </a:txBody>
                  <a:tcPr marL="68580" marR="68580" marT="0" marB="0" anchor="ctr"/>
                </a:tc>
              </a:tr>
              <a:tr h="350520">
                <a:tc gridSpan="3">
                  <a:txBody>
                    <a:bodyPr/>
                    <a:lstStyle/>
                    <a:p>
                      <a:pPr marL="0" marR="0">
                        <a:spcBef>
                          <a:spcPts val="0"/>
                        </a:spcBef>
                        <a:spcAft>
                          <a:spcPts val="0"/>
                        </a:spcAft>
                      </a:pPr>
                      <a:r>
                        <a:rPr lang="en-US" sz="2000">
                          <a:effectLst/>
                        </a:rPr>
                        <a:t>Poverty status in the past 12 months</a:t>
                      </a:r>
                      <a:endParaRPr lang="en-US" sz="2000">
                        <a:effectLst/>
                        <a:latin typeface="Calibri"/>
                        <a:ea typeface="Times New Roman"/>
                        <a:cs typeface="Times New Roman"/>
                      </a:endParaRPr>
                    </a:p>
                  </a:txBody>
                  <a:tcPr marL="68580" marR="68580" marT="0" marB="0"/>
                </a:tc>
                <a:tc hMerge="1">
                  <a:txBody>
                    <a:bodyPr/>
                    <a:lstStyle/>
                    <a:p>
                      <a:endParaRPr lang="en-US"/>
                    </a:p>
                  </a:txBody>
                  <a:tcPr/>
                </a:tc>
                <a:tc hMerge="1">
                  <a:txBody>
                    <a:bodyPr/>
                    <a:lstStyle/>
                    <a:p>
                      <a:endParaRPr lang="en-US"/>
                    </a:p>
                  </a:txBody>
                  <a:tcPr/>
                </a:tc>
              </a:tr>
              <a:tr h="350520">
                <a:tc>
                  <a:txBody>
                    <a:bodyPr/>
                    <a:lstStyle/>
                    <a:p>
                      <a:pPr marL="0" marR="0" indent="160020" algn="just">
                        <a:spcBef>
                          <a:spcPts val="0"/>
                        </a:spcBef>
                        <a:spcAft>
                          <a:spcPts val="0"/>
                        </a:spcAft>
                      </a:pPr>
                      <a:r>
                        <a:rPr lang="en-US" sz="2000">
                          <a:effectLst/>
                        </a:rPr>
                        <a:t>Below poverty level</a:t>
                      </a:r>
                      <a:endParaRPr lang="en-US" sz="20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2000">
                          <a:effectLst/>
                        </a:rPr>
                        <a:t>36.2</a:t>
                      </a:r>
                      <a:endParaRPr lang="en-US" sz="20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2000">
                          <a:effectLst/>
                        </a:rPr>
                        <a:t>22</a:t>
                      </a:r>
                      <a:endParaRPr lang="en-US" sz="2000">
                        <a:effectLst/>
                        <a:latin typeface="Calibri"/>
                        <a:ea typeface="Times New Roman"/>
                        <a:cs typeface="Times New Roman"/>
                      </a:endParaRPr>
                    </a:p>
                  </a:txBody>
                  <a:tcPr marL="68580" marR="68580" marT="0" marB="0" anchor="ctr"/>
                </a:tc>
              </a:tr>
              <a:tr h="350520">
                <a:tc gridSpan="3">
                  <a:txBody>
                    <a:bodyPr/>
                    <a:lstStyle/>
                    <a:p>
                      <a:pPr marL="0" marR="0">
                        <a:spcBef>
                          <a:spcPts val="0"/>
                        </a:spcBef>
                        <a:spcAft>
                          <a:spcPts val="0"/>
                        </a:spcAft>
                      </a:pPr>
                      <a:r>
                        <a:rPr lang="en-US" sz="2000">
                          <a:effectLst/>
                        </a:rPr>
                        <a:t>Disability status</a:t>
                      </a:r>
                      <a:endParaRPr lang="en-US" sz="2000">
                        <a:effectLst/>
                        <a:latin typeface="Calibri"/>
                        <a:ea typeface="Times New Roman"/>
                        <a:cs typeface="Times New Roman"/>
                      </a:endParaRPr>
                    </a:p>
                  </a:txBody>
                  <a:tcPr marL="68580" marR="68580" marT="0" marB="0"/>
                </a:tc>
                <a:tc hMerge="1">
                  <a:txBody>
                    <a:bodyPr/>
                    <a:lstStyle/>
                    <a:p>
                      <a:endParaRPr lang="en-US"/>
                    </a:p>
                  </a:txBody>
                  <a:tcPr/>
                </a:tc>
                <a:tc hMerge="1">
                  <a:txBody>
                    <a:bodyPr/>
                    <a:lstStyle/>
                    <a:p>
                      <a:endParaRPr lang="en-US"/>
                    </a:p>
                  </a:txBody>
                  <a:tcPr/>
                </a:tc>
              </a:tr>
              <a:tr h="350520">
                <a:tc>
                  <a:txBody>
                    <a:bodyPr/>
                    <a:lstStyle/>
                    <a:p>
                      <a:pPr marL="0" marR="0" indent="160020" algn="just">
                        <a:spcBef>
                          <a:spcPts val="0"/>
                        </a:spcBef>
                        <a:spcAft>
                          <a:spcPts val="0"/>
                        </a:spcAft>
                      </a:pPr>
                      <a:r>
                        <a:rPr lang="en-US" sz="2000">
                          <a:effectLst/>
                        </a:rPr>
                        <a:t>With any disability</a:t>
                      </a:r>
                      <a:endParaRPr lang="en-US" sz="2000">
                        <a:effectLst/>
                        <a:latin typeface="Calibri"/>
                        <a:ea typeface="Times New Roman"/>
                        <a:cs typeface="Times New Roman"/>
                      </a:endParaRPr>
                    </a:p>
                  </a:txBody>
                  <a:tcPr marL="68580" marR="68580" marT="0" marB="0"/>
                </a:tc>
                <a:tc>
                  <a:txBody>
                    <a:bodyPr/>
                    <a:lstStyle/>
                    <a:p>
                      <a:pPr marL="0" marR="0" algn="r">
                        <a:spcBef>
                          <a:spcPts val="0"/>
                        </a:spcBef>
                        <a:spcAft>
                          <a:spcPts val="0"/>
                        </a:spcAft>
                      </a:pPr>
                      <a:r>
                        <a:rPr lang="en-US" sz="2000">
                          <a:effectLst/>
                        </a:rPr>
                        <a:t>23.2</a:t>
                      </a:r>
                      <a:endParaRPr lang="en-US" sz="2000">
                        <a:effectLst/>
                        <a:latin typeface="Calibri"/>
                        <a:ea typeface="Times New Roman"/>
                        <a:cs typeface="Times New Roman"/>
                      </a:endParaRPr>
                    </a:p>
                  </a:txBody>
                  <a:tcPr marL="68580" marR="68580" marT="0" marB="0" anchor="ctr"/>
                </a:tc>
                <a:tc>
                  <a:txBody>
                    <a:bodyPr/>
                    <a:lstStyle/>
                    <a:p>
                      <a:pPr marL="0" marR="0" algn="r">
                        <a:spcBef>
                          <a:spcPts val="0"/>
                        </a:spcBef>
                        <a:spcAft>
                          <a:spcPts val="0"/>
                        </a:spcAft>
                      </a:pPr>
                      <a:r>
                        <a:rPr lang="en-US" sz="2000" dirty="0">
                          <a:effectLst/>
                        </a:rPr>
                        <a:t>41.1</a:t>
                      </a:r>
                      <a:endParaRPr lang="en-US" sz="2000" dirty="0">
                        <a:effectLst/>
                        <a:latin typeface="Calibri"/>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9909193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970576" y="2039894"/>
            <a:ext cx="5650992" cy="1207509"/>
          </a:xfrm>
        </p:spPr>
        <p:txBody>
          <a:bodyPr/>
          <a:lstStyle/>
          <a:p>
            <a:r>
              <a:rPr lang="en-US" dirty="0" smtClean="0"/>
              <a:t>Top 10 Issue Areas </a:t>
            </a:r>
            <a:r>
              <a:rPr lang="en-US" sz="1800" dirty="0" smtClean="0"/>
              <a:t>(alphabetical)</a:t>
            </a:r>
            <a:endParaRPr lang="en-US" sz="1800"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29</a:t>
            </a:fld>
            <a:endParaRPr lang="en-US"/>
          </a:p>
        </p:txBody>
      </p:sp>
    </p:spTree>
    <p:extLst>
      <p:ext uri="{BB962C8B-B14F-4D97-AF65-F5344CB8AC3E}">
        <p14:creationId xmlns:p14="http://schemas.microsoft.com/office/powerpoint/2010/main" val="26804668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092440" cy="548640"/>
          </a:xfrm>
        </p:spPr>
        <p:txBody>
          <a:bodyPr/>
          <a:lstStyle/>
          <a:p>
            <a:r>
              <a:rPr lang="en-US" sz="3200" b="1" dirty="0" smtClean="0">
                <a:solidFill>
                  <a:schemeClr val="accent2"/>
                </a:solidFill>
              </a:rPr>
              <a:t>Healthy Carolinians of Orange County</a:t>
            </a:r>
            <a:endParaRPr lang="en-US" sz="3200" b="1" dirty="0">
              <a:solidFill>
                <a:schemeClr val="accent2"/>
              </a:solidFill>
            </a:endParaRPr>
          </a:p>
        </p:txBody>
      </p:sp>
      <p:sp>
        <p:nvSpPr>
          <p:cNvPr id="3" name="Content Placeholder 2"/>
          <p:cNvSpPr>
            <a:spLocks noGrp="1"/>
          </p:cNvSpPr>
          <p:nvPr>
            <p:ph idx="1"/>
          </p:nvPr>
        </p:nvSpPr>
        <p:spPr/>
        <p:txBody>
          <a:bodyPr>
            <a:normAutofit/>
          </a:bodyPr>
          <a:lstStyle/>
          <a:p>
            <a:pPr marL="401447">
              <a:spcBef>
                <a:spcPts val="2000"/>
              </a:spcBef>
            </a:pPr>
            <a:r>
              <a:rPr lang="en-US" sz="2000" dirty="0" smtClean="0"/>
              <a:t> </a:t>
            </a:r>
            <a:r>
              <a:rPr lang="en-US" sz="2400" dirty="0" smtClean="0"/>
              <a:t>A network of community members and service providers partnering to </a:t>
            </a:r>
            <a:r>
              <a:rPr lang="en-US" sz="2400" dirty="0" smtClean="0">
                <a:solidFill>
                  <a:schemeClr val="accent3"/>
                </a:solidFill>
              </a:rPr>
              <a:t>promote health and wellness in Orange County</a:t>
            </a:r>
          </a:p>
          <a:p>
            <a:pPr marL="401447">
              <a:spcBef>
                <a:spcPts val="2000"/>
              </a:spcBef>
            </a:pPr>
            <a:r>
              <a:rPr lang="en-US" sz="2400" dirty="0" smtClean="0"/>
              <a:t> </a:t>
            </a:r>
            <a:r>
              <a:rPr lang="en-US" sz="2400" dirty="0" smtClean="0">
                <a:solidFill>
                  <a:schemeClr val="accent3"/>
                </a:solidFill>
              </a:rPr>
              <a:t>Members are representatives </a:t>
            </a:r>
            <a:r>
              <a:rPr lang="en-US" sz="2400" dirty="0" smtClean="0"/>
              <a:t>from schools, human service agencies, churches, civic groups, businesses, local government, UNC Chapel Hill, health care organizations including UNC Healthcare, and concerned citizens.</a:t>
            </a:r>
          </a:p>
          <a:p>
            <a:endParaRPr lang="en-US" sz="2400" dirty="0"/>
          </a:p>
        </p:txBody>
      </p:sp>
      <p:sp>
        <p:nvSpPr>
          <p:cNvPr id="6" name="Date Placeholder 5"/>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7" name="Slide Number Placeholder 6"/>
          <p:cNvSpPr>
            <a:spLocks noGrp="1"/>
          </p:cNvSpPr>
          <p:nvPr>
            <p:ph type="sldNum" sz="quarter" idx="12"/>
          </p:nvPr>
        </p:nvSpPr>
        <p:spPr/>
        <p:txBody>
          <a:bodyPr/>
          <a:lstStyle/>
          <a:p>
            <a:fld id="{A3E6DB92-6D84-490B-8F4F-D1CAD8BC0FD3}" type="slidenum">
              <a:rPr lang="en-US" smtClean="0"/>
              <a:t>3</a:t>
            </a:fld>
            <a:endParaRPr lang="en-US"/>
          </a:p>
        </p:txBody>
      </p:sp>
    </p:spTree>
    <p:extLst>
      <p:ext uri="{BB962C8B-B14F-4D97-AF65-F5344CB8AC3E}">
        <p14:creationId xmlns:p14="http://schemas.microsoft.com/office/powerpoint/2010/main" val="132034342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8" y="2109503"/>
            <a:ext cx="5212080" cy="1089427"/>
          </a:xfrm>
        </p:spPr>
        <p:txBody>
          <a:bodyPr/>
          <a:lstStyle/>
          <a:p>
            <a:r>
              <a:rPr lang="en-US" dirty="0" smtClean="0"/>
              <a:t>Access to Health Care, Insurance, and Information</a:t>
            </a:r>
            <a:endParaRPr lang="en-US" dirty="0"/>
          </a:p>
        </p:txBody>
      </p:sp>
      <p:sp>
        <p:nvSpPr>
          <p:cNvPr id="10243" name="Content Placeholder 2"/>
          <p:cNvSpPr>
            <a:spLocks noGrp="1"/>
          </p:cNvSpPr>
          <p:nvPr>
            <p:ph idx="1"/>
          </p:nvPr>
        </p:nvSpPr>
        <p:spPr/>
        <p:txBody>
          <a:bodyPr>
            <a:normAutofit fontScale="70000" lnSpcReduction="20000"/>
          </a:bodyPr>
          <a:lstStyle/>
          <a:p>
            <a:r>
              <a:rPr lang="en-US" smtClean="0"/>
              <a:t>Includes the availability and affordability of health care services  and insurance, ability to navigate and understand the health system, access and transportation to services, and information about health care.  </a:t>
            </a:r>
            <a:endParaRPr lang="en-US" dirty="0"/>
          </a:p>
        </p:txBody>
      </p:sp>
      <p:sp>
        <p:nvSpPr>
          <p:cNvPr id="13" name="Date Placeholder 12"/>
          <p:cNvSpPr>
            <a:spLocks noGrp="1"/>
          </p:cNvSpPr>
          <p:nvPr>
            <p:ph type="dt" sz="half" idx="10"/>
          </p:nvPr>
        </p:nvSpPr>
        <p:spPr/>
        <p:txBody>
          <a:bodyPr/>
          <a:lstStyle/>
          <a:p>
            <a:r>
              <a:rPr lang="en-US" smtClean="0"/>
              <a:t>December 2011</a:t>
            </a:r>
            <a:endParaRPr lang="en-US" dirty="0"/>
          </a:p>
        </p:txBody>
      </p:sp>
      <p:sp>
        <p:nvSpPr>
          <p:cNvPr id="14" name="Footer Placeholder 1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15" name="Slide Number Placeholder 14"/>
          <p:cNvSpPr>
            <a:spLocks noGrp="1"/>
          </p:cNvSpPr>
          <p:nvPr>
            <p:ph type="sldNum" sz="quarter" idx="12"/>
          </p:nvPr>
        </p:nvSpPr>
        <p:spPr/>
        <p:txBody>
          <a:bodyPr/>
          <a:lstStyle/>
          <a:p>
            <a:fld id="{A3E6DB92-6D84-490B-8F4F-D1CAD8BC0FD3}" type="slidenum">
              <a:rPr lang="en-US" smtClean="0"/>
              <a:pPr/>
              <a:t>30</a:t>
            </a:fld>
            <a:endParaRPr lang="en-US"/>
          </a:p>
        </p:txBody>
      </p:sp>
    </p:spTree>
    <p:extLst>
      <p:ext uri="{BB962C8B-B14F-4D97-AF65-F5344CB8AC3E}">
        <p14:creationId xmlns:p14="http://schemas.microsoft.com/office/powerpoint/2010/main" val="32294578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7" y="2109504"/>
            <a:ext cx="5212080" cy="1089427"/>
          </a:xfrm>
        </p:spPr>
        <p:txBody>
          <a:bodyPr/>
          <a:lstStyle/>
          <a:p>
            <a:r>
              <a:rPr lang="en-US" dirty="0" smtClean="0"/>
              <a:t>Built Environment</a:t>
            </a:r>
            <a:endParaRPr lang="en-US" dirty="0"/>
          </a:p>
        </p:txBody>
      </p:sp>
      <p:sp>
        <p:nvSpPr>
          <p:cNvPr id="13315" name="Content Placeholder 2"/>
          <p:cNvSpPr>
            <a:spLocks noGrp="1"/>
          </p:cNvSpPr>
          <p:nvPr>
            <p:ph idx="1"/>
          </p:nvPr>
        </p:nvSpPr>
        <p:spPr/>
        <p:txBody>
          <a:bodyPr>
            <a:normAutofit fontScale="70000" lnSpcReduction="20000"/>
          </a:bodyPr>
          <a:lstStyle/>
          <a:p>
            <a:r>
              <a:rPr lang="en-US" dirty="0" smtClean="0"/>
              <a:t>Includes human-made structures such as sidewalks, streets, housing, businesses, schools, parks, and, more broadly, land use patterns. The built environment impacts safety and the ability to get exercise, to access good nutrition, and  health care services. </a:t>
            </a:r>
            <a:endParaRPr lang="en-US"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pPr/>
              <a:t>31</a:t>
            </a:fld>
            <a:endParaRPr lang="en-US"/>
          </a:p>
        </p:txBody>
      </p:sp>
    </p:spTree>
    <p:extLst>
      <p:ext uri="{BB962C8B-B14F-4D97-AF65-F5344CB8AC3E}">
        <p14:creationId xmlns:p14="http://schemas.microsoft.com/office/powerpoint/2010/main" val="34103523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8" y="2109503"/>
            <a:ext cx="5212080" cy="1089427"/>
          </a:xfrm>
        </p:spPr>
        <p:txBody>
          <a:bodyPr/>
          <a:lstStyle/>
          <a:p>
            <a:r>
              <a:rPr lang="en-US" dirty="0" smtClean="0"/>
              <a:t>Cancer</a:t>
            </a:r>
            <a:endParaRPr lang="en-US" dirty="0"/>
          </a:p>
        </p:txBody>
      </p:sp>
      <p:sp>
        <p:nvSpPr>
          <p:cNvPr id="16387" name="Content Placeholder 2"/>
          <p:cNvSpPr>
            <a:spLocks noGrp="1"/>
          </p:cNvSpPr>
          <p:nvPr>
            <p:ph idx="1"/>
          </p:nvPr>
        </p:nvSpPr>
        <p:spPr/>
        <p:txBody>
          <a:bodyPr>
            <a:normAutofit fontScale="62500" lnSpcReduction="20000"/>
          </a:bodyPr>
          <a:lstStyle/>
          <a:p>
            <a:r>
              <a:rPr lang="en-US" dirty="0" smtClean="0"/>
              <a:t>The leading cause of death in Orange County in 2010 and has been ranked as #1 in 9 of the past 10 years. It is estimated that nearly 80% of cancers are due to factors that can be prevented: tobacco use, poor nutrition, lack of physical activity, and exposure to radiation. Many cancers are highly treatable with advanced screening. </a:t>
            </a:r>
            <a:endParaRPr lang="en-US"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pPr/>
              <a:t>32</a:t>
            </a:fld>
            <a:endParaRPr lang="en-US"/>
          </a:p>
        </p:txBody>
      </p:sp>
    </p:spTree>
    <p:extLst>
      <p:ext uri="{BB962C8B-B14F-4D97-AF65-F5344CB8AC3E}">
        <p14:creationId xmlns:p14="http://schemas.microsoft.com/office/powerpoint/2010/main" val="226326002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8" y="2109503"/>
            <a:ext cx="5212080" cy="1089427"/>
          </a:xfrm>
        </p:spPr>
        <p:txBody>
          <a:bodyPr/>
          <a:lstStyle/>
          <a:p>
            <a:r>
              <a:rPr lang="en-US" dirty="0" smtClean="0"/>
              <a:t>Chronic Disease: </a:t>
            </a:r>
            <a:br>
              <a:rPr lang="en-US" dirty="0" smtClean="0"/>
            </a:br>
            <a:r>
              <a:rPr lang="en-US" dirty="0" smtClean="0"/>
              <a:t>Exercise &amp; Nutrition</a:t>
            </a:r>
            <a:endParaRPr lang="en-US" dirty="0"/>
          </a:p>
        </p:txBody>
      </p:sp>
      <p:sp>
        <p:nvSpPr>
          <p:cNvPr id="19459" name="Content Placeholder 2"/>
          <p:cNvSpPr>
            <a:spLocks noGrp="1"/>
          </p:cNvSpPr>
          <p:nvPr>
            <p:ph idx="1"/>
          </p:nvPr>
        </p:nvSpPr>
        <p:spPr/>
        <p:txBody>
          <a:bodyPr>
            <a:normAutofit fontScale="70000" lnSpcReduction="20000"/>
          </a:bodyPr>
          <a:lstStyle/>
          <a:p>
            <a:r>
              <a:rPr lang="en-US" smtClean="0"/>
              <a:t>Regular exercise and proper nutrition significantly contribute to physical and mental health; and can help prevent chronic diseases like diabetes, heart disease, stroke and cancer. Physical activity and good nutrition are important in maintaining a healthy body weight.</a:t>
            </a:r>
            <a:endParaRPr lang="en-US"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33</a:t>
            </a:fld>
            <a:endParaRPr lang="en-US"/>
          </a:p>
        </p:txBody>
      </p:sp>
    </p:spTree>
    <p:extLst>
      <p:ext uri="{BB962C8B-B14F-4D97-AF65-F5344CB8AC3E}">
        <p14:creationId xmlns:p14="http://schemas.microsoft.com/office/powerpoint/2010/main" val="31177048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8" y="2109503"/>
            <a:ext cx="5212080" cy="1089427"/>
          </a:xfrm>
        </p:spPr>
        <p:txBody>
          <a:bodyPr/>
          <a:lstStyle/>
          <a:p>
            <a:r>
              <a:rPr lang="en-US" dirty="0" smtClean="0"/>
              <a:t>Environmental Health</a:t>
            </a:r>
            <a:endParaRPr lang="en-US" dirty="0"/>
          </a:p>
        </p:txBody>
      </p:sp>
      <p:sp>
        <p:nvSpPr>
          <p:cNvPr id="22531" name="Content Placeholder 2"/>
          <p:cNvSpPr>
            <a:spLocks noGrp="1"/>
          </p:cNvSpPr>
          <p:nvPr>
            <p:ph idx="1"/>
          </p:nvPr>
        </p:nvSpPr>
        <p:spPr/>
        <p:txBody>
          <a:bodyPr>
            <a:normAutofit fontScale="85000" lnSpcReduction="20000"/>
          </a:bodyPr>
          <a:lstStyle/>
          <a:p>
            <a:r>
              <a:rPr lang="en-US" dirty="0" smtClean="0"/>
              <a:t>Includes air quality; drinking, and ground water quality; and lead hazards. Environmental health issues local to neighborhoods may exist in addition to these key factors. </a:t>
            </a:r>
            <a:endParaRPr lang="en-US"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pPr/>
              <a:t>34</a:t>
            </a:fld>
            <a:endParaRPr lang="en-US"/>
          </a:p>
        </p:txBody>
      </p:sp>
    </p:spTree>
    <p:extLst>
      <p:ext uri="{BB962C8B-B14F-4D97-AF65-F5344CB8AC3E}">
        <p14:creationId xmlns:p14="http://schemas.microsoft.com/office/powerpoint/2010/main" val="17003136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8" y="2109503"/>
            <a:ext cx="5212080" cy="1089427"/>
          </a:xfrm>
        </p:spPr>
        <p:txBody>
          <a:bodyPr/>
          <a:lstStyle/>
          <a:p>
            <a:r>
              <a:rPr lang="en-US" dirty="0" smtClean="0"/>
              <a:t>Injury</a:t>
            </a:r>
            <a:endParaRPr lang="en-US" dirty="0"/>
          </a:p>
        </p:txBody>
      </p:sp>
      <p:sp>
        <p:nvSpPr>
          <p:cNvPr id="25603" name="Content Placeholder 2"/>
          <p:cNvSpPr>
            <a:spLocks noGrp="1"/>
          </p:cNvSpPr>
          <p:nvPr>
            <p:ph idx="1"/>
          </p:nvPr>
        </p:nvSpPr>
        <p:spPr/>
        <p:txBody>
          <a:bodyPr>
            <a:normAutofit fontScale="77500" lnSpcReduction="20000"/>
          </a:bodyPr>
          <a:lstStyle/>
          <a:p>
            <a:r>
              <a:rPr lang="en-US" dirty="0" smtClean="0"/>
              <a:t>Addresses unintentional injuries like motor vehicle crashes, falls, poisonings, drowning, etc., and intentional injuries, or violence, which includes sexual assault, child abuse, domestic violence, homicide, and suicide.</a:t>
            </a:r>
            <a:endParaRPr lang="en-US"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pPr/>
              <a:t>35</a:t>
            </a:fld>
            <a:endParaRPr lang="en-US"/>
          </a:p>
        </p:txBody>
      </p:sp>
    </p:spTree>
    <p:extLst>
      <p:ext uri="{BB962C8B-B14F-4D97-AF65-F5344CB8AC3E}">
        <p14:creationId xmlns:p14="http://schemas.microsoft.com/office/powerpoint/2010/main" val="30764980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8" y="2109503"/>
            <a:ext cx="5212080" cy="1089427"/>
          </a:xfrm>
        </p:spPr>
        <p:txBody>
          <a:bodyPr/>
          <a:lstStyle/>
          <a:p>
            <a:r>
              <a:rPr lang="en-US" dirty="0" smtClean="0"/>
              <a:t>Mental Health</a:t>
            </a:r>
            <a:endParaRPr lang="en-US" dirty="0"/>
          </a:p>
        </p:txBody>
      </p:sp>
      <p:sp>
        <p:nvSpPr>
          <p:cNvPr id="28675" name="Content Placeholder 2"/>
          <p:cNvSpPr>
            <a:spLocks noGrp="1"/>
          </p:cNvSpPr>
          <p:nvPr>
            <p:ph idx="1"/>
          </p:nvPr>
        </p:nvSpPr>
        <p:spPr>
          <a:xfrm>
            <a:off x="4749552" y="2618912"/>
            <a:ext cx="4089648" cy="3324687"/>
          </a:xfrm>
        </p:spPr>
        <p:txBody>
          <a:bodyPr>
            <a:noAutofit/>
          </a:bodyPr>
          <a:lstStyle/>
          <a:p>
            <a:r>
              <a:rPr lang="en-US" sz="1600" dirty="0" smtClean="0"/>
              <a:t>Refers to a wide range of conditions that affect one’s mood, thinking and behavior. Broad classes of illness include mood disorders (depression, bipolar disorder), anxiety disorders, psychotic disorders (schizophrenia), eating disorders, personality adaptations or disorders, and addictive behaviors/substance abuse disorders. Many factors contribute to its onset, including genetics, biological factors, life experiences, and brain chemistry, though everyday stress.</a:t>
            </a:r>
            <a:endParaRPr lang="en-US" sz="1600"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pPr/>
              <a:t>36</a:t>
            </a:fld>
            <a:endParaRPr lang="en-US"/>
          </a:p>
        </p:txBody>
      </p:sp>
    </p:spTree>
    <p:extLst>
      <p:ext uri="{BB962C8B-B14F-4D97-AF65-F5344CB8AC3E}">
        <p14:creationId xmlns:p14="http://schemas.microsoft.com/office/powerpoint/2010/main" val="24863355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8" y="2109503"/>
            <a:ext cx="5212080" cy="1089427"/>
          </a:xfrm>
        </p:spPr>
        <p:txBody>
          <a:bodyPr/>
          <a:lstStyle/>
          <a:p>
            <a:r>
              <a:rPr lang="en-US" dirty="0" smtClean="0"/>
              <a:t>Oral Health</a:t>
            </a:r>
            <a:endParaRPr lang="en-US" dirty="0"/>
          </a:p>
        </p:txBody>
      </p:sp>
      <p:sp>
        <p:nvSpPr>
          <p:cNvPr id="31747" name="Content Placeholder 2"/>
          <p:cNvSpPr>
            <a:spLocks noGrp="1"/>
          </p:cNvSpPr>
          <p:nvPr>
            <p:ph idx="1"/>
          </p:nvPr>
        </p:nvSpPr>
        <p:spPr/>
        <p:txBody>
          <a:bodyPr>
            <a:normAutofit fontScale="62500" lnSpcReduction="20000"/>
          </a:bodyPr>
          <a:lstStyle/>
          <a:p>
            <a:r>
              <a:rPr lang="en-US" dirty="0" smtClean="0"/>
              <a:t>Not only includes tooth and gum health, but also has overall health impacts (gum disease contributes to heart disease; tobacco use contributes to tooth decay). Issues in oral health include availability of affordable dental insurance, access to regular and preventative care, and population specific issues.</a:t>
            </a:r>
            <a:endParaRPr lang="en-US"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pPr/>
              <a:t>37</a:t>
            </a:fld>
            <a:endParaRPr lang="en-US"/>
          </a:p>
        </p:txBody>
      </p:sp>
    </p:spTree>
    <p:extLst>
      <p:ext uri="{BB962C8B-B14F-4D97-AF65-F5344CB8AC3E}">
        <p14:creationId xmlns:p14="http://schemas.microsoft.com/office/powerpoint/2010/main" val="8282515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8" y="2109503"/>
            <a:ext cx="5212080" cy="1089427"/>
          </a:xfrm>
        </p:spPr>
        <p:txBody>
          <a:bodyPr/>
          <a:lstStyle/>
          <a:p>
            <a:r>
              <a:rPr lang="en-US" dirty="0" smtClean="0"/>
              <a:t>Substance Abuse</a:t>
            </a:r>
            <a:endParaRPr lang="en-US" dirty="0"/>
          </a:p>
        </p:txBody>
      </p:sp>
      <p:sp>
        <p:nvSpPr>
          <p:cNvPr id="34819" name="Content Placeholder 2"/>
          <p:cNvSpPr>
            <a:spLocks noGrp="1"/>
          </p:cNvSpPr>
          <p:nvPr>
            <p:ph idx="1"/>
          </p:nvPr>
        </p:nvSpPr>
        <p:spPr/>
        <p:txBody>
          <a:bodyPr>
            <a:noAutofit/>
          </a:bodyPr>
          <a:lstStyle/>
          <a:p>
            <a:r>
              <a:rPr lang="en-US" sz="2000" dirty="0" smtClean="0"/>
              <a:t>Includes alcohol abuse and illegal drug use, but also includes underage drinking, traffic accidents, prescription drug abuse/misuse, and injury related to alcohol and drugs. It often connects with mental health needs. </a:t>
            </a:r>
            <a:endParaRPr lang="en-US" sz="2000"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38</a:t>
            </a:fld>
            <a:endParaRPr lang="en-US"/>
          </a:p>
        </p:txBody>
      </p:sp>
    </p:spTree>
    <p:extLst>
      <p:ext uri="{BB962C8B-B14F-4D97-AF65-F5344CB8AC3E}">
        <p14:creationId xmlns:p14="http://schemas.microsoft.com/office/powerpoint/2010/main" val="378975555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9140000">
            <a:off x="1242127" y="2109504"/>
            <a:ext cx="5212080" cy="1089427"/>
          </a:xfrm>
        </p:spPr>
        <p:txBody>
          <a:bodyPr/>
          <a:lstStyle/>
          <a:p>
            <a:r>
              <a:rPr lang="en-US" dirty="0" smtClean="0"/>
              <a:t>Transportation</a:t>
            </a:r>
            <a:endParaRPr lang="en-US" dirty="0"/>
          </a:p>
        </p:txBody>
      </p:sp>
      <p:sp>
        <p:nvSpPr>
          <p:cNvPr id="37891" name="Content Placeholder 2"/>
          <p:cNvSpPr>
            <a:spLocks noGrp="1"/>
          </p:cNvSpPr>
          <p:nvPr>
            <p:ph idx="1"/>
          </p:nvPr>
        </p:nvSpPr>
        <p:spPr/>
        <p:txBody>
          <a:bodyPr>
            <a:noAutofit/>
          </a:bodyPr>
          <a:lstStyle/>
          <a:p>
            <a:r>
              <a:rPr lang="en-US" sz="1600" dirty="0" smtClean="0"/>
              <a:t>Transportation systems impact quality of life and health. Expanding active transportation (walking and biking) options and safety can prevent disease, reduce and prevent motor-vehicle-related injury and deaths, improve environmental health, stimulate the economy and improve equal access to resources. Accessible and affordable transportation is particularly an issue in rural areas, for those with disabilities, older citizens and lower-income people. </a:t>
            </a:r>
            <a:endParaRPr lang="en-US" sz="1600"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39</a:t>
            </a:fld>
            <a:endParaRPr lang="en-US"/>
          </a:p>
        </p:txBody>
      </p:sp>
    </p:spTree>
    <p:extLst>
      <p:ext uri="{BB962C8B-B14F-4D97-AF65-F5344CB8AC3E}">
        <p14:creationId xmlns:p14="http://schemas.microsoft.com/office/powerpoint/2010/main" val="1474627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01447">
              <a:spcBef>
                <a:spcPts val="2000"/>
              </a:spcBef>
            </a:pPr>
            <a:r>
              <a:rPr lang="en-US" sz="2400" dirty="0" smtClean="0"/>
              <a:t> </a:t>
            </a:r>
            <a:r>
              <a:rPr lang="en-US" sz="2400" dirty="0" smtClean="0">
                <a:solidFill>
                  <a:schemeClr val="accent3"/>
                </a:solidFill>
              </a:rPr>
              <a:t>Mission</a:t>
            </a:r>
            <a:r>
              <a:rPr lang="en-US" sz="2400" dirty="0" smtClean="0">
                <a:solidFill>
                  <a:srgbClr val="FF9E40"/>
                </a:solidFill>
              </a:rPr>
              <a:t> </a:t>
            </a:r>
            <a:r>
              <a:rPr lang="en-US" sz="2400" dirty="0" smtClean="0"/>
              <a:t>is to advocate, guide and assist Orange County in planning and implementing health care strategies to promote healthy lifestyles, improve health status and prevent premature death and injury for ALL residents in the county regardless of age, race, income, or educational level. </a:t>
            </a:r>
          </a:p>
          <a:p>
            <a:pPr marL="401447">
              <a:spcBef>
                <a:spcPts val="2000"/>
              </a:spcBef>
            </a:pPr>
            <a:r>
              <a:rPr lang="en-US" sz="2400" dirty="0" smtClean="0"/>
              <a:t>Overall </a:t>
            </a:r>
            <a:r>
              <a:rPr lang="en-US" sz="2400" dirty="0" smtClean="0">
                <a:solidFill>
                  <a:schemeClr val="accent3"/>
                </a:solidFill>
              </a:rPr>
              <a:t>goal</a:t>
            </a:r>
            <a:r>
              <a:rPr lang="en-US" sz="2400" dirty="0" smtClean="0">
                <a:solidFill>
                  <a:schemeClr val="accent4">
                    <a:lumMod val="60000"/>
                    <a:lumOff val="40000"/>
                  </a:schemeClr>
                </a:solidFill>
              </a:rPr>
              <a:t> </a:t>
            </a:r>
            <a:r>
              <a:rPr lang="en-US" sz="2400" dirty="0" smtClean="0"/>
              <a:t>of the partnership is to </a:t>
            </a:r>
            <a:r>
              <a:rPr lang="en-US" sz="2400" dirty="0" smtClean="0">
                <a:solidFill>
                  <a:schemeClr val="accent3"/>
                </a:solidFill>
              </a:rPr>
              <a:t>reduce health disparities</a:t>
            </a:r>
          </a:p>
          <a:p>
            <a:endParaRPr lang="en-US" sz="2400"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Date Placeholder 5"/>
          <p:cNvSpPr>
            <a:spLocks noGrp="1"/>
          </p:cNvSpPr>
          <p:nvPr>
            <p:ph type="dt" sz="half" idx="10"/>
          </p:nvPr>
        </p:nvSpPr>
        <p:spPr/>
        <p:txBody>
          <a:bodyPr/>
          <a:lstStyle/>
          <a:p>
            <a:r>
              <a:rPr lang="en-US" smtClean="0"/>
              <a:t>December 2011</a:t>
            </a:r>
            <a:endParaRPr lang="en-US" dirty="0"/>
          </a:p>
        </p:txBody>
      </p:sp>
      <p:sp>
        <p:nvSpPr>
          <p:cNvPr id="7" name="Slide Number Placeholder 6"/>
          <p:cNvSpPr>
            <a:spLocks noGrp="1"/>
          </p:cNvSpPr>
          <p:nvPr>
            <p:ph type="sldNum" sz="quarter" idx="12"/>
          </p:nvPr>
        </p:nvSpPr>
        <p:spPr/>
        <p:txBody>
          <a:bodyPr/>
          <a:lstStyle/>
          <a:p>
            <a:fld id="{A3E6DB92-6D84-490B-8F4F-D1CAD8BC0FD3}" type="slidenum">
              <a:rPr lang="en-US" smtClean="0"/>
              <a:t>4</a:t>
            </a:fld>
            <a:endParaRPr lang="en-US"/>
          </a:p>
        </p:txBody>
      </p:sp>
      <p:sp>
        <p:nvSpPr>
          <p:cNvPr id="10" name="Title 1"/>
          <p:cNvSpPr>
            <a:spLocks noGrp="1"/>
          </p:cNvSpPr>
          <p:nvPr>
            <p:ph type="title"/>
          </p:nvPr>
        </p:nvSpPr>
        <p:spPr>
          <a:xfrm>
            <a:off x="533400" y="381000"/>
            <a:ext cx="8092440" cy="548640"/>
          </a:xfrm>
        </p:spPr>
        <p:txBody>
          <a:bodyPr/>
          <a:lstStyle/>
          <a:p>
            <a:r>
              <a:rPr lang="en-US" sz="3200" b="1" dirty="0" smtClean="0">
                <a:solidFill>
                  <a:schemeClr val="accent2"/>
                </a:solidFill>
              </a:rPr>
              <a:t>Healthy Carolinians of Orange County</a:t>
            </a:r>
            <a:endParaRPr lang="en-US" sz="3200" b="1" dirty="0">
              <a:solidFill>
                <a:schemeClr val="accent2"/>
              </a:solidFill>
            </a:endParaRPr>
          </a:p>
        </p:txBody>
      </p:sp>
    </p:spTree>
    <p:extLst>
      <p:ext uri="{BB962C8B-B14F-4D97-AF65-F5344CB8AC3E}">
        <p14:creationId xmlns:p14="http://schemas.microsoft.com/office/powerpoint/2010/main" val="8166718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
            </a:r>
            <a:br>
              <a:rPr lang="en-US" smtClean="0"/>
            </a:br>
            <a:r>
              <a:rPr lang="en-US" smtClean="0"/>
              <a:t>Community Priorities</a:t>
            </a:r>
            <a:endParaRPr lang="en-US" dirty="0"/>
          </a:p>
        </p:txBody>
      </p:sp>
      <p:sp>
        <p:nvSpPr>
          <p:cNvPr id="11" name="Text Placeholder 10"/>
          <p:cNvSpPr>
            <a:spLocks noGrp="1"/>
          </p:cNvSpPr>
          <p:nvPr>
            <p:ph type="body" idx="1"/>
          </p:nvPr>
        </p:nvSpPr>
        <p:spPr/>
        <p:txBody>
          <a:bodyPr>
            <a:normAutofit fontScale="92500"/>
          </a:bodyPr>
          <a:lstStyle/>
          <a:p>
            <a:r>
              <a:rPr lang="en-US" dirty="0" smtClean="0"/>
              <a:t>Identified in the Community Health Assessment</a:t>
            </a:r>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40</a:t>
            </a:fld>
            <a:endParaRPr lang="en-US"/>
          </a:p>
        </p:txBody>
      </p:sp>
    </p:spTree>
    <p:extLst>
      <p:ext uri="{BB962C8B-B14F-4D97-AF65-F5344CB8AC3E}">
        <p14:creationId xmlns:p14="http://schemas.microsoft.com/office/powerpoint/2010/main" val="21995397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Ranked Top 10 Orange County Priorities</a:t>
            </a:r>
            <a:endParaRPr lang="en-US" dirty="0"/>
          </a:p>
        </p:txBody>
      </p:sp>
      <p:sp>
        <p:nvSpPr>
          <p:cNvPr id="3" name="Content Placeholder 2"/>
          <p:cNvSpPr>
            <a:spLocks noGrp="1"/>
          </p:cNvSpPr>
          <p:nvPr>
            <p:ph idx="1"/>
          </p:nvPr>
        </p:nvSpPr>
        <p:spPr>
          <a:xfrm>
            <a:off x="822960" y="1100628"/>
            <a:ext cx="7863840" cy="3699972"/>
          </a:xfrm>
        </p:spPr>
        <p:txBody>
          <a:bodyPr>
            <a:noAutofit/>
          </a:bodyPr>
          <a:lstStyle/>
          <a:p>
            <a:pPr marL="398463" lvl="0" indent="-398463">
              <a:spcBef>
                <a:spcPts val="0"/>
              </a:spcBef>
              <a:buClr>
                <a:schemeClr val="accent3"/>
              </a:buClr>
              <a:buSzPct val="105000"/>
              <a:buFont typeface="+mj-lt"/>
              <a:buAutoNum type="arabicPeriod"/>
            </a:pPr>
            <a:r>
              <a:rPr lang="en-US" sz="2000" dirty="0"/>
              <a:t>Access to Health Care, Insurance, and </a:t>
            </a:r>
            <a:r>
              <a:rPr lang="en-US" sz="2000" dirty="0" smtClean="0"/>
              <a:t>Information</a:t>
            </a:r>
            <a:endParaRPr lang="en-US" sz="2000" dirty="0"/>
          </a:p>
          <a:p>
            <a:pPr marL="398463" lvl="0" indent="-398463">
              <a:spcBef>
                <a:spcPts val="0"/>
              </a:spcBef>
              <a:buClr>
                <a:schemeClr val="accent3"/>
              </a:buClr>
              <a:buSzPct val="105000"/>
              <a:buFont typeface="+mj-lt"/>
              <a:buAutoNum type="arabicPeriod"/>
            </a:pPr>
            <a:r>
              <a:rPr lang="en-US" sz="2000" dirty="0"/>
              <a:t>Chronic </a:t>
            </a:r>
            <a:r>
              <a:rPr lang="en-US" sz="2000" dirty="0" smtClean="0"/>
              <a:t>Disease: </a:t>
            </a:r>
            <a:r>
              <a:rPr lang="en-US" sz="2000" dirty="0"/>
              <a:t>Exercise, and Nutrition </a:t>
            </a:r>
          </a:p>
          <a:p>
            <a:pPr marL="398463" lvl="0" indent="-398463">
              <a:spcBef>
                <a:spcPts val="0"/>
              </a:spcBef>
              <a:buClr>
                <a:schemeClr val="accent3"/>
              </a:buClr>
              <a:buSzPct val="105000"/>
              <a:buFont typeface="+mj-lt"/>
              <a:buAutoNum type="arabicPeriod"/>
            </a:pPr>
            <a:r>
              <a:rPr lang="en-US" sz="2000" dirty="0" smtClean="0"/>
              <a:t>Mental Health</a:t>
            </a:r>
            <a:endParaRPr lang="en-US" sz="2000" dirty="0"/>
          </a:p>
          <a:p>
            <a:pPr marL="398463" lvl="0" indent="-398463">
              <a:spcBef>
                <a:spcPts val="0"/>
              </a:spcBef>
              <a:buClr>
                <a:schemeClr val="accent3"/>
              </a:buClr>
              <a:buSzPct val="105000"/>
              <a:buFont typeface="+mj-lt"/>
              <a:buAutoNum type="arabicPeriod"/>
            </a:pPr>
            <a:r>
              <a:rPr lang="en-US" sz="2000" dirty="0" smtClean="0"/>
              <a:t>Transportation</a:t>
            </a:r>
            <a:endParaRPr lang="en-US" sz="2000" dirty="0"/>
          </a:p>
          <a:p>
            <a:pPr marL="398463" lvl="0" indent="-398463">
              <a:spcBef>
                <a:spcPts val="0"/>
              </a:spcBef>
              <a:buClr>
                <a:schemeClr val="accent3"/>
              </a:buClr>
              <a:buSzPct val="105000"/>
              <a:buFont typeface="+mj-lt"/>
              <a:buAutoNum type="arabicPeriod"/>
            </a:pPr>
            <a:r>
              <a:rPr lang="en-US" sz="2000" dirty="0"/>
              <a:t>Built </a:t>
            </a:r>
            <a:r>
              <a:rPr lang="en-US" sz="2000" dirty="0" smtClean="0"/>
              <a:t>Environment</a:t>
            </a:r>
            <a:endParaRPr lang="en-US" sz="2000" dirty="0"/>
          </a:p>
          <a:p>
            <a:pPr marL="398463" lvl="0" indent="-398463">
              <a:spcBef>
                <a:spcPts val="0"/>
              </a:spcBef>
              <a:buClr>
                <a:schemeClr val="accent3"/>
              </a:buClr>
              <a:buSzPct val="105000"/>
              <a:buFont typeface="+mj-lt"/>
              <a:buAutoNum type="arabicPeriod"/>
            </a:pPr>
            <a:r>
              <a:rPr lang="en-US" sz="2000" dirty="0" smtClean="0"/>
              <a:t>Cancer</a:t>
            </a:r>
            <a:endParaRPr lang="en-US" sz="2000" dirty="0"/>
          </a:p>
          <a:p>
            <a:pPr marL="398463" lvl="0" indent="-398463">
              <a:spcBef>
                <a:spcPts val="0"/>
              </a:spcBef>
              <a:buClr>
                <a:schemeClr val="accent3"/>
              </a:buClr>
              <a:buSzPct val="105000"/>
              <a:buFont typeface="+mj-lt"/>
              <a:buAutoNum type="arabicPeriod"/>
            </a:pPr>
            <a:r>
              <a:rPr lang="en-US" sz="2000" dirty="0"/>
              <a:t>Substance </a:t>
            </a:r>
            <a:r>
              <a:rPr lang="en-US" sz="2000" dirty="0" smtClean="0"/>
              <a:t>Abuse</a:t>
            </a:r>
            <a:endParaRPr lang="en-US" sz="2000" dirty="0"/>
          </a:p>
          <a:p>
            <a:pPr marL="398463" lvl="0" indent="-398463">
              <a:spcBef>
                <a:spcPts val="0"/>
              </a:spcBef>
              <a:buClr>
                <a:schemeClr val="accent3"/>
              </a:buClr>
              <a:buSzPct val="105000"/>
              <a:buFont typeface="+mj-lt"/>
              <a:buAutoNum type="arabicPeriod"/>
            </a:pPr>
            <a:r>
              <a:rPr lang="en-US" sz="2000" dirty="0"/>
              <a:t>Environmental </a:t>
            </a:r>
            <a:r>
              <a:rPr lang="en-US" sz="2000" dirty="0" smtClean="0"/>
              <a:t>Health</a:t>
            </a:r>
            <a:endParaRPr lang="en-US" sz="2000" dirty="0"/>
          </a:p>
          <a:p>
            <a:pPr marL="398463" lvl="0" indent="-398463">
              <a:spcBef>
                <a:spcPts val="0"/>
              </a:spcBef>
              <a:buClr>
                <a:schemeClr val="accent3"/>
              </a:buClr>
              <a:buSzPct val="105000"/>
              <a:buFont typeface="+mj-lt"/>
              <a:buAutoNum type="arabicPeriod"/>
            </a:pPr>
            <a:r>
              <a:rPr lang="en-US" sz="2000" dirty="0"/>
              <a:t>Oral </a:t>
            </a:r>
            <a:r>
              <a:rPr lang="en-US" sz="2000" dirty="0" smtClean="0"/>
              <a:t>Health</a:t>
            </a:r>
            <a:endParaRPr lang="en-US" sz="2000" dirty="0"/>
          </a:p>
          <a:p>
            <a:pPr marL="398463" lvl="0" indent="-398463">
              <a:spcBef>
                <a:spcPts val="0"/>
              </a:spcBef>
              <a:buClr>
                <a:schemeClr val="accent3"/>
              </a:buClr>
              <a:buSzPct val="105000"/>
              <a:buFont typeface="+mj-lt"/>
              <a:buAutoNum type="arabicPeriod"/>
            </a:pPr>
            <a:r>
              <a:rPr lang="en-US" sz="2000" dirty="0" smtClean="0"/>
              <a:t>Injury</a:t>
            </a:r>
            <a:endParaRPr lang="en-US" sz="2000" dirty="0"/>
          </a:p>
          <a:p>
            <a:pPr marL="574675" lvl="2" indent="-336550">
              <a:spcBef>
                <a:spcPts val="0"/>
              </a:spcBef>
            </a:pPr>
            <a:r>
              <a:rPr lang="en-US" sz="1800" i="1" dirty="0" smtClean="0"/>
              <a:t>Write-ins: </a:t>
            </a:r>
            <a:r>
              <a:rPr lang="en-US" sz="1800" i="1" dirty="0"/>
              <a:t>Teen </a:t>
            </a:r>
            <a:r>
              <a:rPr lang="en-US" sz="1800" i="1" dirty="0" smtClean="0"/>
              <a:t>Pregnancy/Youth Health, </a:t>
            </a:r>
            <a:r>
              <a:rPr lang="en-US" sz="1800" i="1" dirty="0"/>
              <a:t>Sexual </a:t>
            </a:r>
            <a:r>
              <a:rPr lang="en-US" sz="1800" i="1" dirty="0" smtClean="0"/>
              <a:t>health, </a:t>
            </a:r>
          </a:p>
          <a:p>
            <a:pPr marL="238125" lvl="2" indent="0">
              <a:spcBef>
                <a:spcPts val="0"/>
              </a:spcBef>
              <a:buNone/>
            </a:pPr>
            <a:r>
              <a:rPr lang="en-US" sz="1800" i="1" dirty="0"/>
              <a:t>	</a:t>
            </a:r>
            <a:r>
              <a:rPr lang="en-US" sz="1800" i="1" dirty="0" smtClean="0"/>
              <a:t>Socio-economic Development</a:t>
            </a:r>
            <a:endParaRPr lang="en-US" sz="1800"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41</a:t>
            </a:fld>
            <a:endParaRPr lang="en-US"/>
          </a:p>
        </p:txBody>
      </p:sp>
    </p:spTree>
    <p:extLst>
      <p:ext uri="{BB962C8B-B14F-4D97-AF65-F5344CB8AC3E}">
        <p14:creationId xmlns:p14="http://schemas.microsoft.com/office/powerpoint/2010/main" val="31062856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5 Healthy Carolinians Priorities</a:t>
            </a:r>
            <a:endParaRPr lang="en-US" dirty="0"/>
          </a:p>
        </p:txBody>
      </p:sp>
      <p:sp>
        <p:nvSpPr>
          <p:cNvPr id="8195" name="Content Placeholder 2"/>
          <p:cNvSpPr>
            <a:spLocks noGrp="1"/>
          </p:cNvSpPr>
          <p:nvPr>
            <p:ph idx="1"/>
          </p:nvPr>
        </p:nvSpPr>
        <p:spPr>
          <a:xfrm>
            <a:off x="822960" y="1100628"/>
            <a:ext cx="8016240" cy="3579849"/>
          </a:xfrm>
        </p:spPr>
        <p:txBody>
          <a:bodyPr>
            <a:normAutofit/>
          </a:bodyPr>
          <a:lstStyle/>
          <a:p>
            <a:pPr>
              <a:buClr>
                <a:schemeClr val="accent3"/>
              </a:buClr>
              <a:buFont typeface="+mj-lt"/>
              <a:buAutoNum type="arabicPeriod"/>
            </a:pPr>
            <a:r>
              <a:rPr lang="en-US" sz="2400" b="0" dirty="0" smtClean="0"/>
              <a:t>Access to Health Care, Insurance, and Information</a:t>
            </a:r>
          </a:p>
          <a:p>
            <a:pPr>
              <a:buClr>
                <a:schemeClr val="accent3"/>
              </a:buClr>
              <a:buFont typeface="+mj-lt"/>
              <a:buAutoNum type="arabicPeriod"/>
            </a:pPr>
            <a:r>
              <a:rPr lang="en-US" sz="2400" b="0" dirty="0" smtClean="0"/>
              <a:t>Chronic Disease: Exercise and Nutrition</a:t>
            </a:r>
          </a:p>
          <a:p>
            <a:pPr>
              <a:buClr>
                <a:schemeClr val="accent3"/>
              </a:buClr>
              <a:buFont typeface="+mj-lt"/>
              <a:buAutoNum type="arabicPeriod"/>
            </a:pPr>
            <a:r>
              <a:rPr lang="en-US" sz="2400" b="0" dirty="0" smtClean="0"/>
              <a:t>Mental Health</a:t>
            </a:r>
          </a:p>
          <a:p>
            <a:pPr>
              <a:buClr>
                <a:schemeClr val="accent3"/>
              </a:buClr>
              <a:buFont typeface="+mj-lt"/>
              <a:buAutoNum type="arabicPeriod"/>
            </a:pPr>
            <a:r>
              <a:rPr lang="en-US" sz="2400" b="0" dirty="0" smtClean="0"/>
              <a:t>Substance Abuse</a:t>
            </a:r>
          </a:p>
          <a:p>
            <a:pPr>
              <a:buClr>
                <a:schemeClr val="accent3"/>
              </a:buClr>
              <a:buFont typeface="+mj-lt"/>
              <a:buAutoNum type="arabicPeriod"/>
            </a:pPr>
            <a:r>
              <a:rPr lang="en-US" sz="2400" b="0" dirty="0" smtClean="0"/>
              <a:t>Injury</a:t>
            </a:r>
          </a:p>
          <a:p>
            <a:pPr>
              <a:buClr>
                <a:schemeClr val="accent3"/>
              </a:buClr>
              <a:buFont typeface="+mj-lt"/>
              <a:buAutoNum type="arabicPeriod"/>
            </a:pPr>
            <a:endParaRPr lang="en-US" sz="2400" dirty="0"/>
          </a:p>
          <a:p>
            <a:pPr>
              <a:buClr>
                <a:schemeClr val="accent2"/>
              </a:buClr>
              <a:buFont typeface="Wingdings" pitchFamily="2" charset="2"/>
              <a:buChar char=""/>
            </a:pPr>
            <a:r>
              <a:rPr lang="en-US" sz="2400" b="0" dirty="0" smtClean="0"/>
              <a:t>Current Healthy Carolinians of Orange County Focus Areas</a:t>
            </a:r>
          </a:p>
        </p:txBody>
      </p:sp>
      <p:sp>
        <p:nvSpPr>
          <p:cNvPr id="5" name="Date Placeholder 4"/>
          <p:cNvSpPr>
            <a:spLocks noGrp="1"/>
          </p:cNvSpPr>
          <p:nvPr>
            <p:ph type="dt" sz="half" idx="10"/>
          </p:nvPr>
        </p:nvSpPr>
        <p:spPr/>
        <p:txBody>
          <a:bodyPr/>
          <a:lstStyle/>
          <a:p>
            <a:r>
              <a:rPr lang="en-US" smtClean="0"/>
              <a:t>December 2011</a:t>
            </a:r>
            <a:endParaRPr lang="en-US" dirty="0"/>
          </a:p>
        </p:txBody>
      </p:sp>
      <p:sp>
        <p:nvSpPr>
          <p:cNvPr id="7" name="Footer Placeholder 6"/>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8" name="Slide Number Placeholder 7"/>
          <p:cNvSpPr>
            <a:spLocks noGrp="1"/>
          </p:cNvSpPr>
          <p:nvPr>
            <p:ph type="sldNum" sz="quarter" idx="12"/>
          </p:nvPr>
        </p:nvSpPr>
        <p:spPr/>
        <p:txBody>
          <a:bodyPr/>
          <a:lstStyle/>
          <a:p>
            <a:fld id="{A3E6DB92-6D84-490B-8F4F-D1CAD8BC0FD3}" type="slidenum">
              <a:rPr lang="en-US" smtClean="0"/>
              <a:t>42</a:t>
            </a:fld>
            <a:endParaRPr lang="en-US"/>
          </a:p>
        </p:txBody>
      </p:sp>
    </p:spTree>
    <p:extLst>
      <p:ext uri="{BB962C8B-B14F-4D97-AF65-F5344CB8AC3E}">
        <p14:creationId xmlns:p14="http://schemas.microsoft.com/office/powerpoint/2010/main" val="3146424857"/>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Current Focus areas </a:t>
            </a:r>
            <a:br>
              <a:rPr lang="en-US" dirty="0" smtClean="0"/>
            </a:br>
            <a:r>
              <a:rPr lang="en-US" dirty="0" smtClean="0"/>
              <a:t>and findings</a:t>
            </a:r>
            <a:endParaRPr lang="en-US" dirty="0"/>
          </a:p>
        </p:txBody>
      </p:sp>
      <p:sp>
        <p:nvSpPr>
          <p:cNvPr id="7" name="Text Placeholder 6"/>
          <p:cNvSpPr>
            <a:spLocks noGrp="1"/>
          </p:cNvSpPr>
          <p:nvPr>
            <p:ph type="body" idx="1"/>
          </p:nvPr>
        </p:nvSpPr>
        <p:spPr/>
        <p:txBody>
          <a:bodyPr>
            <a:normAutofit fontScale="85000" lnSpcReduction="10000"/>
          </a:bodyPr>
          <a:lstStyle/>
          <a:p>
            <a:r>
              <a:rPr lang="en-US" dirty="0" smtClean="0"/>
              <a:t>Healthy Carolinians of Orange County, 2012-2015</a:t>
            </a:r>
            <a:endParaRPr lang="en-US"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5" name="Slide Number Placeholder 4"/>
          <p:cNvSpPr>
            <a:spLocks noGrp="1"/>
          </p:cNvSpPr>
          <p:nvPr>
            <p:ph type="sldNum" sz="quarter" idx="12"/>
          </p:nvPr>
        </p:nvSpPr>
        <p:spPr/>
        <p:txBody>
          <a:bodyPr/>
          <a:lstStyle/>
          <a:p>
            <a:fld id="{A3E6DB92-6D84-490B-8F4F-D1CAD8BC0FD3}" type="slidenum">
              <a:rPr lang="en-US" smtClean="0"/>
              <a:t>43</a:t>
            </a:fld>
            <a:endParaRPr lang="en-US"/>
          </a:p>
        </p:txBody>
      </p:sp>
    </p:spTree>
    <p:extLst>
      <p:ext uri="{BB962C8B-B14F-4D97-AF65-F5344CB8AC3E}">
        <p14:creationId xmlns:p14="http://schemas.microsoft.com/office/powerpoint/2010/main" val="208126732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to Health Care</a:t>
            </a:r>
            <a:endParaRPr lang="en-US" dirty="0"/>
          </a:p>
        </p:txBody>
      </p:sp>
      <p:sp>
        <p:nvSpPr>
          <p:cNvPr id="3" name="Content Placeholder 2"/>
          <p:cNvSpPr>
            <a:spLocks noGrp="1"/>
          </p:cNvSpPr>
          <p:nvPr>
            <p:ph idx="1"/>
          </p:nvPr>
        </p:nvSpPr>
        <p:spPr/>
        <p:txBody>
          <a:bodyPr>
            <a:noAutofit/>
          </a:bodyPr>
          <a:lstStyle/>
          <a:p>
            <a:r>
              <a:rPr lang="en-US" sz="2000" dirty="0" smtClean="0"/>
              <a:t>Orange </a:t>
            </a:r>
            <a:r>
              <a:rPr lang="en-US" sz="2000" dirty="0"/>
              <a:t>County has </a:t>
            </a:r>
            <a:r>
              <a:rPr lang="en-US" sz="2000" dirty="0" smtClean="0"/>
              <a:t>highest </a:t>
            </a:r>
            <a:r>
              <a:rPr lang="en-US" sz="2000" dirty="0"/>
              <a:t>per capita number of physicians and dentists in </a:t>
            </a:r>
            <a:r>
              <a:rPr lang="en-US" sz="2000" dirty="0" smtClean="0"/>
              <a:t>NC</a:t>
            </a:r>
          </a:p>
          <a:p>
            <a:pPr marL="574675" lvl="2" indent="-336550"/>
            <a:r>
              <a:rPr lang="en-US" sz="2000" dirty="0" smtClean="0"/>
              <a:t>88.9 physicians, 10.4 </a:t>
            </a:r>
            <a:r>
              <a:rPr lang="en-US" sz="2000" dirty="0"/>
              <a:t>dentists per 10,000 </a:t>
            </a:r>
            <a:r>
              <a:rPr lang="en-US" sz="2000" dirty="0" smtClean="0"/>
              <a:t>population</a:t>
            </a:r>
          </a:p>
          <a:p>
            <a:r>
              <a:rPr lang="en-US" sz="2000" dirty="0" smtClean="0"/>
              <a:t>18.3</a:t>
            </a:r>
            <a:r>
              <a:rPr lang="en-US" sz="2000" dirty="0"/>
              <a:t>% of Orange County residents do not have one or more persons that they considered a doctor or health care </a:t>
            </a:r>
            <a:r>
              <a:rPr lang="en-US" sz="2000" dirty="0" smtClean="0"/>
              <a:t>provider</a:t>
            </a:r>
          </a:p>
          <a:p>
            <a:r>
              <a:rPr lang="en-US" sz="2000" dirty="0" smtClean="0"/>
              <a:t>Close </a:t>
            </a:r>
            <a:r>
              <a:rPr lang="en-US" sz="2000" dirty="0"/>
              <a:t>to 28% of residents did not visit a doctor for a routine (general physical exam) checkup within the past </a:t>
            </a:r>
            <a:r>
              <a:rPr lang="en-US" sz="2000" dirty="0" smtClean="0"/>
              <a:t>year</a:t>
            </a:r>
          </a:p>
          <a:p>
            <a:r>
              <a:rPr lang="en-US" sz="2000" dirty="0" smtClean="0"/>
              <a:t>14.8</a:t>
            </a:r>
            <a:r>
              <a:rPr lang="en-US" sz="2000" dirty="0"/>
              <a:t>% of county residents could not see a </a:t>
            </a:r>
            <a:r>
              <a:rPr lang="en-US" sz="2000" dirty="0" smtClean="0"/>
              <a:t>doctor </a:t>
            </a:r>
            <a:r>
              <a:rPr lang="en-US" sz="2000" dirty="0"/>
              <a:t>due to </a:t>
            </a:r>
            <a:r>
              <a:rPr lang="en-US" sz="2000" dirty="0" smtClean="0"/>
              <a:t>cost</a:t>
            </a:r>
            <a:endParaRPr lang="en-US" sz="2000" b="1" dirty="0" smtClean="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44</a:t>
            </a:fld>
            <a:endParaRPr lang="en-US"/>
          </a:p>
        </p:txBody>
      </p:sp>
    </p:spTree>
    <p:extLst>
      <p:ext uri="{BB962C8B-B14F-4D97-AF65-F5344CB8AC3E}">
        <p14:creationId xmlns:p14="http://schemas.microsoft.com/office/powerpoint/2010/main" val="156391830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to Health Care</a:t>
            </a:r>
            <a:endParaRPr lang="en-US" dirty="0"/>
          </a:p>
        </p:txBody>
      </p:sp>
      <p:sp>
        <p:nvSpPr>
          <p:cNvPr id="3" name="Content Placeholder 2"/>
          <p:cNvSpPr>
            <a:spLocks noGrp="1"/>
          </p:cNvSpPr>
          <p:nvPr>
            <p:ph idx="1"/>
          </p:nvPr>
        </p:nvSpPr>
        <p:spPr>
          <a:xfrm>
            <a:off x="822960" y="1100628"/>
            <a:ext cx="8016240" cy="3579849"/>
          </a:xfrm>
        </p:spPr>
        <p:txBody>
          <a:bodyPr>
            <a:normAutofit lnSpcReduction="10000"/>
          </a:bodyPr>
          <a:lstStyle/>
          <a:p>
            <a:r>
              <a:rPr lang="en-US" sz="2400" dirty="0" smtClean="0"/>
              <a:t>In </a:t>
            </a:r>
            <a:r>
              <a:rPr lang="en-US" sz="2400" dirty="0"/>
              <a:t>addition to medical insurance, factors contributing to a resident’s inability to access health care services include </a:t>
            </a:r>
          </a:p>
          <a:p>
            <a:pPr marL="574675" lvl="2" indent="-336550"/>
            <a:r>
              <a:rPr lang="en-US" sz="2400" dirty="0" smtClean="0"/>
              <a:t>Concentration </a:t>
            </a:r>
            <a:r>
              <a:rPr lang="en-US" sz="2400" dirty="0"/>
              <a:t>of health care resources in the southern part </a:t>
            </a:r>
            <a:r>
              <a:rPr lang="en-US" sz="2400" dirty="0" smtClean="0"/>
              <a:t>of county</a:t>
            </a:r>
          </a:p>
          <a:p>
            <a:pPr marL="574675" lvl="2" indent="-336550"/>
            <a:r>
              <a:rPr lang="en-US" sz="2400" dirty="0" smtClean="0"/>
              <a:t>Inadequate </a:t>
            </a:r>
            <a:r>
              <a:rPr lang="en-US" sz="2400" dirty="0"/>
              <a:t>transportation systems in the central and northern </a:t>
            </a:r>
            <a:r>
              <a:rPr lang="en-US" sz="2400" dirty="0" smtClean="0"/>
              <a:t>parts </a:t>
            </a:r>
            <a:r>
              <a:rPr lang="en-US" sz="2400" dirty="0"/>
              <a:t>of </a:t>
            </a:r>
            <a:r>
              <a:rPr lang="en-US" sz="2400" dirty="0" smtClean="0"/>
              <a:t>Orange County</a:t>
            </a:r>
          </a:p>
          <a:p>
            <a:pPr marL="574675" lvl="2" indent="-336550"/>
            <a:r>
              <a:rPr lang="en-US" sz="2400" dirty="0" smtClean="0"/>
              <a:t>Language barriers; Recent </a:t>
            </a:r>
            <a:r>
              <a:rPr lang="en-US" sz="2400" dirty="0"/>
              <a:t>relocation to the county from another </a:t>
            </a:r>
            <a:r>
              <a:rPr lang="en-US" sz="2400" dirty="0" smtClean="0"/>
              <a:t>country</a:t>
            </a:r>
          </a:p>
          <a:p>
            <a:pPr marL="574675" lvl="2" indent="-336550"/>
            <a:r>
              <a:rPr lang="en-US" sz="2400" dirty="0" smtClean="0"/>
              <a:t>Perceived </a:t>
            </a:r>
            <a:r>
              <a:rPr lang="en-US" sz="2400" dirty="0"/>
              <a:t>disparities (or racism) within health care </a:t>
            </a:r>
            <a:r>
              <a:rPr lang="en-US" sz="2400" dirty="0" smtClean="0"/>
              <a:t>facilities </a:t>
            </a:r>
          </a:p>
          <a:p>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45</a:t>
            </a:fld>
            <a:endParaRPr lang="en-US"/>
          </a:p>
        </p:txBody>
      </p:sp>
    </p:spTree>
    <p:extLst>
      <p:ext uri="{BB962C8B-B14F-4D97-AF65-F5344CB8AC3E}">
        <p14:creationId xmlns:p14="http://schemas.microsoft.com/office/powerpoint/2010/main" val="19305478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p:cNvPicPr>
            <a:picLocks noGrp="1"/>
          </p:cNvPicPr>
          <p:nvPr>
            <p:ph sz="half" idx="1"/>
          </p:nvPr>
        </p:nvPicPr>
        <p:blipFill rotWithShape="1">
          <a:blip r:embed="rId3" cstate="print">
            <a:extLst>
              <a:ext uri="{28A0092B-C50C-407E-A947-70E740481C1C}">
                <a14:useLocalDpi xmlns:a14="http://schemas.microsoft.com/office/drawing/2010/main" val="0"/>
              </a:ext>
            </a:extLst>
          </a:blip>
          <a:stretch/>
        </p:blipFill>
        <p:spPr>
          <a:xfrm>
            <a:off x="4495800" y="990600"/>
            <a:ext cx="3886200" cy="5029532"/>
          </a:xfrm>
          <a:prstGeom prst="rect">
            <a:avLst/>
          </a:prstGeom>
          <a:ln>
            <a:noFill/>
          </a:ln>
          <a:effectLst>
            <a:outerShdw blurRad="292100" dist="139700" dir="2700000" algn="tl" rotWithShape="0">
              <a:srgbClr val="333333">
                <a:alpha val="65000"/>
              </a:srgbClr>
            </a:outerShdw>
          </a:effectLst>
        </p:spPr>
      </p:pic>
      <p:sp>
        <p:nvSpPr>
          <p:cNvPr id="9" name="Content Placeholder 8"/>
          <p:cNvSpPr>
            <a:spLocks noGrp="1"/>
          </p:cNvSpPr>
          <p:nvPr>
            <p:ph sz="half" idx="2"/>
          </p:nvPr>
        </p:nvSpPr>
        <p:spPr>
          <a:xfrm>
            <a:off x="838200" y="1097280"/>
            <a:ext cx="3429000" cy="3855720"/>
          </a:xfrm>
        </p:spPr>
        <p:txBody>
          <a:bodyPr>
            <a:normAutofit/>
          </a:bodyPr>
          <a:lstStyle/>
          <a:p>
            <a:r>
              <a:rPr lang="en-US" sz="2000" dirty="0" smtClean="0"/>
              <a:t>Medical facilities (hospitals, urgent care facilities, and health departments) in the county are all within city limits of Chapel Hill, Carrboro, or Hillsborough. </a:t>
            </a:r>
          </a:p>
          <a:p>
            <a:r>
              <a:rPr lang="en-US" sz="2000" dirty="0" smtClean="0"/>
              <a:t>This map does not include private physician or dentist offices.</a:t>
            </a:r>
            <a:endParaRPr lang="en-US" sz="800"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46</a:t>
            </a:fld>
            <a:endParaRPr lang="en-US"/>
          </a:p>
        </p:txBody>
      </p:sp>
      <p:sp>
        <p:nvSpPr>
          <p:cNvPr id="15" name="Title 14"/>
          <p:cNvSpPr>
            <a:spLocks noGrp="1"/>
          </p:cNvSpPr>
          <p:nvPr>
            <p:ph type="title"/>
          </p:nvPr>
        </p:nvSpPr>
        <p:spPr/>
        <p:txBody>
          <a:bodyPr/>
          <a:lstStyle/>
          <a:p>
            <a:r>
              <a:rPr lang="en-US" dirty="0" smtClean="0"/>
              <a:t>Access: </a:t>
            </a:r>
            <a:r>
              <a:rPr lang="en-US" b="0" dirty="0" smtClean="0"/>
              <a:t>Orange County Medical Facilities</a:t>
            </a:r>
            <a:endParaRPr lang="en-US" b="0" dirty="0"/>
          </a:p>
        </p:txBody>
      </p:sp>
    </p:spTree>
    <p:extLst>
      <p:ext uri="{BB962C8B-B14F-4D97-AF65-F5344CB8AC3E}">
        <p14:creationId xmlns:p14="http://schemas.microsoft.com/office/powerpoint/2010/main" val="65689705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to Health Insurance</a:t>
            </a:r>
            <a:endParaRPr lang="en-US" dirty="0"/>
          </a:p>
        </p:txBody>
      </p:sp>
      <p:sp>
        <p:nvSpPr>
          <p:cNvPr id="3" name="Content Placeholder 2"/>
          <p:cNvSpPr>
            <a:spLocks noGrp="1"/>
          </p:cNvSpPr>
          <p:nvPr>
            <p:ph idx="1"/>
          </p:nvPr>
        </p:nvSpPr>
        <p:spPr/>
        <p:txBody>
          <a:bodyPr>
            <a:normAutofit/>
          </a:bodyPr>
          <a:lstStyle/>
          <a:p>
            <a:r>
              <a:rPr lang="en-US" sz="2400" dirty="0" smtClean="0"/>
              <a:t>2008-2009 county-level estimates of uninsured</a:t>
            </a:r>
          </a:p>
          <a:p>
            <a:pPr marL="561975" lvl="2" indent="-323850"/>
            <a:r>
              <a:rPr lang="en-US" sz="2400" dirty="0" smtClean="0"/>
              <a:t>18.9% (21,854) of Orange County residents, 0-64 years of age</a:t>
            </a:r>
          </a:p>
          <a:p>
            <a:r>
              <a:rPr lang="en-US" sz="2400" dirty="0" smtClean="0"/>
              <a:t>Due to economic recession, rise </a:t>
            </a:r>
            <a:r>
              <a:rPr lang="en-US" sz="2400" dirty="0"/>
              <a:t>in unemployment rates </a:t>
            </a:r>
            <a:r>
              <a:rPr lang="en-US" sz="2400" dirty="0" smtClean="0"/>
              <a:t>consistent </a:t>
            </a:r>
            <a:r>
              <a:rPr lang="en-US" sz="2400" dirty="0"/>
              <a:t>with </a:t>
            </a:r>
            <a:r>
              <a:rPr lang="en-US" sz="2400" dirty="0" smtClean="0"/>
              <a:t>rise </a:t>
            </a:r>
            <a:r>
              <a:rPr lang="en-US" sz="2400" dirty="0"/>
              <a:t>in uninsured </a:t>
            </a:r>
            <a:r>
              <a:rPr lang="en-US" sz="2400" dirty="0" smtClean="0"/>
              <a:t>residents</a:t>
            </a:r>
          </a:p>
          <a:p>
            <a:endParaRPr lang="en-US" sz="2000" dirty="0" smtClean="0"/>
          </a:p>
          <a:p>
            <a:endParaRPr lang="en-US" sz="2000"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47</a:t>
            </a:fld>
            <a:endParaRPr lang="en-US"/>
          </a:p>
        </p:txBody>
      </p:sp>
    </p:spTree>
    <p:extLst>
      <p:ext uri="{BB962C8B-B14F-4D97-AF65-F5344CB8AC3E}">
        <p14:creationId xmlns:p14="http://schemas.microsoft.com/office/powerpoint/2010/main" val="18938762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Access to Health </a:t>
            </a:r>
            <a:r>
              <a:rPr lang="en-US" dirty="0" smtClean="0"/>
              <a:t>Information</a:t>
            </a:r>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48</a:t>
            </a:fld>
            <a:endParaRPr lang="en-US"/>
          </a:p>
        </p:txBody>
      </p:sp>
      <p:sp>
        <p:nvSpPr>
          <p:cNvPr id="3" name="Content Placeholder 2"/>
          <p:cNvSpPr>
            <a:spLocks noGrp="1"/>
          </p:cNvSpPr>
          <p:nvPr>
            <p:ph idx="1"/>
          </p:nvPr>
        </p:nvSpPr>
        <p:spPr>
          <a:xfrm>
            <a:off x="822960" y="1100628"/>
            <a:ext cx="7863840" cy="3776172"/>
          </a:xfrm>
        </p:spPr>
        <p:txBody>
          <a:bodyPr>
            <a:noAutofit/>
          </a:bodyPr>
          <a:lstStyle/>
          <a:p>
            <a:r>
              <a:rPr lang="en-US" sz="2400" dirty="0" smtClean="0"/>
              <a:t>Health Literacy</a:t>
            </a:r>
          </a:p>
          <a:p>
            <a:pPr marL="574675" lvl="2" indent="-336550"/>
            <a:r>
              <a:rPr lang="en-US" sz="2200" dirty="0" smtClean="0"/>
              <a:t>“</a:t>
            </a:r>
            <a:r>
              <a:rPr lang="en-US" sz="2200" dirty="0"/>
              <a:t>T</a:t>
            </a:r>
            <a:r>
              <a:rPr lang="en-US" sz="2200" dirty="0" smtClean="0"/>
              <a:t>he </a:t>
            </a:r>
            <a:r>
              <a:rPr lang="en-US" sz="2200" dirty="0"/>
              <a:t>degree to which individuals have the capacity to obtain, process, and understand basic health information and services needed to make appropriate health decisions</a:t>
            </a:r>
            <a:r>
              <a:rPr lang="en-US" sz="2200" dirty="0" smtClean="0"/>
              <a:t>.”</a:t>
            </a:r>
          </a:p>
          <a:p>
            <a:pPr marL="574675" lvl="2" indent="-336550"/>
            <a:r>
              <a:rPr lang="en-US" sz="2200" dirty="0" smtClean="0"/>
              <a:t>Extends </a:t>
            </a:r>
            <a:r>
              <a:rPr lang="en-US" sz="2200" dirty="0"/>
              <a:t>beyond a person’s reading and writing </a:t>
            </a:r>
            <a:r>
              <a:rPr lang="en-US" sz="2200" dirty="0" smtClean="0"/>
              <a:t>skills</a:t>
            </a:r>
          </a:p>
          <a:p>
            <a:pPr marL="803275" lvl="3" indent="-336550"/>
            <a:r>
              <a:rPr lang="en-US" sz="2200" dirty="0" smtClean="0"/>
              <a:t>Ability </a:t>
            </a:r>
            <a:r>
              <a:rPr lang="en-US" sz="2200" dirty="0"/>
              <a:t>to comprehend spoken </a:t>
            </a:r>
            <a:r>
              <a:rPr lang="en-US" sz="2200" dirty="0" smtClean="0"/>
              <a:t>words</a:t>
            </a:r>
          </a:p>
          <a:p>
            <a:pPr marL="803275" lvl="3" indent="-336550"/>
            <a:r>
              <a:rPr lang="en-US" sz="2200" dirty="0" smtClean="0"/>
              <a:t>Use </a:t>
            </a:r>
            <a:r>
              <a:rPr lang="en-US" sz="2200" dirty="0"/>
              <a:t>numeracy and math skills for </a:t>
            </a:r>
            <a:r>
              <a:rPr lang="en-US" sz="2200" dirty="0" smtClean="0"/>
              <a:t>calculations</a:t>
            </a:r>
          </a:p>
          <a:p>
            <a:pPr marL="803275" lvl="3" indent="-336550"/>
            <a:r>
              <a:rPr lang="en-US" sz="2200" dirty="0" smtClean="0"/>
              <a:t>Navigate </a:t>
            </a:r>
            <a:r>
              <a:rPr lang="en-US" sz="2200" dirty="0"/>
              <a:t>the health care </a:t>
            </a:r>
            <a:r>
              <a:rPr lang="en-US" sz="2200" dirty="0" smtClean="0"/>
              <a:t>system</a:t>
            </a:r>
          </a:p>
          <a:p>
            <a:pPr marL="574675" lvl="2" indent="-336550"/>
            <a:r>
              <a:rPr lang="en-US" sz="2200" dirty="0" smtClean="0"/>
              <a:t>Transcends </a:t>
            </a:r>
            <a:r>
              <a:rPr lang="en-US" sz="2200" dirty="0"/>
              <a:t>income and education levels</a:t>
            </a:r>
          </a:p>
        </p:txBody>
      </p:sp>
    </p:spTree>
    <p:extLst>
      <p:ext uri="{BB962C8B-B14F-4D97-AF65-F5344CB8AC3E}">
        <p14:creationId xmlns:p14="http://schemas.microsoft.com/office/powerpoint/2010/main" val="389842742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Disease:</a:t>
            </a:r>
            <a:r>
              <a:rPr lang="en-US" b="0" dirty="0" smtClean="0"/>
              <a:t> Cancer</a:t>
            </a:r>
            <a:endParaRPr lang="en-US" dirty="0"/>
          </a:p>
        </p:txBody>
      </p:sp>
      <p:sp>
        <p:nvSpPr>
          <p:cNvPr id="3" name="Content Placeholder 2"/>
          <p:cNvSpPr>
            <a:spLocks noGrp="1"/>
          </p:cNvSpPr>
          <p:nvPr>
            <p:ph idx="1"/>
          </p:nvPr>
        </p:nvSpPr>
        <p:spPr>
          <a:xfrm>
            <a:off x="822960" y="1100628"/>
            <a:ext cx="7863840" cy="3852372"/>
          </a:xfrm>
        </p:spPr>
        <p:txBody>
          <a:bodyPr>
            <a:normAutofit fontScale="92500" lnSpcReduction="10000"/>
          </a:bodyPr>
          <a:lstStyle/>
          <a:p>
            <a:r>
              <a:rPr lang="en-US" sz="2600" dirty="0" smtClean="0"/>
              <a:t>Cancer</a:t>
            </a:r>
          </a:p>
          <a:p>
            <a:pPr marL="574675" lvl="2" indent="-336550"/>
            <a:r>
              <a:rPr lang="en-US" sz="2200" dirty="0" smtClean="0"/>
              <a:t>Leading </a:t>
            </a:r>
            <a:r>
              <a:rPr lang="en-US" sz="2200" dirty="0"/>
              <a:t>cause of death in Orange County </a:t>
            </a:r>
            <a:r>
              <a:rPr lang="en-US" sz="2200" dirty="0" smtClean="0"/>
              <a:t>(2010)</a:t>
            </a:r>
            <a:endParaRPr lang="en-US" sz="2200" dirty="0"/>
          </a:p>
          <a:p>
            <a:pPr marL="803275" lvl="3" indent="-336550"/>
            <a:r>
              <a:rPr lang="en-US" sz="2200" dirty="0" smtClean="0"/>
              <a:t>Ranked </a:t>
            </a:r>
            <a:r>
              <a:rPr lang="en-US" sz="2200" dirty="0"/>
              <a:t>as </a:t>
            </a:r>
            <a:r>
              <a:rPr lang="en-US" sz="2200" dirty="0" smtClean="0"/>
              <a:t>leading </a:t>
            </a:r>
            <a:r>
              <a:rPr lang="en-US" sz="2200" dirty="0"/>
              <a:t>cause of death in 9 of </a:t>
            </a:r>
            <a:r>
              <a:rPr lang="en-US" sz="2200" dirty="0" smtClean="0"/>
              <a:t>past </a:t>
            </a:r>
            <a:r>
              <a:rPr lang="en-US" sz="2200" dirty="0"/>
              <a:t>10 </a:t>
            </a:r>
            <a:r>
              <a:rPr lang="en-US" sz="2200" dirty="0" smtClean="0"/>
              <a:t>years</a:t>
            </a:r>
          </a:p>
          <a:p>
            <a:pPr marL="574675" lvl="2" indent="-336550"/>
            <a:r>
              <a:rPr lang="en-US" sz="2200" dirty="0"/>
              <a:t>Among all cancers, </a:t>
            </a:r>
            <a:r>
              <a:rPr lang="en-US" sz="2200" dirty="0" smtClean="0"/>
              <a:t>death </a:t>
            </a:r>
            <a:r>
              <a:rPr lang="en-US" sz="2200" dirty="0"/>
              <a:t>rate </a:t>
            </a:r>
            <a:r>
              <a:rPr lang="en-US" sz="2200" dirty="0" smtClean="0"/>
              <a:t>per </a:t>
            </a:r>
            <a:r>
              <a:rPr lang="en-US" sz="2200" dirty="0"/>
              <a:t>100,000 </a:t>
            </a:r>
            <a:r>
              <a:rPr lang="en-US" sz="2200" dirty="0" smtClean="0"/>
              <a:t>population was </a:t>
            </a:r>
            <a:r>
              <a:rPr lang="en-US" sz="2200" dirty="0"/>
              <a:t>163.3 (2008)</a:t>
            </a:r>
          </a:p>
          <a:p>
            <a:pPr marL="574675" lvl="2" indent="-336550"/>
            <a:r>
              <a:rPr lang="en-US" sz="2200" dirty="0"/>
              <a:t>Lower cancer death rates than NC (2008)</a:t>
            </a:r>
          </a:p>
          <a:p>
            <a:pPr marL="574675" lvl="2" indent="-336550"/>
            <a:r>
              <a:rPr lang="en-US" sz="2200" dirty="0" smtClean="0"/>
              <a:t>Responsible </a:t>
            </a:r>
            <a:r>
              <a:rPr lang="en-US" sz="2200" dirty="0"/>
              <a:t>for 859 deaths </a:t>
            </a:r>
            <a:r>
              <a:rPr lang="en-US" sz="2200" dirty="0" smtClean="0"/>
              <a:t>(2005-2009)</a:t>
            </a:r>
          </a:p>
          <a:p>
            <a:pPr marL="803275" lvl="3" indent="-336550"/>
            <a:r>
              <a:rPr lang="en-US" sz="2200" dirty="0" smtClean="0"/>
              <a:t>Total </a:t>
            </a:r>
            <a:r>
              <a:rPr lang="en-US" sz="2200" dirty="0"/>
              <a:t>number of cancer deaths </a:t>
            </a:r>
            <a:r>
              <a:rPr lang="en-US" sz="2200" dirty="0" smtClean="0"/>
              <a:t>decreased </a:t>
            </a:r>
            <a:r>
              <a:rPr lang="en-US" sz="2200" dirty="0"/>
              <a:t>slightly in comparison with previous time </a:t>
            </a:r>
            <a:r>
              <a:rPr lang="en-US" sz="2200" dirty="0" smtClean="0"/>
              <a:t>periods</a:t>
            </a:r>
          </a:p>
          <a:p>
            <a:pPr marL="574675" lvl="2" indent="-336550"/>
            <a:r>
              <a:rPr lang="en-US" sz="2200" dirty="0" smtClean="0"/>
              <a:t>Difference </a:t>
            </a:r>
            <a:r>
              <a:rPr lang="en-US" sz="2200" dirty="0"/>
              <a:t>in cancer deaths between racial groups </a:t>
            </a:r>
            <a:r>
              <a:rPr lang="en-US" sz="2200" dirty="0" smtClean="0"/>
              <a:t>is dramatic</a:t>
            </a:r>
          </a:p>
          <a:p>
            <a:pPr marL="803275" lvl="3" indent="-336550"/>
            <a:r>
              <a:rPr lang="en-US" sz="2200" dirty="0" smtClean="0"/>
              <a:t>For all common cancers, African </a:t>
            </a:r>
            <a:r>
              <a:rPr lang="en-US" sz="2200" dirty="0"/>
              <a:t>Americans </a:t>
            </a:r>
            <a:r>
              <a:rPr lang="en-US" sz="2200" dirty="0" smtClean="0"/>
              <a:t>had higher </a:t>
            </a:r>
            <a:r>
              <a:rPr lang="en-US" sz="2200" dirty="0"/>
              <a:t>death rate than </a:t>
            </a:r>
            <a:r>
              <a:rPr lang="en-US" sz="2200" dirty="0" smtClean="0"/>
              <a:t>whites</a:t>
            </a:r>
          </a:p>
          <a:p>
            <a:pPr marL="574675" lvl="2" indent="-336550"/>
            <a:endParaRPr lang="en-US" dirty="0"/>
          </a:p>
          <a:p>
            <a:pPr marL="574675" lvl="2" indent="-336550"/>
            <a:endParaRPr lang="en-US" dirty="0" smtClean="0"/>
          </a:p>
          <a:p>
            <a:pPr marL="574675" lvl="2" indent="-336550"/>
            <a:endParaRPr lang="en-US" dirty="0" smtClean="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49</a:t>
            </a:fld>
            <a:endParaRPr lang="en-US"/>
          </a:p>
        </p:txBody>
      </p:sp>
    </p:spTree>
    <p:extLst>
      <p:ext uri="{BB962C8B-B14F-4D97-AF65-F5344CB8AC3E}">
        <p14:creationId xmlns:p14="http://schemas.microsoft.com/office/powerpoint/2010/main" val="29267047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dirty="0" smtClean="0"/>
              <a:t>What We Do</a:t>
            </a:r>
          </a:p>
          <a:p>
            <a:pPr marL="574675" lvl="2" indent="-336550"/>
            <a:r>
              <a:rPr lang="en-US" sz="2400" dirty="0" smtClean="0">
                <a:solidFill>
                  <a:schemeClr val="accent3"/>
                </a:solidFill>
              </a:rPr>
              <a:t>Build</a:t>
            </a:r>
            <a:r>
              <a:rPr lang="en-US" sz="2400" dirty="0" smtClean="0"/>
              <a:t> and promote collaborative partnerships</a:t>
            </a:r>
          </a:p>
          <a:p>
            <a:pPr marL="574675" lvl="2" indent="-336550"/>
            <a:r>
              <a:rPr lang="en-US" sz="2400" dirty="0" smtClean="0">
                <a:solidFill>
                  <a:schemeClr val="accent3"/>
                </a:solidFill>
              </a:rPr>
              <a:t>Guide</a:t>
            </a:r>
            <a:r>
              <a:rPr lang="en-US" sz="2400" dirty="0" smtClean="0"/>
              <a:t> local planning efforts to improve health</a:t>
            </a:r>
          </a:p>
          <a:p>
            <a:pPr marL="574675" lvl="2" indent="-336550"/>
            <a:r>
              <a:rPr lang="en-US" sz="2400" dirty="0" smtClean="0">
                <a:solidFill>
                  <a:schemeClr val="accent3"/>
                </a:solidFill>
              </a:rPr>
              <a:t>Support</a:t>
            </a:r>
            <a:r>
              <a:rPr lang="en-US" sz="2400" dirty="0" smtClean="0"/>
              <a:t> innovative health programs</a:t>
            </a:r>
          </a:p>
          <a:p>
            <a:pPr marL="574675" lvl="2" indent="-336550"/>
            <a:r>
              <a:rPr lang="en-US" sz="2400" dirty="0" smtClean="0">
                <a:solidFill>
                  <a:schemeClr val="accent3"/>
                </a:solidFill>
              </a:rPr>
              <a:t>Advocate</a:t>
            </a:r>
            <a:r>
              <a:rPr lang="en-US" sz="2400" dirty="0" smtClean="0"/>
              <a:t> for health-promoting policies</a:t>
            </a:r>
          </a:p>
          <a:p>
            <a:pPr marL="574675" lvl="2" indent="-336550"/>
            <a:r>
              <a:rPr lang="en-US" sz="2400" dirty="0" smtClean="0">
                <a:solidFill>
                  <a:schemeClr val="accent3"/>
                </a:solidFill>
              </a:rPr>
              <a:t>Identify</a:t>
            </a:r>
            <a:r>
              <a:rPr lang="en-US" sz="2400" dirty="0" smtClean="0"/>
              <a:t> critical health needs in the community</a:t>
            </a:r>
            <a:endParaRPr lang="en-US" sz="2400" dirty="0"/>
          </a:p>
        </p:txBody>
      </p:sp>
      <p:sp>
        <p:nvSpPr>
          <p:cNvPr id="6" name="Date Placeholder 5"/>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7" name="Slide Number Placeholder 6"/>
          <p:cNvSpPr>
            <a:spLocks noGrp="1"/>
          </p:cNvSpPr>
          <p:nvPr>
            <p:ph type="sldNum" sz="quarter" idx="12"/>
          </p:nvPr>
        </p:nvSpPr>
        <p:spPr/>
        <p:txBody>
          <a:bodyPr/>
          <a:lstStyle/>
          <a:p>
            <a:fld id="{A3E6DB92-6D84-490B-8F4F-D1CAD8BC0FD3}" type="slidenum">
              <a:rPr lang="en-US" smtClean="0"/>
              <a:pPr/>
              <a:t>5</a:t>
            </a:fld>
            <a:endParaRPr lang="en-US"/>
          </a:p>
        </p:txBody>
      </p:sp>
      <p:sp>
        <p:nvSpPr>
          <p:cNvPr id="24" name="Title 1"/>
          <p:cNvSpPr>
            <a:spLocks noGrp="1"/>
          </p:cNvSpPr>
          <p:nvPr>
            <p:ph type="title"/>
          </p:nvPr>
        </p:nvSpPr>
        <p:spPr>
          <a:xfrm>
            <a:off x="533400" y="381000"/>
            <a:ext cx="8092440" cy="548640"/>
          </a:xfrm>
        </p:spPr>
        <p:txBody>
          <a:bodyPr/>
          <a:lstStyle/>
          <a:p>
            <a:r>
              <a:rPr lang="en-US" sz="3200" b="1" dirty="0" smtClean="0">
                <a:solidFill>
                  <a:schemeClr val="accent2"/>
                </a:solidFill>
              </a:rPr>
              <a:t>Healthy Carolinians of Orange County</a:t>
            </a:r>
            <a:endParaRPr lang="en-US" sz="3200" b="1" dirty="0">
              <a:solidFill>
                <a:schemeClr val="accent2"/>
              </a:solidFill>
            </a:endParaRPr>
          </a:p>
        </p:txBody>
      </p:sp>
    </p:spTree>
    <p:extLst>
      <p:ext uri="{BB962C8B-B14F-4D97-AF65-F5344CB8AC3E}">
        <p14:creationId xmlns:p14="http://schemas.microsoft.com/office/powerpoint/2010/main" val="305430941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 </a:t>
            </a:r>
            <a:r>
              <a:rPr lang="en-US" dirty="0" smtClean="0"/>
              <a:t>Disease: </a:t>
            </a:r>
            <a:r>
              <a:rPr lang="en-US" b="0" dirty="0" smtClean="0"/>
              <a:t>Diabetes</a:t>
            </a:r>
            <a:endParaRPr lang="en-US" b="0" dirty="0"/>
          </a:p>
        </p:txBody>
      </p:sp>
      <p:sp>
        <p:nvSpPr>
          <p:cNvPr id="3" name="Content Placeholder 2"/>
          <p:cNvSpPr>
            <a:spLocks noGrp="1"/>
          </p:cNvSpPr>
          <p:nvPr>
            <p:ph idx="1"/>
          </p:nvPr>
        </p:nvSpPr>
        <p:spPr/>
        <p:txBody>
          <a:bodyPr/>
          <a:lstStyle/>
          <a:p>
            <a:r>
              <a:rPr lang="en-US" sz="2400" dirty="0" smtClean="0"/>
              <a:t>Diabetes</a:t>
            </a:r>
          </a:p>
          <a:p>
            <a:pPr marL="574675" lvl="2" indent="-336550"/>
            <a:r>
              <a:rPr lang="en-US" sz="2000" dirty="0" smtClean="0"/>
              <a:t>2001-2005</a:t>
            </a:r>
            <a:r>
              <a:rPr lang="en-US" sz="2000" dirty="0"/>
              <a:t>, age-adjusted diabetes death rates </a:t>
            </a:r>
            <a:r>
              <a:rPr lang="en-US" sz="2000" dirty="0" smtClean="0"/>
              <a:t>for Orange </a:t>
            </a:r>
            <a:r>
              <a:rPr lang="en-US" sz="2000" dirty="0"/>
              <a:t>County </a:t>
            </a:r>
            <a:r>
              <a:rPr lang="en-US" sz="2000" dirty="0" smtClean="0"/>
              <a:t>was 17.8 </a:t>
            </a:r>
            <a:r>
              <a:rPr lang="en-US" sz="2000" dirty="0"/>
              <a:t>per </a:t>
            </a:r>
            <a:r>
              <a:rPr lang="en-US" sz="2000" dirty="0" smtClean="0"/>
              <a:t>100,000 (NC rate was 27.6 per 100,000)</a:t>
            </a:r>
          </a:p>
          <a:p>
            <a:pPr marL="574675" lvl="2" indent="-336550"/>
            <a:r>
              <a:rPr lang="en-US" sz="2000" dirty="0" smtClean="0"/>
              <a:t>Percentage county </a:t>
            </a:r>
            <a:r>
              <a:rPr lang="en-US" sz="2000" dirty="0"/>
              <a:t>residents </a:t>
            </a:r>
            <a:r>
              <a:rPr lang="en-US" sz="2000" dirty="0" smtClean="0"/>
              <a:t>with diabetes varied in </a:t>
            </a:r>
            <a:r>
              <a:rPr lang="en-US" sz="2000" dirty="0"/>
              <a:t>recent </a:t>
            </a:r>
            <a:r>
              <a:rPr lang="en-US" sz="2000" dirty="0" smtClean="0"/>
              <a:t>years</a:t>
            </a:r>
          </a:p>
          <a:p>
            <a:pPr marL="574675" lvl="2" indent="-336550"/>
            <a:endParaRPr lang="en-US" sz="2000" dirty="0" smtClean="0"/>
          </a:p>
          <a:p>
            <a:pPr marL="574675" lvl="2" indent="-336550"/>
            <a:endParaRPr lang="en-US" dirty="0"/>
          </a:p>
          <a:p>
            <a:pPr marL="574675" lvl="2" indent="-336550"/>
            <a:endParaRPr lang="en-US" dirty="0" smtClean="0"/>
          </a:p>
          <a:p>
            <a:endParaRPr lang="en-US" dirty="0"/>
          </a:p>
          <a:p>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50</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3129548475"/>
              </p:ext>
            </p:extLst>
          </p:nvPr>
        </p:nvGraphicFramePr>
        <p:xfrm>
          <a:off x="1981200" y="2590803"/>
          <a:ext cx="6841741" cy="2849877"/>
        </p:xfrm>
        <a:graphic>
          <a:graphicData uri="http://schemas.openxmlformats.org/drawingml/2006/table">
            <a:tbl>
              <a:tblPr firstRow="1" firstCol="1" bandRow="1">
                <a:effectLst>
                  <a:outerShdw blurRad="50800" dist="38100" dir="2700000" algn="tl" rotWithShape="0">
                    <a:prstClr val="black">
                      <a:alpha val="40000"/>
                    </a:prstClr>
                  </a:outerShdw>
                </a:effectLst>
                <a:tableStyleId>{5C22544A-7EE6-4342-B048-85BDC9FD1C3A}</a:tableStyleId>
              </a:tblPr>
              <a:tblGrid>
                <a:gridCol w="927735"/>
                <a:gridCol w="1583373"/>
                <a:gridCol w="595947"/>
                <a:gridCol w="629867"/>
                <a:gridCol w="643815"/>
                <a:gridCol w="629867"/>
                <a:gridCol w="871986"/>
                <a:gridCol w="959151"/>
              </a:tblGrid>
              <a:tr h="370323">
                <a:tc gridSpan="8">
                  <a:txBody>
                    <a:bodyPr/>
                    <a:lstStyle/>
                    <a:p>
                      <a:pPr algn="ctr"/>
                      <a:r>
                        <a:rPr lang="en-US" sz="1800" b="1" kern="1200" dirty="0" smtClean="0">
                          <a:solidFill>
                            <a:schemeClr val="lt1"/>
                          </a:solidFill>
                          <a:effectLst/>
                          <a:latin typeface="+mn-lt"/>
                          <a:ea typeface="+mn-ea"/>
                          <a:cs typeface="+mn-cs"/>
                        </a:rPr>
                        <a:t>Disparities in Diabetes Orange County NC Residents</a:t>
                      </a:r>
                      <a:endParaRPr lang="en-US" sz="1800" b="1" kern="1200" dirty="0">
                        <a:solidFill>
                          <a:schemeClr val="lt1"/>
                        </a:solidFill>
                        <a:effectLst/>
                        <a:latin typeface="+mn-lt"/>
                        <a:ea typeface="+mn-ea"/>
                        <a:cs typeface="+mn-cs"/>
                      </a:endParaRPr>
                    </a:p>
                  </a:txBody>
                  <a:tcPr marL="68580" marR="68580" marT="0" marB="0" anchor="ctr"/>
                </a:tc>
                <a:tc hMerge="1">
                  <a:txBody>
                    <a:bodyPr/>
                    <a:lstStyle/>
                    <a:p>
                      <a:pPr marL="0" marR="0" algn="ctr">
                        <a:spcBef>
                          <a:spcPts val="0"/>
                        </a:spcBef>
                        <a:spcAft>
                          <a:spcPts val="0"/>
                        </a:spcAft>
                      </a:pPr>
                      <a:endParaRPr lang="en-US" sz="1100">
                        <a:effectLst/>
                        <a:latin typeface="Calibri"/>
                        <a:ea typeface="Times New Roman"/>
                        <a:cs typeface="Times New Roman"/>
                      </a:endParaRPr>
                    </a:p>
                  </a:txBody>
                  <a:tcPr marL="68580" marR="68580" marT="0" marB="0"/>
                </a:tc>
                <a:tc hMerge="1">
                  <a:txBody>
                    <a:bodyPr/>
                    <a:lstStyle/>
                    <a:p>
                      <a:pPr marL="0" marR="0" algn="ctr">
                        <a:spcBef>
                          <a:spcPts val="0"/>
                        </a:spcBef>
                        <a:spcAft>
                          <a:spcPts val="0"/>
                        </a:spcAft>
                      </a:pPr>
                      <a:endParaRPr lang="en-US" sz="1100">
                        <a:effectLst/>
                        <a:latin typeface="Calibri"/>
                        <a:ea typeface="Times New Roman"/>
                        <a:cs typeface="Times New Roman"/>
                      </a:endParaRPr>
                    </a:p>
                  </a:txBody>
                  <a:tcPr marL="68580" marR="68580" marT="0" marB="0" anchor="ct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a:ea typeface="Times New Roman"/>
                        <a:cs typeface="Times New Roman"/>
                      </a:endParaRPr>
                    </a:p>
                  </a:txBody>
                  <a:tcPr marL="68580" marR="68580" marT="0" marB="0" anchor="ct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a:ea typeface="Times New Roman"/>
                        <a:cs typeface="Times New Roman"/>
                      </a:endParaRPr>
                    </a:p>
                  </a:txBody>
                  <a:tcPr marL="68580" marR="68580" marT="0" marB="0" anchor="ctr"/>
                </a:tc>
                <a:tc hMerge="1">
                  <a:txBody>
                    <a:bodyPr/>
                    <a:lstStyle/>
                    <a:p>
                      <a:endParaRPr lang="en-US"/>
                    </a:p>
                  </a:txBody>
                  <a:tcPr/>
                </a:tc>
              </a:tr>
              <a:tr h="450828">
                <a:tc>
                  <a:txBody>
                    <a:bodyPr/>
                    <a:lstStyle/>
                    <a:p>
                      <a:pPr marL="0" marR="0" algn="ctr">
                        <a:spcBef>
                          <a:spcPts val="0"/>
                        </a:spcBef>
                        <a:spcAft>
                          <a:spcPts val="0"/>
                        </a:spcAft>
                      </a:pPr>
                      <a:r>
                        <a:rPr lang="en-US" sz="1400" dirty="0">
                          <a:effectLst/>
                        </a:rPr>
                        <a:t> </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 </a:t>
                      </a:r>
                      <a:endParaRPr lang="en-US" sz="1400" dirty="0">
                        <a:effectLst/>
                        <a:latin typeface="Calibri"/>
                        <a:ea typeface="Times New Roman"/>
                        <a:cs typeface="Times New Roman"/>
                      </a:endParaRPr>
                    </a:p>
                  </a:txBody>
                  <a:tcPr marL="68580" marR="68580" marT="0" marB="0"/>
                </a:tc>
                <a:tc gridSpan="2">
                  <a:txBody>
                    <a:bodyPr/>
                    <a:lstStyle/>
                    <a:p>
                      <a:pPr marL="0" marR="0" algn="ctr">
                        <a:spcBef>
                          <a:spcPts val="0"/>
                        </a:spcBef>
                        <a:spcAft>
                          <a:spcPts val="0"/>
                        </a:spcAft>
                      </a:pPr>
                      <a:r>
                        <a:rPr lang="en-US" sz="1400" dirty="0" smtClean="0">
                          <a:effectLst/>
                        </a:rPr>
                        <a:t>% with Diabetes</a:t>
                      </a:r>
                      <a:endParaRPr lang="en-US" sz="1400" dirty="0">
                        <a:effectLst/>
                        <a:latin typeface="Calibri"/>
                        <a:ea typeface="Times New Roman"/>
                        <a:cs typeface="Times New Roman"/>
                      </a:endParaRPr>
                    </a:p>
                  </a:txBody>
                  <a:tcPr marL="68580" marR="68580" marT="0" marB="0" anchor="ctr"/>
                </a:tc>
                <a:tc hMerge="1">
                  <a:txBody>
                    <a:bodyPr/>
                    <a:lstStyle/>
                    <a:p>
                      <a:endParaRPr lang="en-US"/>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effectLst/>
                        </a:rPr>
                        <a:t>% without Diabetes</a:t>
                      </a:r>
                      <a:endParaRPr lang="en-US" sz="1400" dirty="0" smtClean="0">
                        <a:effectLst/>
                        <a:latin typeface="Calibri"/>
                        <a:ea typeface="Times New Roman"/>
                        <a:cs typeface="Times New Roman"/>
                      </a:endParaRPr>
                    </a:p>
                  </a:txBody>
                  <a:tcPr marL="68580" marR="68580" marT="0" marB="0" anchor="ctr"/>
                </a:tc>
                <a:tc hMerge="1">
                  <a:txBody>
                    <a:bodyPr/>
                    <a:lstStyle/>
                    <a:p>
                      <a:endParaRPr lang="en-US"/>
                    </a:p>
                  </a:txBody>
                  <a:tcPr/>
                </a:tc>
                <a:tc gridSpan="2">
                  <a:txBody>
                    <a:bodyPr/>
                    <a:lstStyle/>
                    <a:p>
                      <a:pPr marL="0" marR="0" algn="ctr">
                        <a:spcBef>
                          <a:spcPts val="0"/>
                        </a:spcBef>
                        <a:spcAft>
                          <a:spcPts val="0"/>
                        </a:spcAft>
                      </a:pPr>
                      <a:r>
                        <a:rPr lang="en-US" sz="1400" dirty="0" smtClean="0">
                          <a:effectLst/>
                        </a:rPr>
                        <a:t>% Borderline </a:t>
                      </a:r>
                      <a:r>
                        <a:rPr lang="en-US" sz="1400" dirty="0">
                          <a:effectLst/>
                        </a:rPr>
                        <a:t>Diabetes</a:t>
                      </a:r>
                      <a:endParaRPr lang="en-US" sz="1400" dirty="0">
                        <a:effectLst/>
                        <a:latin typeface="Calibri"/>
                        <a:ea typeface="Times New Roman"/>
                        <a:cs typeface="Times New Roman"/>
                      </a:endParaRPr>
                    </a:p>
                  </a:txBody>
                  <a:tcPr marL="68580" marR="68580" marT="0" marB="0" anchor="ctr"/>
                </a:tc>
                <a:tc hMerge="1">
                  <a:txBody>
                    <a:bodyPr/>
                    <a:lstStyle/>
                    <a:p>
                      <a:endParaRPr lang="en-US"/>
                    </a:p>
                  </a:txBody>
                  <a:tcPr/>
                </a:tc>
              </a:tr>
              <a:tr h="225414">
                <a:tc>
                  <a:txBody>
                    <a:bodyPr/>
                    <a:lstStyle/>
                    <a:p>
                      <a:pPr marL="0" marR="0" algn="ctr">
                        <a:spcBef>
                          <a:spcPts val="0"/>
                        </a:spcBef>
                        <a:spcAft>
                          <a:spcPts val="0"/>
                        </a:spcAft>
                      </a:pPr>
                      <a:r>
                        <a:rPr lang="en-US" sz="1400">
                          <a:effectLst/>
                        </a:rPr>
                        <a:t> </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 </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2005</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2010</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2005</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2010</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2005</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2010</a:t>
                      </a:r>
                      <a:endParaRPr lang="en-US" sz="1400">
                        <a:effectLst/>
                        <a:latin typeface="Calibri"/>
                        <a:ea typeface="Times New Roman"/>
                        <a:cs typeface="Times New Roman"/>
                      </a:endParaRPr>
                    </a:p>
                  </a:txBody>
                  <a:tcPr marL="68580" marR="68580" marT="0" marB="0"/>
                </a:tc>
              </a:tr>
              <a:tr h="225414">
                <a:tc rowSpan="2">
                  <a:txBody>
                    <a:bodyPr/>
                    <a:lstStyle/>
                    <a:p>
                      <a:pPr marL="0" marR="0" algn="just">
                        <a:spcBef>
                          <a:spcPts val="0"/>
                        </a:spcBef>
                        <a:spcAft>
                          <a:spcPts val="0"/>
                        </a:spcAft>
                      </a:pPr>
                      <a:r>
                        <a:rPr lang="en-US" sz="1400">
                          <a:effectLst/>
                        </a:rPr>
                        <a:t>Gender</a:t>
                      </a:r>
                    </a:p>
                    <a:p>
                      <a:pPr marL="0" marR="0" algn="just">
                        <a:spcBef>
                          <a:spcPts val="0"/>
                        </a:spcBef>
                        <a:spcAft>
                          <a:spcPts val="0"/>
                        </a:spcAft>
                      </a:pPr>
                      <a:r>
                        <a:rPr lang="en-US" sz="1400">
                          <a:effectLst/>
                        </a:rPr>
                        <a:t> </a:t>
                      </a:r>
                      <a:endParaRPr lang="en-US" sz="1400">
                        <a:effectLst/>
                        <a:latin typeface="Calibri"/>
                        <a:ea typeface="Times New Roman"/>
                        <a:cs typeface="Times New Roman"/>
                      </a:endParaRPr>
                    </a:p>
                  </a:txBody>
                  <a:tcPr marL="68580" marR="68580" marT="0" marB="0"/>
                </a:tc>
                <a:tc>
                  <a:txBody>
                    <a:bodyPr/>
                    <a:lstStyle/>
                    <a:p>
                      <a:pPr marL="0" marR="0" algn="just">
                        <a:spcBef>
                          <a:spcPts val="0"/>
                        </a:spcBef>
                        <a:spcAft>
                          <a:spcPts val="0"/>
                        </a:spcAft>
                      </a:pPr>
                      <a:r>
                        <a:rPr lang="en-US" sz="1400" dirty="0">
                          <a:effectLst/>
                        </a:rPr>
                        <a:t>Male</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4.1</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4.2</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94.5</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95.4</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1.4</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0.4</a:t>
                      </a:r>
                      <a:endParaRPr lang="en-US" sz="1400">
                        <a:effectLst/>
                        <a:latin typeface="Calibri"/>
                        <a:ea typeface="Times New Roman"/>
                        <a:cs typeface="Times New Roman"/>
                      </a:endParaRPr>
                    </a:p>
                  </a:txBody>
                  <a:tcPr marL="68580" marR="68580" marT="0" marB="0"/>
                </a:tc>
              </a:tr>
              <a:tr h="225414">
                <a:tc vMerge="1">
                  <a:txBody>
                    <a:bodyPr/>
                    <a:lstStyle/>
                    <a:p>
                      <a:endParaRPr lang="en-US"/>
                    </a:p>
                  </a:txBody>
                  <a:tcPr/>
                </a:tc>
                <a:tc>
                  <a:txBody>
                    <a:bodyPr/>
                    <a:lstStyle/>
                    <a:p>
                      <a:pPr marL="0" marR="0" algn="just">
                        <a:spcBef>
                          <a:spcPts val="0"/>
                        </a:spcBef>
                        <a:spcAft>
                          <a:spcPts val="0"/>
                        </a:spcAft>
                      </a:pPr>
                      <a:r>
                        <a:rPr lang="en-US" sz="1400">
                          <a:effectLst/>
                        </a:rPr>
                        <a:t>Female</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7.1</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6.1</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90.0</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91.7</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1.6</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1.1</a:t>
                      </a:r>
                      <a:endParaRPr lang="en-US" sz="1400">
                        <a:effectLst/>
                        <a:latin typeface="Calibri"/>
                        <a:ea typeface="Times New Roman"/>
                        <a:cs typeface="Times New Roman"/>
                      </a:endParaRPr>
                    </a:p>
                  </a:txBody>
                  <a:tcPr marL="68580" marR="68580" marT="0" marB="0"/>
                </a:tc>
              </a:tr>
              <a:tr h="225414">
                <a:tc rowSpan="2">
                  <a:txBody>
                    <a:bodyPr/>
                    <a:lstStyle/>
                    <a:p>
                      <a:pPr marL="0" marR="0" algn="just">
                        <a:spcBef>
                          <a:spcPts val="0"/>
                        </a:spcBef>
                        <a:spcAft>
                          <a:spcPts val="0"/>
                        </a:spcAft>
                      </a:pPr>
                      <a:r>
                        <a:rPr lang="en-US" sz="1400" dirty="0">
                          <a:effectLst/>
                        </a:rPr>
                        <a:t>Race</a:t>
                      </a:r>
                    </a:p>
                    <a:p>
                      <a:pPr marL="0" marR="0" algn="just">
                        <a:spcBef>
                          <a:spcPts val="0"/>
                        </a:spcBef>
                        <a:spcAft>
                          <a:spcPts val="0"/>
                        </a:spcAft>
                      </a:pPr>
                      <a:r>
                        <a:rPr lang="en-US" sz="1400" dirty="0">
                          <a:effectLst/>
                        </a:rPr>
                        <a:t> </a:t>
                      </a:r>
                      <a:endParaRPr lang="en-US" sz="1400" dirty="0">
                        <a:effectLst/>
                        <a:latin typeface="Calibri"/>
                        <a:ea typeface="Times New Roman"/>
                        <a:cs typeface="Times New Roman"/>
                      </a:endParaRPr>
                    </a:p>
                  </a:txBody>
                  <a:tcPr marL="68580" marR="68580" marT="0" marB="0"/>
                </a:tc>
                <a:tc>
                  <a:txBody>
                    <a:bodyPr/>
                    <a:lstStyle/>
                    <a:p>
                      <a:pPr marL="0" marR="0" algn="just">
                        <a:spcBef>
                          <a:spcPts val="0"/>
                        </a:spcBef>
                        <a:spcAft>
                          <a:spcPts val="0"/>
                        </a:spcAft>
                      </a:pPr>
                      <a:r>
                        <a:rPr lang="en-US" sz="1400">
                          <a:effectLst/>
                        </a:rPr>
                        <a:t>White</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3.8</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3.5</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95.0</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95.2</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0.8</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1.0</a:t>
                      </a:r>
                      <a:endParaRPr lang="en-US" sz="1400">
                        <a:effectLst/>
                        <a:latin typeface="Calibri"/>
                        <a:ea typeface="Times New Roman"/>
                        <a:cs typeface="Times New Roman"/>
                      </a:endParaRPr>
                    </a:p>
                  </a:txBody>
                  <a:tcPr marL="68580" marR="68580" marT="0" marB="0"/>
                </a:tc>
              </a:tr>
              <a:tr h="225414">
                <a:tc vMerge="1">
                  <a:txBody>
                    <a:bodyPr/>
                    <a:lstStyle/>
                    <a:p>
                      <a:endParaRPr lang="en-US"/>
                    </a:p>
                  </a:txBody>
                  <a:tcPr/>
                </a:tc>
                <a:tc>
                  <a:txBody>
                    <a:bodyPr/>
                    <a:lstStyle/>
                    <a:p>
                      <a:pPr marL="0" marR="0" algn="just">
                        <a:spcBef>
                          <a:spcPts val="0"/>
                        </a:spcBef>
                        <a:spcAft>
                          <a:spcPts val="0"/>
                        </a:spcAft>
                      </a:pPr>
                      <a:r>
                        <a:rPr lang="en-US" sz="1400">
                          <a:effectLst/>
                        </a:rPr>
                        <a:t>Other</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11.6</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10.5</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82.8</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87.9</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3.9</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0.0</a:t>
                      </a:r>
                      <a:endParaRPr lang="en-US" sz="1400">
                        <a:effectLst/>
                        <a:latin typeface="Calibri"/>
                        <a:ea typeface="Times New Roman"/>
                        <a:cs typeface="Times New Roman"/>
                      </a:endParaRPr>
                    </a:p>
                  </a:txBody>
                  <a:tcPr marL="68580" marR="68580" marT="0" marB="0"/>
                </a:tc>
              </a:tr>
              <a:tr h="225414">
                <a:tc rowSpan="2">
                  <a:txBody>
                    <a:bodyPr/>
                    <a:lstStyle/>
                    <a:p>
                      <a:pPr marL="0" marR="0" algn="just">
                        <a:spcBef>
                          <a:spcPts val="0"/>
                        </a:spcBef>
                        <a:spcAft>
                          <a:spcPts val="0"/>
                        </a:spcAft>
                      </a:pPr>
                      <a:r>
                        <a:rPr lang="en-US" sz="1400">
                          <a:effectLst/>
                        </a:rPr>
                        <a:t>Age</a:t>
                      </a:r>
                    </a:p>
                    <a:p>
                      <a:pPr marL="0" marR="0" algn="just">
                        <a:spcBef>
                          <a:spcPts val="0"/>
                        </a:spcBef>
                        <a:spcAft>
                          <a:spcPts val="0"/>
                        </a:spcAft>
                      </a:pPr>
                      <a:r>
                        <a:rPr lang="en-US" sz="1400">
                          <a:effectLst/>
                        </a:rPr>
                        <a:t> </a:t>
                      </a:r>
                      <a:endParaRPr lang="en-US" sz="1400">
                        <a:effectLst/>
                        <a:latin typeface="Calibri"/>
                        <a:ea typeface="Times New Roman"/>
                        <a:cs typeface="Times New Roman"/>
                      </a:endParaRPr>
                    </a:p>
                  </a:txBody>
                  <a:tcPr marL="68580" marR="68580" marT="0" marB="0"/>
                </a:tc>
                <a:tc>
                  <a:txBody>
                    <a:bodyPr/>
                    <a:lstStyle/>
                    <a:p>
                      <a:pPr marL="0" marR="0" algn="just">
                        <a:spcBef>
                          <a:spcPts val="0"/>
                        </a:spcBef>
                        <a:spcAft>
                          <a:spcPts val="0"/>
                        </a:spcAft>
                      </a:pPr>
                      <a:r>
                        <a:rPr lang="en-US" sz="1400" dirty="0">
                          <a:effectLst/>
                        </a:rPr>
                        <a:t>18-44</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1.5</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2.3</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96.4</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96.9</a:t>
                      </a:r>
                      <a:endParaRPr lang="en-US" sz="1400" dirty="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dirty="0">
                          <a:effectLst/>
                        </a:rPr>
                        <a:t>0.9</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0.0</a:t>
                      </a:r>
                      <a:endParaRPr lang="en-US" sz="1400">
                        <a:effectLst/>
                        <a:latin typeface="Calibri"/>
                        <a:ea typeface="Times New Roman"/>
                        <a:cs typeface="Times New Roman"/>
                      </a:endParaRPr>
                    </a:p>
                  </a:txBody>
                  <a:tcPr marL="68580" marR="68580" marT="0" marB="0"/>
                </a:tc>
              </a:tr>
              <a:tr h="225414">
                <a:tc vMerge="1">
                  <a:txBody>
                    <a:bodyPr/>
                    <a:lstStyle/>
                    <a:p>
                      <a:endParaRPr lang="en-US"/>
                    </a:p>
                  </a:txBody>
                  <a:tcPr/>
                </a:tc>
                <a:tc>
                  <a:txBody>
                    <a:bodyPr/>
                    <a:lstStyle/>
                    <a:p>
                      <a:pPr marL="0" marR="0" algn="just">
                        <a:spcBef>
                          <a:spcPts val="0"/>
                        </a:spcBef>
                        <a:spcAft>
                          <a:spcPts val="0"/>
                        </a:spcAft>
                      </a:pPr>
                      <a:r>
                        <a:rPr lang="en-US" sz="1400">
                          <a:effectLst/>
                        </a:rPr>
                        <a:t>45+</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10.8</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8.1</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87.0</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90.0</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2.2</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1.6</a:t>
                      </a:r>
                      <a:endParaRPr lang="en-US" sz="1400">
                        <a:effectLst/>
                        <a:latin typeface="Calibri"/>
                        <a:ea typeface="Times New Roman"/>
                        <a:cs typeface="Times New Roman"/>
                      </a:endParaRPr>
                    </a:p>
                  </a:txBody>
                  <a:tcPr marL="68580" marR="68580" marT="0" marB="0" anchor="ctr"/>
                </a:tc>
              </a:tr>
              <a:tr h="225414">
                <a:tc rowSpan="2">
                  <a:txBody>
                    <a:bodyPr/>
                    <a:lstStyle/>
                    <a:p>
                      <a:pPr marL="0" marR="0" algn="just">
                        <a:spcBef>
                          <a:spcPts val="0"/>
                        </a:spcBef>
                        <a:spcAft>
                          <a:spcPts val="0"/>
                        </a:spcAft>
                      </a:pPr>
                      <a:r>
                        <a:rPr lang="en-US" sz="1400" dirty="0" smtClean="0">
                          <a:effectLst/>
                        </a:rPr>
                        <a:t>Education</a:t>
                      </a:r>
                      <a:endParaRPr lang="en-US" sz="1400" dirty="0">
                        <a:effectLst/>
                        <a:latin typeface="Calibri"/>
                        <a:ea typeface="Times New Roman"/>
                        <a:cs typeface="Times New Roman"/>
                      </a:endParaRPr>
                    </a:p>
                  </a:txBody>
                  <a:tcPr marL="68580" marR="68580" marT="0" marB="0"/>
                </a:tc>
                <a:tc>
                  <a:txBody>
                    <a:bodyPr/>
                    <a:lstStyle/>
                    <a:p>
                      <a:pPr marL="0" marR="0" algn="just">
                        <a:spcBef>
                          <a:spcPts val="0"/>
                        </a:spcBef>
                        <a:spcAft>
                          <a:spcPts val="0"/>
                        </a:spcAft>
                      </a:pPr>
                      <a:r>
                        <a:rPr lang="en-US" sz="1400">
                          <a:effectLst/>
                        </a:rPr>
                        <a:t>High school or less</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6.5</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8.0</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90.4</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91.3</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1.7</a:t>
                      </a:r>
                      <a:endParaRPr lang="en-US" sz="1400" dirty="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0.7</a:t>
                      </a:r>
                      <a:endParaRPr lang="en-US" sz="1400" dirty="0">
                        <a:effectLst/>
                        <a:latin typeface="Calibri"/>
                        <a:ea typeface="Times New Roman"/>
                        <a:cs typeface="Times New Roman"/>
                      </a:endParaRPr>
                    </a:p>
                  </a:txBody>
                  <a:tcPr marL="68580" marR="68580" marT="0" marB="0" anchor="ctr"/>
                </a:tc>
              </a:tr>
              <a:tr h="225414">
                <a:tc vMerge="1">
                  <a:txBody>
                    <a:bodyPr/>
                    <a:lstStyle/>
                    <a:p>
                      <a:endParaRPr lang="en-US"/>
                    </a:p>
                  </a:txBody>
                  <a:tcPr/>
                </a:tc>
                <a:tc>
                  <a:txBody>
                    <a:bodyPr/>
                    <a:lstStyle/>
                    <a:p>
                      <a:pPr marL="0" marR="0" algn="just">
                        <a:spcBef>
                          <a:spcPts val="0"/>
                        </a:spcBef>
                        <a:spcAft>
                          <a:spcPts val="0"/>
                        </a:spcAft>
                      </a:pPr>
                      <a:r>
                        <a:rPr lang="en-US" sz="1400">
                          <a:effectLst/>
                        </a:rPr>
                        <a:t>Some college</a:t>
                      </a:r>
                      <a:endParaRPr lang="en-US" sz="1400">
                        <a:effectLst/>
                        <a:latin typeface="Calibri"/>
                        <a:ea typeface="Times New Roman"/>
                        <a:cs typeface="Times New Roman"/>
                      </a:endParaRPr>
                    </a:p>
                  </a:txBody>
                  <a:tcPr marL="68580" marR="68580" marT="0" marB="0"/>
                </a:tc>
                <a:tc>
                  <a:txBody>
                    <a:bodyPr/>
                    <a:lstStyle/>
                    <a:p>
                      <a:pPr marL="0" marR="0" algn="ctr">
                        <a:spcBef>
                          <a:spcPts val="0"/>
                        </a:spcBef>
                        <a:spcAft>
                          <a:spcPts val="0"/>
                        </a:spcAft>
                      </a:pPr>
                      <a:r>
                        <a:rPr lang="en-US" sz="1400">
                          <a:effectLst/>
                        </a:rPr>
                        <a:t>5.3</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4.5</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92.9</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94.0</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a:effectLst/>
                        </a:rPr>
                        <a:t>1.4</a:t>
                      </a:r>
                      <a:endParaRPr lang="en-US" sz="1400">
                        <a:effectLst/>
                        <a:latin typeface="Calibri"/>
                        <a:ea typeface="Times New Roman"/>
                        <a:cs typeface="Times New Roman"/>
                      </a:endParaRPr>
                    </a:p>
                  </a:txBody>
                  <a:tcPr marL="68580" marR="68580" marT="0" marB="0" anchor="ctr"/>
                </a:tc>
                <a:tc>
                  <a:txBody>
                    <a:bodyPr/>
                    <a:lstStyle/>
                    <a:p>
                      <a:pPr marL="0" marR="0" algn="ctr">
                        <a:spcBef>
                          <a:spcPts val="0"/>
                        </a:spcBef>
                        <a:spcAft>
                          <a:spcPts val="0"/>
                        </a:spcAft>
                      </a:pPr>
                      <a:r>
                        <a:rPr lang="en-US" sz="1400" dirty="0">
                          <a:effectLst/>
                        </a:rPr>
                        <a:t>0.8</a:t>
                      </a:r>
                      <a:endParaRPr lang="en-US" sz="1400" dirty="0">
                        <a:effectLst/>
                        <a:latin typeface="Calibri"/>
                        <a:ea typeface="Times New Roman"/>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52218716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 </a:t>
            </a:r>
            <a:r>
              <a:rPr lang="en-US" dirty="0" smtClean="0"/>
              <a:t>Disease: </a:t>
            </a:r>
            <a:r>
              <a:rPr lang="en-US" b="0" dirty="0" smtClean="0"/>
              <a:t>Heart Disease and Stroke</a:t>
            </a:r>
            <a:endParaRPr lang="en-US" b="0" dirty="0"/>
          </a:p>
        </p:txBody>
      </p:sp>
      <p:sp>
        <p:nvSpPr>
          <p:cNvPr id="3" name="Content Placeholder 2"/>
          <p:cNvSpPr>
            <a:spLocks noGrp="1"/>
          </p:cNvSpPr>
          <p:nvPr>
            <p:ph idx="1"/>
          </p:nvPr>
        </p:nvSpPr>
        <p:spPr>
          <a:xfrm>
            <a:off x="822960" y="1100628"/>
            <a:ext cx="7863840" cy="3776172"/>
          </a:xfrm>
        </p:spPr>
        <p:txBody>
          <a:bodyPr>
            <a:normAutofit fontScale="62500" lnSpcReduction="20000"/>
          </a:bodyPr>
          <a:lstStyle/>
          <a:p>
            <a:r>
              <a:rPr lang="en-US" sz="3800" dirty="0" smtClean="0"/>
              <a:t>Heart Disease and Stroke</a:t>
            </a:r>
          </a:p>
          <a:p>
            <a:pPr marL="574675" lvl="2" indent="-336550"/>
            <a:r>
              <a:rPr lang="en-US" sz="3200" dirty="0" smtClean="0"/>
              <a:t>S</a:t>
            </a:r>
            <a:r>
              <a:rPr lang="x-none" sz="3200" smtClean="0"/>
              <a:t>econd leading cause of death</a:t>
            </a:r>
            <a:endParaRPr lang="en-US" sz="3200" dirty="0" smtClean="0"/>
          </a:p>
          <a:p>
            <a:pPr marL="803275" lvl="3" indent="-336550"/>
            <a:r>
              <a:rPr lang="x-none" sz="3200" smtClean="0"/>
              <a:t>137 deaths due to heart disease</a:t>
            </a:r>
            <a:r>
              <a:rPr lang="en-US" sz="3200" dirty="0" smtClean="0"/>
              <a:t>; </a:t>
            </a:r>
            <a:r>
              <a:rPr lang="x-none" sz="3200" smtClean="0"/>
              <a:t>29 due to cerebrovascular disease</a:t>
            </a:r>
            <a:r>
              <a:rPr lang="en-US" sz="3200" dirty="0" smtClean="0"/>
              <a:t> (2009)</a:t>
            </a:r>
          </a:p>
          <a:p>
            <a:pPr marL="574675" lvl="2" indent="-336550"/>
            <a:r>
              <a:rPr lang="en-US" sz="3200" dirty="0" smtClean="0"/>
              <a:t>H</a:t>
            </a:r>
            <a:r>
              <a:rPr lang="x-none" sz="3200" smtClean="0"/>
              <a:t>eart </a:t>
            </a:r>
            <a:r>
              <a:rPr lang="x-none" sz="3200"/>
              <a:t>disease and cerebrovascular disease </a:t>
            </a:r>
            <a:r>
              <a:rPr lang="x-none" sz="3200" smtClean="0"/>
              <a:t>leading </a:t>
            </a:r>
            <a:r>
              <a:rPr lang="x-none" sz="3200"/>
              <a:t>causes of </a:t>
            </a:r>
            <a:r>
              <a:rPr lang="x-none" sz="3200" smtClean="0"/>
              <a:t>hospitalizations</a:t>
            </a:r>
            <a:r>
              <a:rPr lang="en-US" sz="3200" dirty="0" smtClean="0"/>
              <a:t>, </a:t>
            </a:r>
            <a:r>
              <a:rPr lang="x-none" sz="3200" smtClean="0"/>
              <a:t>hospital expense</a:t>
            </a:r>
            <a:r>
              <a:rPr lang="en-US" sz="3200" dirty="0" smtClean="0"/>
              <a:t>s</a:t>
            </a:r>
          </a:p>
          <a:p>
            <a:pPr marL="808038" lvl="3" indent="-341313"/>
            <a:r>
              <a:rPr lang="en-US" sz="3200" dirty="0" smtClean="0"/>
              <a:t>H</a:t>
            </a:r>
            <a:r>
              <a:rPr lang="x-none" sz="3200" smtClean="0"/>
              <a:t>eart disease</a:t>
            </a:r>
            <a:r>
              <a:rPr lang="en-US" sz="3200" dirty="0" smtClean="0"/>
              <a:t>: </a:t>
            </a:r>
            <a:r>
              <a:rPr lang="x-none" sz="3200" smtClean="0"/>
              <a:t>$31,730,269</a:t>
            </a:r>
            <a:endParaRPr lang="en-US" sz="3200" dirty="0" smtClean="0"/>
          </a:p>
          <a:p>
            <a:pPr marL="808038" lvl="3" indent="-341313"/>
            <a:r>
              <a:rPr lang="en-US" sz="3200" dirty="0" smtClean="0"/>
              <a:t>C</a:t>
            </a:r>
            <a:r>
              <a:rPr lang="x-none" sz="3200" smtClean="0"/>
              <a:t>erebrovascular disease</a:t>
            </a:r>
            <a:r>
              <a:rPr lang="en-US" sz="3200" dirty="0" smtClean="0"/>
              <a:t>: </a:t>
            </a:r>
            <a:r>
              <a:rPr lang="x-none" sz="3200" smtClean="0"/>
              <a:t>$7,290,187</a:t>
            </a:r>
            <a:endParaRPr lang="en-US" sz="3200" dirty="0" smtClean="0"/>
          </a:p>
          <a:p>
            <a:pPr marL="579438" lvl="2" indent="-341313"/>
            <a:r>
              <a:rPr lang="en-US" sz="3200" dirty="0" smtClean="0"/>
              <a:t>Age-adjusted </a:t>
            </a:r>
            <a:r>
              <a:rPr lang="en-US" sz="3200" dirty="0"/>
              <a:t>death rate for heart </a:t>
            </a:r>
            <a:r>
              <a:rPr lang="en-US" sz="3200" dirty="0" smtClean="0"/>
              <a:t>disease decreasing</a:t>
            </a:r>
          </a:p>
          <a:p>
            <a:pPr marL="808038" lvl="3" indent="-341313"/>
            <a:r>
              <a:rPr lang="en-US" sz="3200" dirty="0" smtClean="0"/>
              <a:t>2001-2005: 165.3 </a:t>
            </a:r>
            <a:r>
              <a:rPr lang="en-US" sz="3200" dirty="0"/>
              <a:t>per </a:t>
            </a:r>
            <a:r>
              <a:rPr lang="en-US" sz="3200" dirty="0" smtClean="0"/>
              <a:t>100,000</a:t>
            </a:r>
          </a:p>
          <a:p>
            <a:pPr marL="808038" lvl="3" indent="-341313"/>
            <a:r>
              <a:rPr lang="en-US" sz="3200" dirty="0" smtClean="0"/>
              <a:t>2009: 148.4 </a:t>
            </a:r>
            <a:r>
              <a:rPr lang="en-US" sz="3200" dirty="0"/>
              <a:t>per </a:t>
            </a:r>
            <a:r>
              <a:rPr lang="en-US" sz="3200" dirty="0" smtClean="0"/>
              <a:t>100,000</a:t>
            </a:r>
          </a:p>
          <a:p>
            <a:pPr marL="574675" lvl="2" indent="-336550"/>
            <a:r>
              <a:rPr lang="en-US" sz="3200" dirty="0" smtClean="0"/>
              <a:t>A</a:t>
            </a:r>
            <a:r>
              <a:rPr lang="x-none" sz="3200" smtClean="0"/>
              <a:t>ge-adjusted </a:t>
            </a:r>
            <a:r>
              <a:rPr lang="x-none" sz="3200"/>
              <a:t>death rate for cerebrovascular </a:t>
            </a:r>
            <a:r>
              <a:rPr lang="x-none" sz="3200" smtClean="0"/>
              <a:t>disease</a:t>
            </a:r>
            <a:r>
              <a:rPr lang="en-US" sz="3200" dirty="0" smtClean="0"/>
              <a:t> is</a:t>
            </a:r>
            <a:r>
              <a:rPr lang="x-none" sz="3200" smtClean="0"/>
              <a:t> 39.0</a:t>
            </a:r>
            <a:r>
              <a:rPr lang="en-US" sz="3200" dirty="0" smtClean="0"/>
              <a:t> per 100,000 (2009)</a:t>
            </a:r>
          </a:p>
          <a:p>
            <a:pPr lvl="3"/>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51</a:t>
            </a:fld>
            <a:endParaRPr lang="en-US"/>
          </a:p>
        </p:txBody>
      </p:sp>
    </p:spTree>
    <p:extLst>
      <p:ext uri="{BB962C8B-B14F-4D97-AF65-F5344CB8AC3E}">
        <p14:creationId xmlns:p14="http://schemas.microsoft.com/office/powerpoint/2010/main" val="144598935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Chronic </a:t>
            </a:r>
            <a:r>
              <a:rPr lang="en-US" dirty="0" smtClean="0"/>
              <a:t>Disease: </a:t>
            </a:r>
            <a:r>
              <a:rPr lang="en-US" b="0" dirty="0" smtClean="0"/>
              <a:t>Obesity, Overweight</a:t>
            </a:r>
            <a:endParaRPr lang="en-US" b="0" dirty="0"/>
          </a:p>
        </p:txBody>
      </p:sp>
      <p:sp>
        <p:nvSpPr>
          <p:cNvPr id="3" name="Content Placeholder 2"/>
          <p:cNvSpPr>
            <a:spLocks noGrp="1"/>
          </p:cNvSpPr>
          <p:nvPr>
            <p:ph idx="1"/>
          </p:nvPr>
        </p:nvSpPr>
        <p:spPr>
          <a:xfrm>
            <a:off x="822960" y="1100628"/>
            <a:ext cx="8016240" cy="3579849"/>
          </a:xfrm>
        </p:spPr>
        <p:txBody>
          <a:bodyPr>
            <a:normAutofit/>
          </a:bodyPr>
          <a:lstStyle/>
          <a:p>
            <a:r>
              <a:rPr lang="en-US" sz="2400" dirty="0" smtClean="0"/>
              <a:t>Obesity and Overweight</a:t>
            </a:r>
          </a:p>
          <a:p>
            <a:pPr marL="574675" lvl="2" indent="-336550"/>
            <a:r>
              <a:rPr lang="en-US" sz="2300" dirty="0" smtClean="0"/>
              <a:t>Contributes </a:t>
            </a:r>
            <a:r>
              <a:rPr lang="en-US" sz="2300" dirty="0"/>
              <a:t>to the burden of cancer, heart disease, </a:t>
            </a:r>
            <a:r>
              <a:rPr lang="en-US" sz="2300" dirty="0" smtClean="0"/>
              <a:t>stroke</a:t>
            </a:r>
          </a:p>
          <a:p>
            <a:pPr marL="574675" lvl="2" indent="-336550"/>
            <a:r>
              <a:rPr lang="en-US" sz="2300" dirty="0" smtClean="0"/>
              <a:t>Ra</a:t>
            </a:r>
            <a:r>
              <a:rPr lang="x-none" sz="2300" smtClean="0"/>
              <a:t>te </a:t>
            </a:r>
            <a:r>
              <a:rPr lang="x-none" sz="2300"/>
              <a:t>of </a:t>
            </a:r>
            <a:r>
              <a:rPr lang="x-none" sz="2300" smtClean="0"/>
              <a:t>overweight </a:t>
            </a:r>
            <a:r>
              <a:rPr lang="x-none" sz="2300"/>
              <a:t>or obese among residents 18 and older </a:t>
            </a:r>
            <a:endParaRPr lang="en-US" sz="2300" dirty="0" smtClean="0"/>
          </a:p>
          <a:p>
            <a:pPr marL="803275" lvl="3" indent="-336550"/>
            <a:r>
              <a:rPr lang="en-US" sz="2300" dirty="0" smtClean="0"/>
              <a:t>O</a:t>
            </a:r>
            <a:r>
              <a:rPr lang="x-none" sz="2300" smtClean="0"/>
              <a:t>verall </a:t>
            </a:r>
            <a:r>
              <a:rPr lang="x-none" sz="2300"/>
              <a:t>rate </a:t>
            </a:r>
            <a:r>
              <a:rPr lang="x-none" sz="2300" smtClean="0"/>
              <a:t>dropped </a:t>
            </a:r>
            <a:r>
              <a:rPr lang="x-none" sz="2300"/>
              <a:t>from 56% to </a:t>
            </a:r>
            <a:r>
              <a:rPr lang="x-none" sz="2300" smtClean="0"/>
              <a:t>48.1</a:t>
            </a:r>
            <a:r>
              <a:rPr lang="en-US" sz="2300" dirty="0" smtClean="0"/>
              <a:t>% (2007-2009)</a:t>
            </a:r>
          </a:p>
          <a:p>
            <a:pPr marL="803275" lvl="3" indent="-336550"/>
            <a:r>
              <a:rPr lang="x-none" sz="2300" smtClean="0"/>
              <a:t>However</a:t>
            </a:r>
            <a:r>
              <a:rPr lang="x-none" sz="2300"/>
              <a:t>, </a:t>
            </a:r>
            <a:r>
              <a:rPr lang="en-US" sz="2300" dirty="0" smtClean="0"/>
              <a:t>recent </a:t>
            </a:r>
            <a:r>
              <a:rPr lang="x-none" sz="2300" smtClean="0"/>
              <a:t>increase </a:t>
            </a:r>
            <a:r>
              <a:rPr lang="x-none" sz="2300"/>
              <a:t>to 53.2</a:t>
            </a:r>
            <a:r>
              <a:rPr lang="x-none" sz="2300" smtClean="0"/>
              <a:t>%</a:t>
            </a:r>
            <a:r>
              <a:rPr lang="en-US" sz="2300" dirty="0" smtClean="0"/>
              <a:t> (2010)</a:t>
            </a:r>
          </a:p>
          <a:p>
            <a:pPr marL="574675" lvl="2" indent="-336550"/>
            <a:r>
              <a:rPr lang="en-US" sz="2300" dirty="0" smtClean="0"/>
              <a:t>Rate </a:t>
            </a:r>
            <a:r>
              <a:rPr lang="en-US" sz="2300" dirty="0"/>
              <a:t>of overweight </a:t>
            </a:r>
            <a:r>
              <a:rPr lang="en-US" sz="2300" dirty="0" smtClean="0"/>
              <a:t>among 2-4 </a:t>
            </a:r>
            <a:r>
              <a:rPr lang="en-US" sz="2300" dirty="0"/>
              <a:t>year olds </a:t>
            </a:r>
            <a:r>
              <a:rPr lang="en-US" sz="2300" dirty="0" smtClean="0"/>
              <a:t>has decreased</a:t>
            </a:r>
          </a:p>
          <a:p>
            <a:pPr marL="574675" lvl="2" indent="-336550"/>
            <a:endParaRPr lang="en-US" dirty="0" smtClean="0"/>
          </a:p>
          <a:p>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52</a:t>
            </a:fld>
            <a:endParaRPr lang="en-US"/>
          </a:p>
        </p:txBody>
      </p:sp>
    </p:spTree>
    <p:extLst>
      <p:ext uri="{BB962C8B-B14F-4D97-AF65-F5344CB8AC3E}">
        <p14:creationId xmlns:p14="http://schemas.microsoft.com/office/powerpoint/2010/main" val="118855711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Disease: </a:t>
            </a:r>
            <a:r>
              <a:rPr lang="en-US" b="0" dirty="0" smtClean="0"/>
              <a:t>Exercise and Nutrition</a:t>
            </a:r>
            <a:endParaRPr lang="en-US" b="0" dirty="0"/>
          </a:p>
        </p:txBody>
      </p:sp>
      <p:sp>
        <p:nvSpPr>
          <p:cNvPr id="16" name="Content Placeholder 15"/>
          <p:cNvSpPr>
            <a:spLocks noGrp="1"/>
          </p:cNvSpPr>
          <p:nvPr>
            <p:ph idx="1"/>
          </p:nvPr>
        </p:nvSpPr>
        <p:spPr/>
        <p:txBody>
          <a:bodyPr>
            <a:normAutofit/>
          </a:bodyPr>
          <a:lstStyle/>
          <a:p>
            <a:r>
              <a:rPr lang="en-US" sz="2400" dirty="0"/>
              <a:t>Physical </a:t>
            </a:r>
            <a:r>
              <a:rPr lang="en-US" sz="2400" dirty="0" smtClean="0"/>
              <a:t>activity and proper nutrition</a:t>
            </a:r>
            <a:r>
              <a:rPr lang="en-US" sz="2400" dirty="0"/>
              <a:t> </a:t>
            </a:r>
            <a:endParaRPr lang="en-US" sz="2400" dirty="0" smtClean="0"/>
          </a:p>
          <a:p>
            <a:pPr marL="574675" lvl="2" indent="-336550"/>
            <a:r>
              <a:rPr lang="en-US" sz="2200" dirty="0" smtClean="0"/>
              <a:t>Important to </a:t>
            </a:r>
            <a:r>
              <a:rPr lang="en-US" sz="2200" dirty="0"/>
              <a:t>reach a healthy body </a:t>
            </a:r>
            <a:r>
              <a:rPr lang="en-US" sz="2200" dirty="0" smtClean="0"/>
              <a:t>weight</a:t>
            </a:r>
          </a:p>
          <a:p>
            <a:pPr marL="574675" lvl="2" indent="-336550"/>
            <a:r>
              <a:rPr lang="en-US" sz="2200" dirty="0" smtClean="0"/>
              <a:t>Meeting recommendations can </a:t>
            </a:r>
            <a:r>
              <a:rPr lang="en-US" sz="2200" dirty="0"/>
              <a:t>help prevent cardio-metabolic </a:t>
            </a:r>
            <a:r>
              <a:rPr lang="en-US" sz="2200" dirty="0" smtClean="0"/>
              <a:t>conditions</a:t>
            </a:r>
          </a:p>
          <a:p>
            <a:pPr marL="574675" lvl="2" indent="-336550"/>
            <a:r>
              <a:rPr lang="en-US" sz="2200" dirty="0" smtClean="0"/>
              <a:t>Healthy </a:t>
            </a:r>
            <a:r>
              <a:rPr lang="en-US" sz="2200" dirty="0"/>
              <a:t>eating in childhood and adolescence </a:t>
            </a:r>
            <a:r>
              <a:rPr lang="en-US" sz="2200" dirty="0" smtClean="0"/>
              <a:t>important </a:t>
            </a:r>
            <a:r>
              <a:rPr lang="en-US" sz="2200" dirty="0"/>
              <a:t>for proper growth and </a:t>
            </a:r>
            <a:r>
              <a:rPr lang="en-US" sz="2200" dirty="0" smtClean="0"/>
              <a:t>development</a:t>
            </a:r>
          </a:p>
          <a:p>
            <a:r>
              <a:rPr lang="en-US" sz="2200" dirty="0" smtClean="0"/>
              <a:t>31.1% </a:t>
            </a:r>
            <a:r>
              <a:rPr lang="en-US" sz="2200" dirty="0"/>
              <a:t>of </a:t>
            </a:r>
            <a:r>
              <a:rPr lang="en-US" sz="2200" dirty="0" smtClean="0"/>
              <a:t>residents consume </a:t>
            </a:r>
            <a:r>
              <a:rPr lang="en-US" sz="2200" dirty="0"/>
              <a:t>five or more servings of fruits or vegetables per </a:t>
            </a:r>
            <a:r>
              <a:rPr lang="en-US" sz="2200" dirty="0" smtClean="0"/>
              <a:t>day (2009)</a:t>
            </a:r>
          </a:p>
          <a:p>
            <a:pPr marL="238125" lvl="2" indent="0">
              <a:buNone/>
            </a:pPr>
            <a:endParaRPr lang="en-US" dirty="0" smtClean="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53</a:t>
            </a:fld>
            <a:endParaRPr lang="en-US"/>
          </a:p>
        </p:txBody>
      </p:sp>
    </p:spTree>
    <p:extLst>
      <p:ext uri="{BB962C8B-B14F-4D97-AF65-F5344CB8AC3E}">
        <p14:creationId xmlns:p14="http://schemas.microsoft.com/office/powerpoint/2010/main" val="427112612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a:t>
            </a:r>
            <a:r>
              <a:rPr lang="en-US" b="0" dirty="0" smtClean="0"/>
              <a:t>and</a:t>
            </a:r>
            <a:r>
              <a:rPr lang="en-US" dirty="0" smtClean="0"/>
              <a:t> Substance Abuse</a:t>
            </a:r>
            <a:endParaRPr lang="en-US" dirty="0"/>
          </a:p>
        </p:txBody>
      </p:sp>
      <p:sp>
        <p:nvSpPr>
          <p:cNvPr id="3" name="Content Placeholder 2"/>
          <p:cNvSpPr>
            <a:spLocks noGrp="1"/>
          </p:cNvSpPr>
          <p:nvPr>
            <p:ph idx="1"/>
          </p:nvPr>
        </p:nvSpPr>
        <p:spPr/>
        <p:txBody>
          <a:bodyPr>
            <a:noAutofit/>
          </a:bodyPr>
          <a:lstStyle/>
          <a:p>
            <a:r>
              <a:rPr lang="en-US" sz="2400" dirty="0" smtClean="0"/>
              <a:t>Suicide</a:t>
            </a:r>
          </a:p>
          <a:p>
            <a:pPr marL="563563" lvl="2" indent="-325438"/>
            <a:r>
              <a:rPr lang="en-US" sz="2200" dirty="0" smtClean="0"/>
              <a:t>Among top 10 leading causes of death</a:t>
            </a:r>
          </a:p>
          <a:p>
            <a:pPr marL="563563" lvl="2" indent="-325438"/>
            <a:r>
              <a:rPr lang="en-US" sz="2200" dirty="0" smtClean="0"/>
              <a:t>Rates fluctuated (2000-2009), ranging from a low of 5.8/100,000 to a high of 18.5/100,000</a:t>
            </a:r>
          </a:p>
          <a:p>
            <a:r>
              <a:rPr lang="en-US" sz="2200" dirty="0" smtClean="0"/>
              <a:t>High stress/Poor mental health</a:t>
            </a:r>
          </a:p>
          <a:p>
            <a:r>
              <a:rPr lang="en-US" sz="2200" dirty="0" smtClean="0"/>
              <a:t>Substance abuse</a:t>
            </a:r>
          </a:p>
          <a:p>
            <a:pPr marL="563563" lvl="2" indent="-325438"/>
            <a:r>
              <a:rPr lang="en-US" sz="2200" dirty="0" smtClean="0"/>
              <a:t>Increasing prevalence of prescription drug abuse/misuse</a:t>
            </a:r>
          </a:p>
          <a:p>
            <a:pPr marL="563563" lvl="2" indent="-325438"/>
            <a:r>
              <a:rPr lang="en-US" sz="2200" dirty="0" smtClean="0"/>
              <a:t>Underage drinking</a:t>
            </a:r>
          </a:p>
          <a:p>
            <a:pPr marL="563563" lvl="2" indent="-325438"/>
            <a:r>
              <a:rPr lang="en-US" sz="2200" dirty="0" smtClean="0"/>
              <a:t>Driving under the influence</a:t>
            </a:r>
            <a:endParaRPr lang="en-US" sz="2200"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dirty="0" smtClean="0"/>
              <a:t>2011 Community Health Assessment</a:t>
            </a:r>
          </a:p>
          <a:p>
            <a:r>
              <a:rPr lang="en-US" b="1" dirty="0" smtClean="0"/>
              <a:t>Healthy Carolinians of orange county</a:t>
            </a:r>
          </a:p>
        </p:txBody>
      </p:sp>
      <p:sp>
        <p:nvSpPr>
          <p:cNvPr id="6" name="Slide Number Placeholder 5"/>
          <p:cNvSpPr>
            <a:spLocks noGrp="1"/>
          </p:cNvSpPr>
          <p:nvPr>
            <p:ph type="sldNum" sz="quarter" idx="12"/>
          </p:nvPr>
        </p:nvSpPr>
        <p:spPr/>
        <p:txBody>
          <a:bodyPr/>
          <a:lstStyle/>
          <a:p>
            <a:fld id="{A3E6DB92-6D84-490B-8F4F-D1CAD8BC0FD3}" type="slidenum">
              <a:rPr lang="en-US" smtClean="0"/>
              <a:pPr/>
              <a:t>54</a:t>
            </a:fld>
            <a:endParaRPr lang="en-US"/>
          </a:p>
        </p:txBody>
      </p:sp>
    </p:spTree>
    <p:extLst>
      <p:ext uri="{BB962C8B-B14F-4D97-AF65-F5344CB8AC3E}">
        <p14:creationId xmlns:p14="http://schemas.microsoft.com/office/powerpoint/2010/main" val="405422217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a:t>
            </a:r>
            <a:r>
              <a:rPr lang="en-US" b="0" dirty="0" smtClean="0"/>
              <a:t>and</a:t>
            </a:r>
            <a:r>
              <a:rPr lang="en-US" dirty="0" smtClean="0"/>
              <a:t> Substance Abuse</a:t>
            </a:r>
            <a:endParaRPr lang="en-US" dirty="0"/>
          </a:p>
        </p:txBody>
      </p:sp>
      <p:sp>
        <p:nvSpPr>
          <p:cNvPr id="3" name="Content Placeholder 2"/>
          <p:cNvSpPr>
            <a:spLocks noGrp="1"/>
          </p:cNvSpPr>
          <p:nvPr>
            <p:ph idx="1"/>
          </p:nvPr>
        </p:nvSpPr>
        <p:spPr/>
        <p:txBody>
          <a:bodyPr>
            <a:noAutofit/>
          </a:bodyPr>
          <a:lstStyle/>
          <a:p>
            <a:r>
              <a:rPr lang="en-US" sz="2400" dirty="0" smtClean="0"/>
              <a:t>Contributing factors</a:t>
            </a:r>
          </a:p>
          <a:p>
            <a:pPr marL="574675" lvl="2" indent="-336550"/>
            <a:r>
              <a:rPr lang="en-US" sz="2400" dirty="0" smtClean="0"/>
              <a:t>System </a:t>
            </a:r>
            <a:r>
              <a:rPr lang="en-US" sz="2400" dirty="0"/>
              <a:t>instability</a:t>
            </a:r>
          </a:p>
          <a:p>
            <a:pPr marL="574675" lvl="2" indent="-336550"/>
            <a:r>
              <a:rPr lang="en-US" sz="2400" dirty="0"/>
              <a:t>Family and community violence </a:t>
            </a:r>
          </a:p>
          <a:p>
            <a:pPr marL="574675" lvl="2" indent="-336550"/>
            <a:r>
              <a:rPr lang="en-US" sz="2400" dirty="0"/>
              <a:t>Barriers to access</a:t>
            </a:r>
          </a:p>
          <a:p>
            <a:pPr marL="808038" lvl="3" indent="-341313"/>
            <a:r>
              <a:rPr lang="en-US" sz="2400" dirty="0"/>
              <a:t>Stigma</a:t>
            </a:r>
          </a:p>
          <a:p>
            <a:pPr marL="808038" lvl="3" indent="-341313"/>
            <a:r>
              <a:rPr lang="en-US" sz="2400" dirty="0"/>
              <a:t>Lack of knowledge about existing services</a:t>
            </a:r>
          </a:p>
          <a:p>
            <a:pPr marL="808038" lvl="3" indent="-341313"/>
            <a:r>
              <a:rPr lang="en-US" sz="2400" dirty="0"/>
              <a:t>Lack of adequate insurance or co-pays </a:t>
            </a:r>
          </a:p>
          <a:p>
            <a:pPr marL="808038" lvl="3" indent="-341313"/>
            <a:r>
              <a:rPr lang="en-US" sz="2400" dirty="0"/>
              <a:t>Lack of specific service/needing more </a:t>
            </a:r>
            <a:r>
              <a:rPr lang="en-US" sz="2400" dirty="0" smtClean="0"/>
              <a:t>options</a:t>
            </a:r>
            <a:endParaRPr lang="en-US" sz="2400" dirty="0"/>
          </a:p>
        </p:txBody>
      </p:sp>
      <p:sp>
        <p:nvSpPr>
          <p:cNvPr id="6" name="Slide Number Placeholder 5"/>
          <p:cNvSpPr>
            <a:spLocks noGrp="1"/>
          </p:cNvSpPr>
          <p:nvPr>
            <p:ph type="sldNum" sz="quarter" idx="12"/>
          </p:nvPr>
        </p:nvSpPr>
        <p:spPr/>
        <p:txBody>
          <a:bodyPr/>
          <a:lstStyle/>
          <a:p>
            <a:fld id="{B5D2EDCA-23E7-4002-AA91-8DB51B21D221}" type="slidenum">
              <a:rPr lang="en-US" smtClean="0"/>
              <a:pPr/>
              <a:t>55</a:t>
            </a:fld>
            <a:endParaRPr lang="en-US"/>
          </a:p>
        </p:txBody>
      </p:sp>
      <p:sp>
        <p:nvSpPr>
          <p:cNvPr id="7" name="Footer Placeholder 4"/>
          <p:cNvSpPr>
            <a:spLocks noGrp="1"/>
          </p:cNvSpPr>
          <p:nvPr>
            <p:ph type="ftr" sz="quarter" idx="11"/>
          </p:nvPr>
        </p:nvSpPr>
        <p:spPr>
          <a:xfrm>
            <a:off x="3517514" y="6056311"/>
            <a:ext cx="4724400" cy="503131"/>
          </a:xfrm>
        </p:spPr>
        <p:txBody>
          <a:bodyPr/>
          <a:lstStyle/>
          <a:p>
            <a:r>
              <a:rPr lang="en-US" dirty="0" smtClean="0"/>
              <a:t>2011 Community Health Assessment</a:t>
            </a:r>
          </a:p>
          <a:p>
            <a:r>
              <a:rPr lang="en-US" b="1" dirty="0" smtClean="0"/>
              <a:t>Healthy Carolinians of orange county</a:t>
            </a:r>
          </a:p>
        </p:txBody>
      </p:sp>
      <p:sp>
        <p:nvSpPr>
          <p:cNvPr id="8" name="Date Placeholder 7"/>
          <p:cNvSpPr>
            <a:spLocks noGrp="1"/>
          </p:cNvSpPr>
          <p:nvPr>
            <p:ph type="dt" sz="half" idx="10"/>
          </p:nvPr>
        </p:nvSpPr>
        <p:spPr/>
        <p:txBody>
          <a:bodyPr/>
          <a:lstStyle/>
          <a:p>
            <a:r>
              <a:rPr lang="en-US" smtClean="0"/>
              <a:t>December 2011</a:t>
            </a:r>
            <a:endParaRPr lang="en-US" dirty="0"/>
          </a:p>
        </p:txBody>
      </p:sp>
    </p:spTree>
    <p:extLst>
      <p:ext uri="{BB962C8B-B14F-4D97-AF65-F5344CB8AC3E}">
        <p14:creationId xmlns:p14="http://schemas.microsoft.com/office/powerpoint/2010/main" val="352467468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Tobacco</a:t>
            </a:r>
            <a:endParaRPr lang="en-US" dirty="0"/>
          </a:p>
        </p:txBody>
      </p:sp>
      <p:sp>
        <p:nvSpPr>
          <p:cNvPr id="10" name="Content Placeholder 9"/>
          <p:cNvSpPr>
            <a:spLocks noGrp="1"/>
          </p:cNvSpPr>
          <p:nvPr>
            <p:ph idx="1"/>
          </p:nvPr>
        </p:nvSpPr>
        <p:spPr>
          <a:xfrm>
            <a:off x="822960" y="1100628"/>
            <a:ext cx="8016240" cy="3928572"/>
          </a:xfrm>
        </p:spPr>
        <p:txBody>
          <a:bodyPr>
            <a:noAutofit/>
          </a:bodyPr>
          <a:lstStyle/>
          <a:p>
            <a:pPr>
              <a:spcBef>
                <a:spcPts val="0"/>
              </a:spcBef>
            </a:pPr>
            <a:r>
              <a:rPr lang="x-none" sz="2000"/>
              <a:t>Tobacco use remains </a:t>
            </a:r>
            <a:r>
              <a:rPr lang="x-none" sz="2000" smtClean="0"/>
              <a:t>leading </a:t>
            </a:r>
            <a:r>
              <a:rPr lang="x-none" sz="2000"/>
              <a:t>preventable cause of </a:t>
            </a:r>
            <a:r>
              <a:rPr lang="x-none" sz="2000" smtClean="0"/>
              <a:t>death</a:t>
            </a:r>
            <a:endParaRPr lang="en-US" sz="2000" dirty="0" smtClean="0"/>
          </a:p>
          <a:p>
            <a:pPr>
              <a:spcBef>
                <a:spcPts val="0"/>
              </a:spcBef>
            </a:pPr>
            <a:r>
              <a:rPr lang="en-US" sz="2000" dirty="0" smtClean="0"/>
              <a:t>11.5</a:t>
            </a:r>
            <a:r>
              <a:rPr lang="en-US" sz="2000" dirty="0"/>
              <a:t>% of county residents report smoking some days or every </a:t>
            </a:r>
            <a:r>
              <a:rPr lang="en-US" sz="2000" dirty="0" smtClean="0"/>
              <a:t>day, 	compared </a:t>
            </a:r>
            <a:r>
              <a:rPr lang="en-US" sz="2000" dirty="0"/>
              <a:t>to 20.3% </a:t>
            </a:r>
            <a:r>
              <a:rPr lang="en-US" sz="2000" dirty="0" smtClean="0"/>
              <a:t>in NC (2009)</a:t>
            </a:r>
          </a:p>
          <a:p>
            <a:pPr>
              <a:spcBef>
                <a:spcPts val="0"/>
              </a:spcBef>
            </a:pPr>
            <a:r>
              <a:rPr lang="x-none" sz="2000" smtClean="0"/>
              <a:t>14.5</a:t>
            </a:r>
            <a:r>
              <a:rPr lang="x-none" sz="2000"/>
              <a:t>% of high school students report using tobacco (cigarettes, </a:t>
            </a:r>
            <a:r>
              <a:rPr lang="en-US" sz="2000" dirty="0" smtClean="0"/>
              <a:t>	</a:t>
            </a:r>
            <a:r>
              <a:rPr lang="x-none" sz="2000" smtClean="0"/>
              <a:t>cigars</a:t>
            </a:r>
            <a:r>
              <a:rPr lang="x-none" sz="2000"/>
              <a:t>, smokeless tobacco) in the past 30 </a:t>
            </a:r>
            <a:r>
              <a:rPr lang="x-none" sz="2000" smtClean="0"/>
              <a:t>days</a:t>
            </a:r>
            <a:r>
              <a:rPr lang="en-US" sz="2000" dirty="0"/>
              <a:t> </a:t>
            </a:r>
            <a:r>
              <a:rPr lang="en-US" sz="2000" dirty="0" smtClean="0"/>
              <a:t>(2011)</a:t>
            </a:r>
          </a:p>
          <a:p>
            <a:pPr>
              <a:spcBef>
                <a:spcPts val="0"/>
              </a:spcBef>
            </a:pPr>
            <a:r>
              <a:rPr lang="en-US" sz="2000" dirty="0" smtClean="0"/>
              <a:t>8.1</a:t>
            </a:r>
            <a:r>
              <a:rPr lang="en-US" sz="2000" dirty="0"/>
              <a:t>% of people </a:t>
            </a:r>
            <a:r>
              <a:rPr lang="en-US" sz="2000" dirty="0" smtClean="0"/>
              <a:t>exposed </a:t>
            </a:r>
            <a:r>
              <a:rPr lang="en-US" sz="2000" dirty="0"/>
              <a:t>to secondhand smoke in </a:t>
            </a:r>
            <a:r>
              <a:rPr lang="en-US" sz="2000" dirty="0" smtClean="0"/>
              <a:t>workplace (2008)</a:t>
            </a:r>
          </a:p>
          <a:p>
            <a:pPr>
              <a:spcBef>
                <a:spcPts val="0"/>
              </a:spcBef>
            </a:pPr>
            <a:r>
              <a:rPr lang="en-US" sz="2000" dirty="0" smtClean="0"/>
              <a:t>Educational attainment, employment correlated with secondhand 	smoke exposure</a:t>
            </a:r>
          </a:p>
          <a:p>
            <a:pPr>
              <a:spcBef>
                <a:spcPts val="0"/>
              </a:spcBef>
            </a:pPr>
            <a:r>
              <a:rPr lang="en-US" sz="2000" dirty="0" smtClean="0"/>
              <a:t>Percentage </a:t>
            </a:r>
            <a:r>
              <a:rPr lang="en-US" sz="2000" dirty="0"/>
              <a:t>of mothers who smoked during pregnancy has been </a:t>
            </a:r>
            <a:r>
              <a:rPr lang="en-US" sz="2000" dirty="0" smtClean="0"/>
              <a:t>	decreasing </a:t>
            </a:r>
            <a:r>
              <a:rPr lang="en-US" sz="2000" dirty="0"/>
              <a:t>since </a:t>
            </a:r>
            <a:r>
              <a:rPr lang="en-US" sz="2000" dirty="0" smtClean="0"/>
              <a:t>1994</a:t>
            </a:r>
            <a:endParaRPr lang="en-US" sz="1100" dirty="0"/>
          </a:p>
        </p:txBody>
      </p:sp>
      <p:sp>
        <p:nvSpPr>
          <p:cNvPr id="3" name="Date Placeholder 2"/>
          <p:cNvSpPr>
            <a:spLocks noGrp="1"/>
          </p:cNvSpPr>
          <p:nvPr>
            <p:ph type="dt" sz="half" idx="10"/>
          </p:nvPr>
        </p:nvSpPr>
        <p:spPr/>
        <p:txBody>
          <a:bodyPr/>
          <a:lstStyle/>
          <a:p>
            <a:r>
              <a:rPr lang="en-US" smtClean="0"/>
              <a:t>December 2011</a:t>
            </a:r>
            <a:endParaRPr lang="en-US" dirty="0"/>
          </a:p>
        </p:txBody>
      </p:sp>
      <p:sp>
        <p:nvSpPr>
          <p:cNvPr id="4" name="Footer Placeholder 3"/>
          <p:cNvSpPr>
            <a:spLocks noGrp="1"/>
          </p:cNvSpPr>
          <p:nvPr>
            <p:ph type="ftr" sz="quarter" idx="11"/>
          </p:nvPr>
        </p:nvSpPr>
        <p:spPr/>
        <p:txBody>
          <a:bodyPr/>
          <a:lstStyle/>
          <a:p>
            <a:r>
              <a:rPr lang="en-US" dirty="0" smtClean="0"/>
              <a:t>2011 Community Health Assessment</a:t>
            </a:r>
          </a:p>
          <a:p>
            <a:r>
              <a:rPr lang="en-US" b="1" dirty="0" smtClean="0"/>
              <a:t>Healthy Carolinians of orange county</a:t>
            </a:r>
          </a:p>
        </p:txBody>
      </p:sp>
      <p:sp>
        <p:nvSpPr>
          <p:cNvPr id="5" name="Slide Number Placeholder 4"/>
          <p:cNvSpPr>
            <a:spLocks noGrp="1"/>
          </p:cNvSpPr>
          <p:nvPr>
            <p:ph type="sldNum" sz="quarter" idx="12"/>
          </p:nvPr>
        </p:nvSpPr>
        <p:spPr/>
        <p:txBody>
          <a:bodyPr/>
          <a:lstStyle/>
          <a:p>
            <a:fld id="{A3E6DB92-6D84-490B-8F4F-D1CAD8BC0FD3}" type="slidenum">
              <a:rPr lang="en-US" smtClean="0"/>
              <a:pPr/>
              <a:t>56</a:t>
            </a:fld>
            <a:endParaRPr lang="en-US"/>
          </a:p>
        </p:txBody>
      </p:sp>
    </p:spTree>
    <p:extLst>
      <p:ext uri="{BB962C8B-B14F-4D97-AF65-F5344CB8AC3E}">
        <p14:creationId xmlns:p14="http://schemas.microsoft.com/office/powerpoint/2010/main" val="285114365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Injury </a:t>
            </a:r>
            <a:r>
              <a:rPr lang="en-US" b="0" dirty="0" smtClean="0"/>
              <a:t>and</a:t>
            </a:r>
            <a:r>
              <a:rPr lang="en-US" dirty="0" smtClean="0"/>
              <a:t> Violence</a:t>
            </a:r>
            <a:endParaRPr lang="en-US" dirty="0"/>
          </a:p>
        </p:txBody>
      </p:sp>
      <p:sp>
        <p:nvSpPr>
          <p:cNvPr id="3" name="Content Placeholder 2"/>
          <p:cNvSpPr>
            <a:spLocks noGrp="1"/>
          </p:cNvSpPr>
          <p:nvPr>
            <p:ph idx="1"/>
          </p:nvPr>
        </p:nvSpPr>
        <p:spPr>
          <a:xfrm>
            <a:off x="822960" y="1100628"/>
            <a:ext cx="8092440" cy="3579849"/>
          </a:xfrm>
        </p:spPr>
        <p:txBody>
          <a:bodyPr>
            <a:normAutofit fontScale="92500"/>
          </a:bodyPr>
          <a:lstStyle/>
          <a:p>
            <a:r>
              <a:rPr lang="en-US" sz="2400" dirty="0" smtClean="0"/>
              <a:t>Broad topic: Injury-related health issues including </a:t>
            </a:r>
          </a:p>
          <a:p>
            <a:pPr marL="574675" lvl="2" indent="-336550"/>
            <a:r>
              <a:rPr lang="en-US" sz="2400" dirty="0" smtClean="0"/>
              <a:t>Unintentional injuries: Motor vehicle crashes, falls, poisonings, drowning, etc.</a:t>
            </a:r>
          </a:p>
          <a:p>
            <a:pPr marL="574675" lvl="2" indent="-336550"/>
            <a:r>
              <a:rPr lang="en-US" sz="2400" dirty="0" smtClean="0"/>
              <a:t>Intentional injuries/violence: Sexual assault, child abuse, domestic violence, suicide, human trafficking, etc.</a:t>
            </a:r>
          </a:p>
          <a:p>
            <a:r>
              <a:rPr lang="en-US" sz="2400" dirty="0" smtClean="0"/>
              <a:t>Unintentional injuries a leading cause of death for ages 1-44</a:t>
            </a:r>
          </a:p>
          <a:p>
            <a:r>
              <a:rPr lang="en-US" sz="2400" dirty="0" smtClean="0"/>
              <a:t>Intentional injuries (or violence) likewise pervasive and a leading cause of death/hospitalization, especially for ages 15-35</a:t>
            </a:r>
          </a:p>
          <a:p>
            <a:endParaRPr lang="en-US"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dirty="0" smtClean="0"/>
              <a:t>2011 Community Health Assessment</a:t>
            </a:r>
          </a:p>
          <a:p>
            <a:r>
              <a:rPr lang="en-US" b="1" dirty="0" smtClean="0"/>
              <a:t>Healthy Carolinians of orange county</a:t>
            </a:r>
          </a:p>
        </p:txBody>
      </p:sp>
      <p:sp>
        <p:nvSpPr>
          <p:cNvPr id="6" name="Slide Number Placeholder 5"/>
          <p:cNvSpPr>
            <a:spLocks noGrp="1"/>
          </p:cNvSpPr>
          <p:nvPr>
            <p:ph type="sldNum" sz="quarter" idx="12"/>
          </p:nvPr>
        </p:nvSpPr>
        <p:spPr/>
        <p:txBody>
          <a:bodyPr/>
          <a:lstStyle/>
          <a:p>
            <a:fld id="{A3E6DB92-6D84-490B-8F4F-D1CAD8BC0FD3}" type="slidenum">
              <a:rPr lang="en-US" smtClean="0"/>
              <a:pPr/>
              <a:t>57</a:t>
            </a:fld>
            <a:endParaRPr lang="en-US"/>
          </a:p>
        </p:txBody>
      </p:sp>
    </p:spTree>
    <p:extLst>
      <p:ext uri="{BB962C8B-B14F-4D97-AF65-F5344CB8AC3E}">
        <p14:creationId xmlns:p14="http://schemas.microsoft.com/office/powerpoint/2010/main" val="242996210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Taking Action, together</a:t>
            </a:r>
            <a:endParaRPr lang="en-US" dirty="0"/>
          </a:p>
        </p:txBody>
      </p:sp>
      <p:sp>
        <p:nvSpPr>
          <p:cNvPr id="3" name="Content Placeholder 2"/>
          <p:cNvSpPr>
            <a:spLocks noGrp="1"/>
          </p:cNvSpPr>
          <p:nvPr>
            <p:ph idx="1"/>
          </p:nvPr>
        </p:nvSpPr>
        <p:spPr>
          <a:xfrm>
            <a:off x="822960" y="1066800"/>
            <a:ext cx="7863840" cy="4004772"/>
          </a:xfrm>
        </p:spPr>
        <p:txBody>
          <a:bodyPr>
            <a:noAutofit/>
          </a:bodyPr>
          <a:lstStyle/>
          <a:p>
            <a:r>
              <a:rPr lang="en-US" sz="2400" dirty="0"/>
              <a:t>Many efforts </a:t>
            </a:r>
            <a:r>
              <a:rPr lang="en-US" sz="2400" dirty="0" smtClean="0"/>
              <a:t>underway </a:t>
            </a:r>
            <a:r>
              <a:rPr lang="en-US" sz="2400" dirty="0"/>
              <a:t>to address priority </a:t>
            </a:r>
            <a:r>
              <a:rPr lang="en-US" sz="2400" dirty="0" smtClean="0"/>
              <a:t>areas; new </a:t>
            </a:r>
            <a:r>
              <a:rPr lang="en-US" sz="2400" dirty="0"/>
              <a:t>initiatives </a:t>
            </a:r>
            <a:r>
              <a:rPr lang="en-US" sz="2400" dirty="0" smtClean="0"/>
              <a:t>needed </a:t>
            </a:r>
            <a:r>
              <a:rPr lang="en-US" sz="2400" dirty="0"/>
              <a:t>to </a:t>
            </a:r>
            <a:r>
              <a:rPr lang="en-US" sz="2400" dirty="0" smtClean="0"/>
              <a:t>respond to </a:t>
            </a:r>
            <a:r>
              <a:rPr lang="en-US" sz="2400" dirty="0"/>
              <a:t>identified </a:t>
            </a:r>
            <a:r>
              <a:rPr lang="en-US" sz="2400" dirty="0" smtClean="0"/>
              <a:t>gaps</a:t>
            </a:r>
          </a:p>
          <a:p>
            <a:pPr marL="342900" lvl="2" indent="-342900">
              <a:spcBef>
                <a:spcPts val="800"/>
              </a:spcBef>
              <a:buClrTx/>
              <a:buFont typeface="Arial" pitchFamily="34" charset="0"/>
              <a:buChar char="•"/>
            </a:pPr>
            <a:r>
              <a:rPr lang="en-US" sz="2400" dirty="0" smtClean="0"/>
              <a:t>Progress requires total </a:t>
            </a:r>
            <a:r>
              <a:rPr lang="en-US" sz="2400" dirty="0"/>
              <a:t>community involvement to improve the quality of life for people living in Orange </a:t>
            </a:r>
            <a:r>
              <a:rPr lang="en-US" sz="2400" dirty="0" smtClean="0"/>
              <a:t>County</a:t>
            </a:r>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58</a:t>
            </a:fld>
            <a:endParaRPr lang="en-US"/>
          </a:p>
        </p:txBody>
      </p:sp>
    </p:spTree>
    <p:extLst>
      <p:ext uri="{BB962C8B-B14F-4D97-AF65-F5344CB8AC3E}">
        <p14:creationId xmlns:p14="http://schemas.microsoft.com/office/powerpoint/2010/main" val="146858527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Taking Action, together</a:t>
            </a:r>
            <a:endParaRPr lang="en-US" dirty="0"/>
          </a:p>
        </p:txBody>
      </p:sp>
      <p:sp>
        <p:nvSpPr>
          <p:cNvPr id="3" name="Content Placeholder 2"/>
          <p:cNvSpPr>
            <a:spLocks noGrp="1"/>
          </p:cNvSpPr>
          <p:nvPr>
            <p:ph idx="1"/>
          </p:nvPr>
        </p:nvSpPr>
        <p:spPr>
          <a:xfrm>
            <a:off x="822960" y="1066800"/>
            <a:ext cx="7863840" cy="4004772"/>
          </a:xfrm>
        </p:spPr>
        <p:txBody>
          <a:bodyPr>
            <a:noAutofit/>
          </a:bodyPr>
          <a:lstStyle/>
          <a:p>
            <a:pPr marL="342900" lvl="2" indent="-342900">
              <a:spcBef>
                <a:spcPts val="800"/>
              </a:spcBef>
              <a:buClrTx/>
              <a:buFont typeface="Arial" pitchFamily="34" charset="0"/>
              <a:buChar char="•"/>
            </a:pPr>
            <a:r>
              <a:rPr lang="en-US" sz="2400" dirty="0" smtClean="0"/>
              <a:t>Join </a:t>
            </a:r>
            <a:r>
              <a:rPr lang="en-US" sz="2400" dirty="0"/>
              <a:t>the more than 125 other individuals and 80 county agencies and organizations who are partnering with Healthy Carolinians of Orange County to find creative solutions so that all Orange County </a:t>
            </a:r>
            <a:r>
              <a:rPr lang="en-US" sz="2400" dirty="0" smtClean="0"/>
              <a:t>residents </a:t>
            </a:r>
            <a:r>
              <a:rPr lang="en-US" sz="2400" dirty="0"/>
              <a:t>can choose health </a:t>
            </a:r>
            <a:r>
              <a:rPr lang="en-US" sz="2400" dirty="0" smtClean="0"/>
              <a:t>as </a:t>
            </a:r>
            <a:r>
              <a:rPr lang="en-US" sz="2400" dirty="0"/>
              <a:t>their first </a:t>
            </a:r>
            <a:r>
              <a:rPr lang="en-US" sz="2400" dirty="0" smtClean="0"/>
              <a:t>priority</a:t>
            </a:r>
          </a:p>
          <a:p>
            <a:r>
              <a:rPr lang="en-US" sz="2400" dirty="0"/>
              <a:t>To find out how to become involved with work groups addressing the top health concerns in the county, please contact the Healthy Carolinians </a:t>
            </a:r>
            <a:r>
              <a:rPr lang="en-US" sz="2400" dirty="0" smtClean="0"/>
              <a:t>Coordinator</a:t>
            </a:r>
            <a:endParaRPr lang="en-US" sz="2400"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59</a:t>
            </a:fld>
            <a:endParaRPr lang="en-US"/>
          </a:p>
        </p:txBody>
      </p:sp>
    </p:spTree>
    <p:extLst>
      <p:ext uri="{BB962C8B-B14F-4D97-AF65-F5344CB8AC3E}">
        <p14:creationId xmlns:p14="http://schemas.microsoft.com/office/powerpoint/2010/main" val="172579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6</a:t>
            </a:fld>
            <a:endParaRPr lang="en-US"/>
          </a:p>
        </p:txBody>
      </p:sp>
      <p:sp>
        <p:nvSpPr>
          <p:cNvPr id="3" name="Title 2"/>
          <p:cNvSpPr>
            <a:spLocks noGrp="1"/>
          </p:cNvSpPr>
          <p:nvPr>
            <p:ph type="title"/>
          </p:nvPr>
        </p:nvSpPr>
        <p:spPr>
          <a:xfrm rot="19140000">
            <a:off x="382144" y="318721"/>
            <a:ext cx="5650992" cy="3017532"/>
          </a:xfrm>
        </p:spPr>
        <p:txBody>
          <a:bodyPr/>
          <a:lstStyle/>
          <a:p>
            <a:r>
              <a:rPr lang="en-US" sz="4400" dirty="0"/>
              <a:t>2011</a:t>
            </a:r>
            <a:br>
              <a:rPr lang="en-US" sz="4400" dirty="0"/>
            </a:br>
            <a:r>
              <a:rPr lang="en-US" sz="2000" dirty="0"/>
              <a:t>Orange County</a:t>
            </a:r>
            <a:r>
              <a:rPr lang="en-US" sz="4400" dirty="0"/>
              <a:t/>
            </a:r>
            <a:br>
              <a:rPr lang="en-US" sz="4400" dirty="0"/>
            </a:br>
            <a:r>
              <a:rPr lang="en-US" sz="4400" dirty="0">
                <a:solidFill>
                  <a:schemeClr val="accent2"/>
                </a:solidFill>
              </a:rPr>
              <a:t>C</a:t>
            </a:r>
            <a:r>
              <a:rPr lang="en-US" sz="4400" dirty="0"/>
              <a:t>ommunity </a:t>
            </a:r>
            <a:br>
              <a:rPr lang="en-US" sz="4400" dirty="0"/>
            </a:br>
            <a:r>
              <a:rPr lang="en-US" sz="4400" dirty="0">
                <a:solidFill>
                  <a:schemeClr val="accent2"/>
                </a:solidFill>
              </a:rPr>
              <a:t>H</a:t>
            </a:r>
            <a:r>
              <a:rPr lang="en-US" sz="4400" dirty="0"/>
              <a:t>ealth </a:t>
            </a:r>
            <a:br>
              <a:rPr lang="en-US" sz="4400" dirty="0"/>
            </a:br>
            <a:r>
              <a:rPr lang="en-US" sz="4400" dirty="0" smtClean="0">
                <a:solidFill>
                  <a:schemeClr val="accent2"/>
                </a:solidFill>
              </a:rPr>
              <a:t>A</a:t>
            </a:r>
            <a:r>
              <a:rPr lang="en-US" sz="4400" dirty="0" smtClean="0"/>
              <a:t>ssessment</a:t>
            </a:r>
            <a:endParaRPr lang="en-US" sz="4400" dirty="0"/>
          </a:p>
        </p:txBody>
      </p:sp>
    </p:spTree>
    <p:extLst>
      <p:ext uri="{BB962C8B-B14F-4D97-AF65-F5344CB8AC3E}">
        <p14:creationId xmlns:p14="http://schemas.microsoft.com/office/powerpoint/2010/main" val="36630377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Contact Information</a:t>
            </a:r>
            <a:endParaRPr lang="en-US" dirty="0"/>
          </a:p>
        </p:txBody>
      </p:sp>
      <p:sp>
        <p:nvSpPr>
          <p:cNvPr id="6" name="Subtitle 5"/>
          <p:cNvSpPr>
            <a:spLocks noGrp="1"/>
          </p:cNvSpPr>
          <p:nvPr>
            <p:ph idx="1"/>
          </p:nvPr>
        </p:nvSpPr>
        <p:spPr/>
        <p:txBody>
          <a:bodyPr>
            <a:normAutofit/>
          </a:bodyPr>
          <a:lstStyle/>
          <a:p>
            <a:pPr marL="0" lvl="0" indent="0">
              <a:buNone/>
            </a:pPr>
            <a:r>
              <a:rPr lang="en-US" sz="5400" kern="0" dirty="0">
                <a:solidFill>
                  <a:schemeClr val="accent3"/>
                </a:solidFill>
                <a:ea typeface="ＭＳ Ｐゴシック" charset="-128"/>
                <a:cs typeface="ＭＳ Ｐゴシック" charset="-128"/>
              </a:rPr>
              <a:t>Nidhi Sachdeva </a:t>
            </a:r>
            <a:r>
              <a:rPr lang="en-US" sz="2800" kern="0" dirty="0" smtClean="0">
                <a:solidFill>
                  <a:schemeClr val="folHlink"/>
                </a:solidFill>
                <a:ea typeface="ＭＳ Ｐゴシック" charset="-128"/>
                <a:cs typeface="ＭＳ Ｐゴシック" charset="-128"/>
              </a:rPr>
              <a:t>MPH, </a:t>
            </a:r>
            <a:r>
              <a:rPr lang="en-US" sz="2800" kern="0" dirty="0" err="1" smtClean="0">
                <a:solidFill>
                  <a:schemeClr val="folHlink"/>
                </a:solidFill>
                <a:ea typeface="ＭＳ Ｐゴシック" charset="-128"/>
                <a:cs typeface="ＭＳ Ｐゴシック" charset="-128"/>
              </a:rPr>
              <a:t>CHES</a:t>
            </a:r>
            <a:endParaRPr lang="en-US" sz="2800" kern="0" dirty="0" smtClean="0">
              <a:solidFill>
                <a:schemeClr val="folHlink"/>
              </a:solidFill>
              <a:ea typeface="ＭＳ Ｐゴシック" charset="-128"/>
              <a:cs typeface="ＭＳ Ｐゴシック" charset="-128"/>
            </a:endParaRPr>
          </a:p>
          <a:p>
            <a:pPr lvl="0">
              <a:spcBef>
                <a:spcPts val="0"/>
              </a:spcBef>
            </a:pPr>
            <a:r>
              <a:rPr lang="en-US" sz="2400" i="1" kern="0" dirty="0" smtClean="0">
                <a:solidFill>
                  <a:schemeClr val="tx2"/>
                </a:solidFill>
                <a:ea typeface="ＭＳ Ｐゴシック" charset="-128"/>
                <a:cs typeface="ＭＳ Ｐゴシック" charset="-128"/>
              </a:rPr>
              <a:t>Healthy </a:t>
            </a:r>
            <a:r>
              <a:rPr lang="en-US" sz="2400" i="1" kern="0" dirty="0">
                <a:solidFill>
                  <a:schemeClr val="tx2"/>
                </a:solidFill>
                <a:ea typeface="ＭＳ Ｐゴシック" charset="-128"/>
                <a:cs typeface="ＭＳ Ｐゴシック" charset="-128"/>
              </a:rPr>
              <a:t>Carolinians </a:t>
            </a:r>
            <a:r>
              <a:rPr lang="en-US" sz="2400" i="1" kern="0" dirty="0" smtClean="0">
                <a:solidFill>
                  <a:schemeClr val="tx2"/>
                </a:solidFill>
                <a:ea typeface="ＭＳ Ｐゴシック" charset="-128"/>
                <a:cs typeface="ＭＳ Ｐゴシック" charset="-128"/>
              </a:rPr>
              <a:t>Coordinator</a:t>
            </a:r>
          </a:p>
          <a:p>
            <a:pPr lvl="0">
              <a:spcBef>
                <a:spcPts val="0"/>
              </a:spcBef>
            </a:pPr>
            <a:r>
              <a:rPr lang="en-US" sz="2400" b="0" kern="0" dirty="0" smtClean="0">
                <a:solidFill>
                  <a:schemeClr val="tx2"/>
                </a:solidFill>
                <a:ea typeface="ＭＳ Ｐゴシック" charset="-128"/>
                <a:cs typeface="ＭＳ Ｐゴシック" charset="-128"/>
              </a:rPr>
              <a:t>Orange County Health Department</a:t>
            </a:r>
          </a:p>
          <a:p>
            <a:pPr lvl="0">
              <a:spcBef>
                <a:spcPts val="0"/>
              </a:spcBef>
            </a:pPr>
            <a:r>
              <a:rPr lang="en-US" sz="2400" b="0" kern="0" dirty="0" smtClean="0">
                <a:solidFill>
                  <a:schemeClr val="tx2"/>
                </a:solidFill>
                <a:ea typeface="ＭＳ Ｐゴシック" charset="-128"/>
                <a:cs typeface="ＭＳ Ｐゴシック" charset="-128"/>
              </a:rPr>
              <a:t>300 West Tryon Street | Hillsborough, NC 27278</a:t>
            </a:r>
          </a:p>
          <a:p>
            <a:pPr lvl="0">
              <a:spcBef>
                <a:spcPts val="0"/>
              </a:spcBef>
            </a:pPr>
            <a:r>
              <a:rPr lang="en-US" sz="2400" kern="0" dirty="0">
                <a:solidFill>
                  <a:schemeClr val="tx2"/>
                </a:solidFill>
                <a:ea typeface="ＭＳ Ｐゴシック" charset="-128"/>
                <a:cs typeface="ＭＳ Ｐゴシック" charset="-128"/>
              </a:rPr>
              <a:t>Phone: </a:t>
            </a:r>
            <a:r>
              <a:rPr lang="en-US" sz="2400" kern="0" dirty="0" smtClean="0">
                <a:solidFill>
                  <a:schemeClr val="accent3"/>
                </a:solidFill>
                <a:ea typeface="ＭＳ Ｐゴシック" charset="-128"/>
                <a:cs typeface="ＭＳ Ｐゴシック" charset="-128"/>
              </a:rPr>
              <a:t>919.245.2440 </a:t>
            </a:r>
          </a:p>
          <a:p>
            <a:pPr lvl="0">
              <a:spcBef>
                <a:spcPts val="0"/>
              </a:spcBef>
            </a:pPr>
            <a:r>
              <a:rPr lang="en-US" sz="2400" kern="0" dirty="0">
                <a:solidFill>
                  <a:schemeClr val="tx2"/>
                </a:solidFill>
                <a:ea typeface="ＭＳ Ｐゴシック" charset="-128"/>
                <a:cs typeface="ＭＳ Ｐゴシック" charset="-128"/>
              </a:rPr>
              <a:t>Email: </a:t>
            </a:r>
            <a:r>
              <a:rPr lang="en-US" sz="2400" kern="0" dirty="0" smtClean="0">
                <a:solidFill>
                  <a:schemeClr val="accent3"/>
                </a:solidFill>
                <a:ea typeface="ＭＳ Ｐゴシック" charset="-128"/>
                <a:cs typeface="ＭＳ Ｐゴシック" charset="-128"/>
              </a:rPr>
              <a:t>nsachdeva@co.orange.nc.us </a:t>
            </a:r>
          </a:p>
          <a:p>
            <a:pPr lvl="0">
              <a:spcBef>
                <a:spcPts val="0"/>
              </a:spcBef>
            </a:pPr>
            <a:r>
              <a:rPr lang="en-US" sz="2400" kern="0" dirty="0" smtClean="0">
                <a:solidFill>
                  <a:schemeClr val="tx2"/>
                </a:solidFill>
                <a:ea typeface="ＭＳ Ｐゴシック" charset="-128"/>
                <a:cs typeface="ＭＳ Ｐゴシック" charset="-128"/>
              </a:rPr>
              <a:t>Website, Full Report, Membership Information:</a:t>
            </a:r>
          </a:p>
          <a:p>
            <a:pPr marL="466725" lvl="3" indent="0">
              <a:spcBef>
                <a:spcPts val="0"/>
              </a:spcBef>
              <a:buNone/>
            </a:pPr>
            <a:r>
              <a:rPr lang="en-US" sz="2400" kern="0" dirty="0" smtClean="0">
                <a:solidFill>
                  <a:schemeClr val="accent3"/>
                </a:solidFill>
                <a:ea typeface="ＭＳ Ｐゴシック" charset="-128"/>
                <a:cs typeface="ＭＳ Ｐゴシック" charset="-128"/>
              </a:rPr>
              <a:t>http</a:t>
            </a:r>
            <a:r>
              <a:rPr lang="en-US" sz="2400" kern="0" dirty="0">
                <a:solidFill>
                  <a:schemeClr val="accent3"/>
                </a:solidFill>
                <a:ea typeface="ＭＳ Ｐゴシック" charset="-128"/>
                <a:cs typeface="ＭＳ Ｐゴシック" charset="-128"/>
              </a:rPr>
              <a:t>://www.co.orange.nc.us/healthycarolinians</a:t>
            </a:r>
          </a:p>
          <a:p>
            <a:endParaRPr lang="en-US" dirty="0"/>
          </a:p>
        </p:txBody>
      </p:sp>
      <p:sp>
        <p:nvSpPr>
          <p:cNvPr id="2" name="Date Placeholder 1"/>
          <p:cNvSpPr>
            <a:spLocks noGrp="1"/>
          </p:cNvSpPr>
          <p:nvPr>
            <p:ph type="dt" sz="half" idx="10"/>
          </p:nvPr>
        </p:nvSpPr>
        <p:spPr/>
        <p:txBody>
          <a:bodyPr/>
          <a:lstStyle/>
          <a:p>
            <a:r>
              <a:rPr lang="en-US" smtClean="0"/>
              <a:t>December 2011</a:t>
            </a:r>
            <a:endParaRPr lang="en-US" dirty="0"/>
          </a:p>
        </p:txBody>
      </p:sp>
      <p:sp>
        <p:nvSpPr>
          <p:cNvPr id="3" name="Footer Placeholder 2"/>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4" name="Slide Number Placeholder 3"/>
          <p:cNvSpPr>
            <a:spLocks noGrp="1"/>
          </p:cNvSpPr>
          <p:nvPr>
            <p:ph type="sldNum" sz="quarter" idx="12"/>
          </p:nvPr>
        </p:nvSpPr>
        <p:spPr/>
        <p:txBody>
          <a:bodyPr/>
          <a:lstStyle/>
          <a:p>
            <a:fld id="{A3E6DB92-6D84-490B-8F4F-D1CAD8BC0FD3}" type="slidenum">
              <a:rPr lang="en-US" smtClean="0"/>
              <a:t>60</a:t>
            </a:fld>
            <a:endParaRPr lang="en-US"/>
          </a:p>
        </p:txBody>
      </p:sp>
    </p:spTree>
    <p:extLst>
      <p:ext uri="{BB962C8B-B14F-4D97-AF65-F5344CB8AC3E}">
        <p14:creationId xmlns:p14="http://schemas.microsoft.com/office/powerpoint/2010/main" val="997473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Acknowledgments</a:t>
            </a:r>
            <a:endParaRPr lang="en-US" dirty="0"/>
          </a:p>
        </p:txBody>
      </p:sp>
      <p:sp>
        <p:nvSpPr>
          <p:cNvPr id="3" name="Content Placeholder 2"/>
          <p:cNvSpPr>
            <a:spLocks noGrp="1"/>
          </p:cNvSpPr>
          <p:nvPr>
            <p:ph idx="1"/>
          </p:nvPr>
        </p:nvSpPr>
        <p:spPr/>
        <p:txBody>
          <a:bodyPr>
            <a:normAutofit/>
          </a:bodyPr>
          <a:lstStyle/>
          <a:p>
            <a:r>
              <a:rPr lang="en-US" sz="2400" b="0" dirty="0" smtClean="0"/>
              <a:t> </a:t>
            </a:r>
            <a:r>
              <a:rPr lang="en-US" sz="2400" b="0" dirty="0" smtClean="0">
                <a:solidFill>
                  <a:schemeClr val="accent3"/>
                </a:solidFill>
              </a:rPr>
              <a:t>Thanks</a:t>
            </a:r>
            <a:r>
              <a:rPr lang="en-US" sz="2400" b="0" dirty="0" smtClean="0"/>
              <a:t> </a:t>
            </a:r>
            <a:r>
              <a:rPr lang="en-US" sz="2400" b="0" dirty="0"/>
              <a:t>to the residents of Orange County, </a:t>
            </a:r>
            <a:r>
              <a:rPr lang="en-US" sz="2400" b="0" dirty="0" smtClean="0"/>
              <a:t>Community </a:t>
            </a:r>
            <a:r>
              <a:rPr lang="en-US" sz="2400" b="0" dirty="0"/>
              <a:t>Health Assessment Team </a:t>
            </a:r>
            <a:r>
              <a:rPr lang="en-US" sz="2400" b="0" dirty="0" smtClean="0"/>
              <a:t>members, </a:t>
            </a:r>
            <a:r>
              <a:rPr lang="en-US" sz="2400" b="0" dirty="0"/>
              <a:t>and all </a:t>
            </a:r>
            <a:r>
              <a:rPr lang="en-US" sz="2400" b="0" dirty="0" smtClean="0"/>
              <a:t>Healthy Carolinians </a:t>
            </a:r>
            <a:r>
              <a:rPr lang="en-US" sz="2400" b="0" dirty="0"/>
              <a:t>partners and member agencies who helped to guide and make the assessment a </a:t>
            </a:r>
            <a:r>
              <a:rPr lang="en-US" sz="2400" b="0" dirty="0">
                <a:solidFill>
                  <a:schemeClr val="accent3"/>
                </a:solidFill>
              </a:rPr>
              <a:t>true</a:t>
            </a:r>
            <a:r>
              <a:rPr lang="en-US" sz="2400" b="0" dirty="0"/>
              <a:t> </a:t>
            </a:r>
            <a:r>
              <a:rPr lang="en-US" sz="2400" b="0" dirty="0">
                <a:solidFill>
                  <a:schemeClr val="accent3"/>
                </a:solidFill>
              </a:rPr>
              <a:t>community process</a:t>
            </a:r>
            <a:r>
              <a:rPr lang="en-US" sz="2400" b="0" dirty="0"/>
              <a:t>. </a:t>
            </a:r>
            <a:endParaRPr lang="en-US" sz="2400" b="0" dirty="0" smtClean="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t>7</a:t>
            </a:fld>
            <a:endParaRPr lang="en-US"/>
          </a:p>
        </p:txBody>
      </p:sp>
    </p:spTree>
    <p:extLst>
      <p:ext uri="{BB962C8B-B14F-4D97-AF65-F5344CB8AC3E}">
        <p14:creationId xmlns:p14="http://schemas.microsoft.com/office/powerpoint/2010/main" val="23405454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Health Assessment: </a:t>
            </a:r>
            <a:r>
              <a:rPr lang="en-US" b="0" dirty="0" smtClean="0"/>
              <a:t>Overview</a:t>
            </a:r>
            <a:endParaRPr lang="en-US" b="0" dirty="0"/>
          </a:p>
        </p:txBody>
      </p:sp>
      <p:sp>
        <p:nvSpPr>
          <p:cNvPr id="3" name="Content Placeholder 2"/>
          <p:cNvSpPr>
            <a:spLocks noGrp="1"/>
          </p:cNvSpPr>
          <p:nvPr>
            <p:ph idx="1"/>
          </p:nvPr>
        </p:nvSpPr>
        <p:spPr/>
        <p:txBody>
          <a:bodyPr>
            <a:normAutofit/>
          </a:bodyPr>
          <a:lstStyle/>
          <a:p>
            <a:r>
              <a:rPr lang="en-US" sz="2400" dirty="0" smtClean="0"/>
              <a:t>Required of all NC Health Departments every 4 years</a:t>
            </a:r>
          </a:p>
          <a:p>
            <a:r>
              <a:rPr lang="en-US" sz="2400" dirty="0" smtClean="0"/>
              <a:t>Collaborative process with multiple stages </a:t>
            </a:r>
          </a:p>
          <a:p>
            <a:pPr marL="574675" lvl="2" indent="-336550"/>
            <a:r>
              <a:rPr lang="en-US" sz="2400" dirty="0" smtClean="0"/>
              <a:t>Over 50 Leadership Team members</a:t>
            </a:r>
          </a:p>
          <a:p>
            <a:pPr marL="574675" lvl="2" indent="-336550"/>
            <a:r>
              <a:rPr lang="en-US" sz="2400" dirty="0" smtClean="0"/>
              <a:t>Nearly 150 community survey volunteers</a:t>
            </a:r>
          </a:p>
          <a:p>
            <a:pPr marL="574675" lvl="2" indent="-336550"/>
            <a:r>
              <a:rPr lang="en-US" sz="2400" dirty="0" smtClean="0"/>
              <a:t>30+ document writers</a:t>
            </a:r>
          </a:p>
          <a:p>
            <a:pPr marL="574675" lvl="2" indent="-336550"/>
            <a:r>
              <a:rPr lang="en-US" sz="2400" dirty="0" smtClean="0"/>
              <a:t>Close to 200 forum participants</a:t>
            </a:r>
            <a:endParaRPr lang="en-US" sz="2400" dirty="0"/>
          </a:p>
        </p:txBody>
      </p:sp>
      <p:sp>
        <p:nvSpPr>
          <p:cNvPr id="5" name="Date Placeholder 4"/>
          <p:cNvSpPr>
            <a:spLocks noGrp="1"/>
          </p:cNvSpPr>
          <p:nvPr>
            <p:ph type="dt" sz="half" idx="10"/>
          </p:nvPr>
        </p:nvSpPr>
        <p:spPr/>
        <p:txBody>
          <a:bodyPr/>
          <a:lstStyle/>
          <a:p>
            <a:r>
              <a:rPr lang="en-US" smtClean="0"/>
              <a:t>December 2011</a:t>
            </a:r>
            <a:endParaRPr lang="en-US" dirty="0"/>
          </a:p>
        </p:txBody>
      </p:sp>
      <p:sp>
        <p:nvSpPr>
          <p:cNvPr id="6" name="Footer Placeholder 5"/>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7" name="Slide Number Placeholder 6"/>
          <p:cNvSpPr>
            <a:spLocks noGrp="1"/>
          </p:cNvSpPr>
          <p:nvPr>
            <p:ph type="sldNum" sz="quarter" idx="12"/>
          </p:nvPr>
        </p:nvSpPr>
        <p:spPr/>
        <p:txBody>
          <a:bodyPr/>
          <a:lstStyle/>
          <a:p>
            <a:fld id="{A3E6DB92-6D84-490B-8F4F-D1CAD8BC0FD3}" type="slidenum">
              <a:rPr lang="en-US" smtClean="0"/>
              <a:pPr/>
              <a:t>8</a:t>
            </a:fld>
            <a:endParaRPr lang="en-US"/>
          </a:p>
        </p:txBody>
      </p:sp>
    </p:spTree>
    <p:extLst>
      <p:ext uri="{BB962C8B-B14F-4D97-AF65-F5344CB8AC3E}">
        <p14:creationId xmlns:p14="http://schemas.microsoft.com/office/powerpoint/2010/main" val="3554059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Community Health Assessment: </a:t>
            </a:r>
            <a:r>
              <a:rPr lang="en-US" b="0" dirty="0" smtClean="0"/>
              <a:t>Goals</a:t>
            </a:r>
            <a:endParaRPr lang="en-US" b="0" dirty="0"/>
          </a:p>
        </p:txBody>
      </p:sp>
      <p:sp>
        <p:nvSpPr>
          <p:cNvPr id="3" name="Content Placeholder 2"/>
          <p:cNvSpPr>
            <a:spLocks noGrp="1"/>
          </p:cNvSpPr>
          <p:nvPr>
            <p:ph idx="1"/>
          </p:nvPr>
        </p:nvSpPr>
        <p:spPr/>
        <p:txBody>
          <a:bodyPr>
            <a:normAutofit/>
          </a:bodyPr>
          <a:lstStyle/>
          <a:p>
            <a:r>
              <a:rPr lang="en-US" sz="2400" dirty="0" smtClean="0"/>
              <a:t>Enable local public health officials/community groups to </a:t>
            </a:r>
          </a:p>
          <a:p>
            <a:pPr marL="574675" lvl="2" indent="-336550"/>
            <a:r>
              <a:rPr lang="en-US" sz="2400" dirty="0" smtClean="0"/>
              <a:t>Monitor trends in health status</a:t>
            </a:r>
          </a:p>
          <a:p>
            <a:pPr marL="574675" lvl="2" indent="-336550"/>
            <a:r>
              <a:rPr lang="en-US" sz="2400" dirty="0" smtClean="0"/>
              <a:t>Identify priorities among health issues</a:t>
            </a:r>
          </a:p>
          <a:p>
            <a:pPr marL="574675" lvl="2" indent="-336550"/>
            <a:r>
              <a:rPr lang="en-US" sz="2400" dirty="0" smtClean="0"/>
              <a:t>Determine the availability of resources</a:t>
            </a:r>
          </a:p>
          <a:p>
            <a:r>
              <a:rPr lang="en-US" sz="2400" dirty="0" smtClean="0"/>
              <a:t>Document</a:t>
            </a:r>
          </a:p>
          <a:p>
            <a:pPr marL="574675" lvl="2" indent="-336550"/>
            <a:r>
              <a:rPr lang="en-US" sz="2400" dirty="0" smtClean="0"/>
              <a:t>Useful, relevant, actionable, reflective, forward-looking</a:t>
            </a:r>
          </a:p>
          <a:p>
            <a:r>
              <a:rPr lang="en-US" sz="2400" dirty="0" smtClean="0"/>
              <a:t>Information gathered lays the foundation for effective, strategic community health planning</a:t>
            </a:r>
            <a:endParaRPr lang="en-US" sz="2400" dirty="0"/>
          </a:p>
        </p:txBody>
      </p:sp>
      <p:sp>
        <p:nvSpPr>
          <p:cNvPr id="4" name="Date Placeholder 3"/>
          <p:cNvSpPr>
            <a:spLocks noGrp="1"/>
          </p:cNvSpPr>
          <p:nvPr>
            <p:ph type="dt" sz="half" idx="10"/>
          </p:nvPr>
        </p:nvSpPr>
        <p:spPr/>
        <p:txBody>
          <a:bodyPr/>
          <a:lstStyle/>
          <a:p>
            <a:r>
              <a:rPr lang="en-US" smtClean="0"/>
              <a:t>December 2011</a:t>
            </a:r>
            <a:endParaRPr lang="en-US" dirty="0"/>
          </a:p>
        </p:txBody>
      </p:sp>
      <p:sp>
        <p:nvSpPr>
          <p:cNvPr id="5" name="Footer Placeholder 4"/>
          <p:cNvSpPr>
            <a:spLocks noGrp="1"/>
          </p:cNvSpPr>
          <p:nvPr>
            <p:ph type="ftr" sz="quarter" idx="11"/>
          </p:nvPr>
        </p:nvSpPr>
        <p:spPr/>
        <p:txBody>
          <a:bodyPr/>
          <a:lstStyle/>
          <a:p>
            <a:r>
              <a:rPr lang="en-US" smtClean="0"/>
              <a:t>2011 Community Health Assessment</a:t>
            </a:r>
          </a:p>
          <a:p>
            <a:r>
              <a:rPr lang="en-US" b="1" smtClean="0"/>
              <a:t>Healthy Carolinians of orange county</a:t>
            </a:r>
            <a:endParaRPr lang="en-US" b="1" dirty="0" smtClean="0"/>
          </a:p>
        </p:txBody>
      </p:sp>
      <p:sp>
        <p:nvSpPr>
          <p:cNvPr id="6" name="Slide Number Placeholder 5"/>
          <p:cNvSpPr>
            <a:spLocks noGrp="1"/>
          </p:cNvSpPr>
          <p:nvPr>
            <p:ph type="sldNum" sz="quarter" idx="12"/>
          </p:nvPr>
        </p:nvSpPr>
        <p:spPr/>
        <p:txBody>
          <a:bodyPr/>
          <a:lstStyle/>
          <a:p>
            <a:fld id="{A3E6DB92-6D84-490B-8F4F-D1CAD8BC0FD3}" type="slidenum">
              <a:rPr lang="en-US" smtClean="0"/>
              <a:pPr/>
              <a:t>9</a:t>
            </a:fld>
            <a:endParaRPr lang="en-US"/>
          </a:p>
        </p:txBody>
      </p:sp>
    </p:spTree>
    <p:extLst>
      <p:ext uri="{BB962C8B-B14F-4D97-AF65-F5344CB8AC3E}">
        <p14:creationId xmlns:p14="http://schemas.microsoft.com/office/powerpoint/2010/main" val="11415782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4218</TotalTime>
  <Words>9066</Words>
  <Application>Microsoft Office PowerPoint</Application>
  <PresentationFormat>On-screen Show (4:3)</PresentationFormat>
  <Paragraphs>1100</Paragraphs>
  <Slides>60</Slides>
  <Notes>57</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Angles</vt:lpstr>
      <vt:lpstr>2011 Orange County Community  Health  Assessment</vt:lpstr>
      <vt:lpstr>Healthy Carolinians  of Orange County</vt:lpstr>
      <vt:lpstr>Healthy Carolinians of Orange County</vt:lpstr>
      <vt:lpstr>Healthy Carolinians of Orange County</vt:lpstr>
      <vt:lpstr>Healthy Carolinians of Orange County</vt:lpstr>
      <vt:lpstr>2011 Orange County Community  Health  Assessment</vt:lpstr>
      <vt:lpstr>Acknowledgments</vt:lpstr>
      <vt:lpstr>Community Health Assessment: Overview</vt:lpstr>
      <vt:lpstr>Community Health Assessment: Goals</vt:lpstr>
      <vt:lpstr>Health Assessment Process: Phases</vt:lpstr>
      <vt:lpstr>Data Sources  and Community Involvement</vt:lpstr>
      <vt:lpstr>Quantitative: Health opinion Survey</vt:lpstr>
      <vt:lpstr>Qualitative: Focus Groups and forums</vt:lpstr>
      <vt:lpstr>Community Health Assessment: Full Report</vt:lpstr>
      <vt:lpstr>Orange County  Community Profile</vt:lpstr>
      <vt:lpstr>Community Profile: Demographics</vt:lpstr>
      <vt:lpstr>Community Profile: Demographics</vt:lpstr>
      <vt:lpstr>Community Profile: Demographics</vt:lpstr>
      <vt:lpstr>Profile: Leading Causes of Death</vt:lpstr>
      <vt:lpstr>Profile: Death Rates, Age adjusted</vt:lpstr>
      <vt:lpstr>Profile: Leading Causes of death</vt:lpstr>
      <vt:lpstr>Profile: leading Causes of Hospitalization</vt:lpstr>
      <vt:lpstr>Social, Economic,  and environmental determinants of health</vt:lpstr>
      <vt:lpstr>Health Disparities</vt:lpstr>
      <vt:lpstr>Determinants of Health</vt:lpstr>
      <vt:lpstr>Determinants of Health: Income, Poverty</vt:lpstr>
      <vt:lpstr>Determinants of health: Poverty</vt:lpstr>
      <vt:lpstr>Determinants of Health: labor, employment</vt:lpstr>
      <vt:lpstr>Top 10 Issue Areas (alphabetical)</vt:lpstr>
      <vt:lpstr>Access to Health Care, Insurance, and Information</vt:lpstr>
      <vt:lpstr>Built Environment</vt:lpstr>
      <vt:lpstr>Cancer</vt:lpstr>
      <vt:lpstr>Chronic Disease:  Exercise &amp; Nutrition</vt:lpstr>
      <vt:lpstr>Environmental Health</vt:lpstr>
      <vt:lpstr>Injury</vt:lpstr>
      <vt:lpstr>Mental Health</vt:lpstr>
      <vt:lpstr>Oral Health</vt:lpstr>
      <vt:lpstr>Substance Abuse</vt:lpstr>
      <vt:lpstr>Transportation</vt:lpstr>
      <vt:lpstr> Community Priorities</vt:lpstr>
      <vt:lpstr>Ranked Top 10 Orange County Priorities</vt:lpstr>
      <vt:lpstr>Top 5 Healthy Carolinians Priorities</vt:lpstr>
      <vt:lpstr>Current Focus areas  and findings</vt:lpstr>
      <vt:lpstr>Access to Health Care</vt:lpstr>
      <vt:lpstr>Access to Health Care</vt:lpstr>
      <vt:lpstr>Access: Orange County Medical Facilities</vt:lpstr>
      <vt:lpstr>Access to Health Insurance</vt:lpstr>
      <vt:lpstr>Access to Health Information</vt:lpstr>
      <vt:lpstr>Chronic Disease: Cancer</vt:lpstr>
      <vt:lpstr>Chronic Disease: Diabetes</vt:lpstr>
      <vt:lpstr>Chronic Disease: Heart Disease and Stroke</vt:lpstr>
      <vt:lpstr>Chronic Disease: Obesity, Overweight</vt:lpstr>
      <vt:lpstr>Chronic Disease: Exercise and Nutrition</vt:lpstr>
      <vt:lpstr>Mental Health and Substance Abuse</vt:lpstr>
      <vt:lpstr>Mental Health and Substance Abuse</vt:lpstr>
      <vt:lpstr>Tobacco</vt:lpstr>
      <vt:lpstr>Injury and Violence</vt:lpstr>
      <vt:lpstr>Taking Action, together</vt:lpstr>
      <vt:lpstr>Taking Action, together</vt:lpstr>
      <vt:lpstr>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Nidhi Sachdeva</cp:lastModifiedBy>
  <cp:revision>114</cp:revision>
  <dcterms:created xsi:type="dcterms:W3CDTF">2012-02-29T00:47:40Z</dcterms:created>
  <dcterms:modified xsi:type="dcterms:W3CDTF">2012-04-16T23:02:35Z</dcterms:modified>
</cp:coreProperties>
</file>