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309" r:id="rId4"/>
    <p:sldId id="317" r:id="rId5"/>
    <p:sldId id="318" r:id="rId6"/>
    <p:sldId id="319" r:id="rId7"/>
    <p:sldId id="320" r:id="rId8"/>
    <p:sldId id="321" r:id="rId9"/>
    <p:sldId id="322" r:id="rId10"/>
    <p:sldId id="340" r:id="rId11"/>
    <p:sldId id="341" r:id="rId12"/>
    <p:sldId id="34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39" r:id="rId30"/>
    <p:sldId id="298" r:id="rId31"/>
    <p:sldId id="301" r:id="rId32"/>
    <p:sldId id="260" r:id="rId33"/>
    <p:sldId id="276" r:id="rId34"/>
    <p:sldId id="277" r:id="rId35"/>
    <p:sldId id="310" r:id="rId36"/>
    <p:sldId id="299" r:id="rId37"/>
    <p:sldId id="305" r:id="rId38"/>
    <p:sldId id="313" r:id="rId39"/>
    <p:sldId id="314" r:id="rId40"/>
    <p:sldId id="346" r:id="rId41"/>
    <p:sldId id="263" r:id="rId4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15" autoAdjust="0"/>
    <p:restoredTop sz="81044" autoAdjust="0"/>
  </p:normalViewPr>
  <p:slideViewPr>
    <p:cSldViewPr>
      <p:cViewPr varScale="1">
        <p:scale>
          <a:sx n="72" d="100"/>
          <a:sy n="72" d="100"/>
        </p:scale>
        <p:origin x="-96" y="-9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kingcharles\CountyWideShare\Public%20Works\06-16-15%20Scorecard%20Presentation\sq_ft_%20Figure_FY%2014_C111.xls" TargetMode="External"/><Relationship Id="rId1" Type="http://schemas.openxmlformats.org/officeDocument/2006/relationships/image" Target="../media/image28.jpeg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kingcharles\CountyWideShare\Public%20Works\06-16-15%20Scorecard%20Presentation\sq_ft_%20Figure_FY%2014_C111.xls" TargetMode="External"/><Relationship Id="rId1" Type="http://schemas.openxmlformats.org/officeDocument/2006/relationships/image" Target="../media/image28.jpeg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kingcharles\CountyWideShare\Public%20Works\06-16-15%20Scorecard%20Presentation\sq_ft_%20Figure_FY%2014_C111.xls" TargetMode="External"/><Relationship Id="rId1" Type="http://schemas.openxmlformats.org/officeDocument/2006/relationships/image" Target="../media/image28.jpeg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kingcharles\CountyWideShare\Public%20Works\06-16-15%20Scorecard%20Presentation\Analysis\Fuel%20BreakOUt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kingcharles\CountyWideShare\Public%20Works\06-16-15%20Scorecard%20Presentation\Analysis\Ambulance%20vs%20Other%20fuel%20figures%20-%20by%20vehicle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kingcharles\CountyWideShare\Public%20Works\06-16-15%20Scorecard%20Presentation\Analysis\Ambulance%20vs%20Other%20fuel%20figures%20-%20by%20vehicle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kingcharles\CountyWideShare\Public%20Works\06-16-15%20Scorecard%20Presentation\sq_ft_%20Figure_FY%2014_C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Energy Cost Avoided </a:t>
            </a:r>
            <a:endParaRPr lang="en-US" baseline="0" dirty="0"/>
          </a:p>
          <a:p>
            <a:pPr>
              <a:defRPr/>
            </a:pPr>
            <a:r>
              <a:rPr lang="en-US" baseline="0" dirty="0"/>
              <a:t> FY 10-11 Through FY 13-14 &amp; Cumulative</a:t>
            </a:r>
            <a:endParaRPr lang="en-US" dirty="0"/>
          </a:p>
        </c:rich>
      </c:tx>
      <c:layout>
        <c:manualLayout>
          <c:xMode val="edge"/>
          <c:yMode val="edge"/>
          <c:x val="0.18856988604272568"/>
          <c:y val="3.0984924961302913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9.6269417292089779E-2"/>
          <c:y val="0.22025318334314037"/>
          <c:w val="0.88778855554164604"/>
          <c:h val="0.69230646612152258"/>
        </c:manualLayout>
      </c:layout>
      <c:barChart>
        <c:barDir val="col"/>
        <c:grouping val="clustered"/>
        <c:varyColors val="0"/>
        <c:ser>
          <c:idx val="0"/>
          <c:order val="0"/>
          <c:spPr>
            <a:blipFill>
              <a:blip xmlns:r="http://schemas.openxmlformats.org/officeDocument/2006/relationships" r:embed="rId1"/>
              <a:stretch>
                <a:fillRect/>
              </a:stretch>
            </a:blipFill>
            <a:ln>
              <a:solidFill>
                <a:schemeClr val="tx1"/>
              </a:solidFill>
            </a:ln>
          </c:spPr>
          <c:invertIfNegative val="0"/>
          <c:pictureOptions>
            <c:pictureFormat val="stack"/>
          </c:pictureOptions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c:spPr>
            <c:pictureOptions>
              <c:pictureFormat val="stack"/>
            </c:pictureOptions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'Final table-13-14'!$B$49:$B$53</c:f>
              <c:strCache>
                <c:ptCount val="5"/>
                <c:pt idx="0">
                  <c:v>FY 10-11</c:v>
                </c:pt>
                <c:pt idx="1">
                  <c:v>FY 11-12</c:v>
                </c:pt>
                <c:pt idx="2">
                  <c:v>FY 12-13</c:v>
                </c:pt>
                <c:pt idx="3">
                  <c:v>FY 13-14</c:v>
                </c:pt>
                <c:pt idx="4">
                  <c:v>Cumulative</c:v>
                </c:pt>
              </c:strCache>
            </c:strRef>
          </c:cat>
          <c:val>
            <c:numRef>
              <c:f>'Final table-13-14'!$J$49:$J$53</c:f>
              <c:numCache>
                <c:formatCode>"$"#,##0.00</c:formatCode>
                <c:ptCount val="5"/>
                <c:pt idx="0">
                  <c:v>108000</c:v>
                </c:pt>
                <c:pt idx="1">
                  <c:v>130000</c:v>
                </c:pt>
                <c:pt idx="2">
                  <c:v>151000</c:v>
                </c:pt>
                <c:pt idx="3">
                  <c:v>172000</c:v>
                </c:pt>
                <c:pt idx="4">
                  <c:v>561000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8847104"/>
        <c:axId val="88848640"/>
      </c:barChart>
      <c:catAx>
        <c:axId val="88847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8848640"/>
        <c:crosses val="autoZero"/>
        <c:auto val="1"/>
        <c:lblAlgn val="ctr"/>
        <c:lblOffset val="100"/>
        <c:noMultiLvlLbl val="0"/>
      </c:catAx>
      <c:valAx>
        <c:axId val="8884864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&quot;$&quot;#,##0.00" sourceLinked="1"/>
        <c:majorTickMark val="out"/>
        <c:minorTickMark val="none"/>
        <c:tickLblPos val="nextTo"/>
        <c:crossAx val="8884710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Water Cost Avoided </a:t>
            </a:r>
            <a:endParaRPr lang="en-US" baseline="0" dirty="0"/>
          </a:p>
          <a:p>
            <a:pPr>
              <a:defRPr/>
            </a:pPr>
            <a:r>
              <a:rPr lang="en-US" baseline="0" dirty="0"/>
              <a:t> FY 10-11 Through FY </a:t>
            </a:r>
            <a:r>
              <a:rPr lang="en-US" baseline="0" dirty="0" smtClean="0"/>
              <a:t>13-14 </a:t>
            </a:r>
            <a:r>
              <a:rPr lang="en-US" baseline="0" dirty="0"/>
              <a:t>&amp; Cumulative</a:t>
            </a:r>
            <a:endParaRPr lang="en-US" dirty="0"/>
          </a:p>
        </c:rich>
      </c:tx>
      <c:layout>
        <c:manualLayout>
          <c:xMode val="edge"/>
          <c:yMode val="edge"/>
          <c:x val="0.18115973484083719"/>
          <c:y val="2.5215694192072143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9.6269417292089779E-2"/>
          <c:y val="0.22025318334314037"/>
          <c:w val="0.88778855554164604"/>
          <c:h val="0.69230646612152258"/>
        </c:manualLayout>
      </c:layout>
      <c:barChart>
        <c:barDir val="col"/>
        <c:grouping val="clustered"/>
        <c:varyColors val="0"/>
        <c:ser>
          <c:idx val="0"/>
          <c:order val="0"/>
          <c:spPr>
            <a:blipFill>
              <a:blip xmlns:r="http://schemas.openxmlformats.org/officeDocument/2006/relationships" r:embed="rId1"/>
              <a:stretch>
                <a:fillRect/>
              </a:stretch>
            </a:blipFill>
            <a:ln>
              <a:solidFill>
                <a:schemeClr val="tx1"/>
              </a:solidFill>
            </a:ln>
          </c:spPr>
          <c:invertIfNegative val="0"/>
          <c:pictureOptions>
            <c:pictureFormat val="stack"/>
          </c:pictureOptions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c:spPr>
            <c:pictureOptions>
              <c:pictureFormat val="stack"/>
            </c:pictureOptions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'Final table-13-14'!$B$97:$B$101</c:f>
              <c:strCache>
                <c:ptCount val="5"/>
                <c:pt idx="0">
                  <c:v>FY 10-11</c:v>
                </c:pt>
                <c:pt idx="1">
                  <c:v>FY 11-12</c:v>
                </c:pt>
                <c:pt idx="2">
                  <c:v>FY 12-13</c:v>
                </c:pt>
                <c:pt idx="3">
                  <c:v>FY 13-14</c:v>
                </c:pt>
                <c:pt idx="4">
                  <c:v>Cumulative</c:v>
                </c:pt>
              </c:strCache>
            </c:strRef>
          </c:cat>
          <c:val>
            <c:numRef>
              <c:f>'Final table-13-14'!$H$97:$H$101</c:f>
              <c:numCache>
                <c:formatCode>"$"#,##0.00</c:formatCode>
                <c:ptCount val="5"/>
                <c:pt idx="0">
                  <c:v>33000</c:v>
                </c:pt>
                <c:pt idx="1">
                  <c:v>8000</c:v>
                </c:pt>
                <c:pt idx="2">
                  <c:v>12000</c:v>
                </c:pt>
                <c:pt idx="3">
                  <c:v>10000</c:v>
                </c:pt>
                <c:pt idx="4">
                  <c:v>63000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8970368"/>
        <c:axId val="88971904"/>
      </c:barChart>
      <c:catAx>
        <c:axId val="88970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8971904"/>
        <c:crosses val="autoZero"/>
        <c:auto val="1"/>
        <c:lblAlgn val="ctr"/>
        <c:lblOffset val="100"/>
        <c:noMultiLvlLbl val="0"/>
      </c:catAx>
      <c:valAx>
        <c:axId val="8897190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&quot;$&quot;#,##0.00" sourceLinked="1"/>
        <c:majorTickMark val="out"/>
        <c:minorTickMark val="none"/>
        <c:tickLblPos val="nextTo"/>
        <c:crossAx val="8897036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Fuel Cost Avoided </a:t>
            </a:r>
            <a:endParaRPr lang="en-US" baseline="0" dirty="0"/>
          </a:p>
          <a:p>
            <a:pPr>
              <a:defRPr/>
            </a:pPr>
            <a:r>
              <a:rPr lang="en-US" baseline="0" dirty="0"/>
              <a:t> FY 10-11 Through FY </a:t>
            </a:r>
            <a:r>
              <a:rPr lang="en-US" baseline="0" dirty="0" smtClean="0"/>
              <a:t>13-14 </a:t>
            </a:r>
            <a:r>
              <a:rPr lang="en-US" baseline="0" dirty="0"/>
              <a:t>&amp; Cumulative</a:t>
            </a:r>
            <a:endParaRPr lang="en-US" dirty="0"/>
          </a:p>
        </c:rich>
      </c:tx>
      <c:layout>
        <c:manualLayout>
          <c:xMode val="edge"/>
          <c:yMode val="edge"/>
          <c:x val="0.21703359580052495"/>
          <c:y val="2.5215694192072143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0053841336741466"/>
          <c:y val="0.22025319562327436"/>
          <c:w val="0.88778855554164604"/>
          <c:h val="0.69230646612152258"/>
        </c:manualLayout>
      </c:layout>
      <c:barChart>
        <c:barDir val="col"/>
        <c:grouping val="clustered"/>
        <c:varyColors val="0"/>
        <c:ser>
          <c:idx val="0"/>
          <c:order val="0"/>
          <c:spPr>
            <a:blipFill>
              <a:blip xmlns:r="http://schemas.openxmlformats.org/officeDocument/2006/relationships" r:embed="rId1"/>
              <a:stretch>
                <a:fillRect/>
              </a:stretch>
            </a:blipFill>
            <a:ln>
              <a:solidFill>
                <a:schemeClr val="tx1"/>
              </a:solidFill>
            </a:ln>
          </c:spPr>
          <c:invertIfNegative val="0"/>
          <c:pictureOptions>
            <c:pictureFormat val="stack"/>
          </c:pictureOptions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c:spPr>
            <c:pictureOptions>
              <c:pictureFormat val="stack"/>
            </c:pictureOptions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'Final table-13-14'!$B$120:$B$124</c:f>
              <c:strCache>
                <c:ptCount val="5"/>
                <c:pt idx="0">
                  <c:v>FY 10-11</c:v>
                </c:pt>
                <c:pt idx="1">
                  <c:v>FY 11-12</c:v>
                </c:pt>
                <c:pt idx="2">
                  <c:v>FY 12-13</c:v>
                </c:pt>
                <c:pt idx="3">
                  <c:v>FY 13-14</c:v>
                </c:pt>
                <c:pt idx="4">
                  <c:v>Cumulative</c:v>
                </c:pt>
              </c:strCache>
            </c:strRef>
          </c:cat>
          <c:val>
            <c:numRef>
              <c:f>'Final table-13-14'!$H$120:$H$124</c:f>
              <c:numCache>
                <c:formatCode>"$"#,##0.00</c:formatCode>
                <c:ptCount val="5"/>
                <c:pt idx="0">
                  <c:v>1000</c:v>
                </c:pt>
                <c:pt idx="1">
                  <c:v>-53000</c:v>
                </c:pt>
                <c:pt idx="2">
                  <c:v>-76000</c:v>
                </c:pt>
                <c:pt idx="3">
                  <c:v>-81000</c:v>
                </c:pt>
                <c:pt idx="4">
                  <c:v>-209000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6579968"/>
        <c:axId val="96581504"/>
      </c:barChart>
      <c:catAx>
        <c:axId val="96579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crossAx val="96581504"/>
        <c:crosses val="autoZero"/>
        <c:auto val="1"/>
        <c:lblAlgn val="ctr"/>
        <c:lblOffset val="100"/>
        <c:noMultiLvlLbl val="0"/>
      </c:catAx>
      <c:valAx>
        <c:axId val="9658150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&quot;$&quot;#,##0.00" sourceLinked="1"/>
        <c:majorTickMark val="out"/>
        <c:minorTickMark val="none"/>
        <c:tickLblPos val="nextTo"/>
        <c:crossAx val="9657996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Miles</a:t>
            </a:r>
            <a:r>
              <a:rPr lang="en-US" baseline="0" dirty="0"/>
              <a:t> Per Gallon by Department -</a:t>
            </a:r>
          </a:p>
          <a:p>
            <a:pPr>
              <a:defRPr/>
            </a:pPr>
            <a:r>
              <a:rPr lang="en-US" baseline="0" dirty="0"/>
              <a:t>FY 09-10 Through FY </a:t>
            </a:r>
            <a:r>
              <a:rPr lang="en-US" baseline="0" dirty="0" smtClean="0"/>
              <a:t>13-14</a:t>
            </a:r>
            <a:endParaRPr lang="en-US" dirty="0"/>
          </a:p>
        </c:rich>
      </c:tx>
      <c:layout>
        <c:manualLayout>
          <c:xMode val="edge"/>
          <c:yMode val="edge"/>
          <c:x val="0.27082652404298518"/>
          <c:y val="1.001251432893290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743199552886078"/>
          <c:y val="0.21043808560726029"/>
          <c:w val="0.66541228881993209"/>
          <c:h val="0.72263942491901956"/>
        </c:manualLayout>
      </c:layout>
      <c:lineChart>
        <c:grouping val="standard"/>
        <c:varyColors val="0"/>
        <c:ser>
          <c:idx val="0"/>
          <c:order val="0"/>
          <c:tx>
            <c:strRef>
              <c:f>Sheet1!$H$61</c:f>
              <c:strCache>
                <c:ptCount val="1"/>
                <c:pt idx="0">
                  <c:v>All Others</c:v>
                </c:pt>
              </c:strCache>
            </c:strRef>
          </c:tx>
          <c:spPr>
            <a:ln>
              <a:solidFill>
                <a:schemeClr val="accent6">
                  <a:lumMod val="60000"/>
                  <a:lumOff val="40000"/>
                </a:schemeClr>
              </a:solidFill>
            </a:ln>
          </c:spPr>
          <c:marker>
            <c:symbol val="square"/>
            <c:size val="5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c:spPr>
          </c:marker>
          <c:dLbls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Sheet1!$I$60:$M$60</c:f>
              <c:strCache>
                <c:ptCount val="5"/>
                <c:pt idx="0">
                  <c:v>FY 09-10</c:v>
                </c:pt>
                <c:pt idx="1">
                  <c:v>FY 10-11</c:v>
                </c:pt>
                <c:pt idx="2">
                  <c:v>FY 10-12</c:v>
                </c:pt>
                <c:pt idx="3">
                  <c:v>FY 12-13</c:v>
                </c:pt>
                <c:pt idx="4">
                  <c:v>FY 13-14</c:v>
                </c:pt>
              </c:strCache>
            </c:strRef>
          </c:cat>
          <c:val>
            <c:numRef>
              <c:f>Sheet1!$I$61:$M$61</c:f>
              <c:numCache>
                <c:formatCode>0.00</c:formatCode>
                <c:ptCount val="5"/>
                <c:pt idx="0">
                  <c:v>15.942051384318809</c:v>
                </c:pt>
                <c:pt idx="1">
                  <c:v>15.55475984898505</c:v>
                </c:pt>
                <c:pt idx="2">
                  <c:v>15.37254866191145</c:v>
                </c:pt>
                <c:pt idx="3">
                  <c:v>15.083195592286501</c:v>
                </c:pt>
                <c:pt idx="4">
                  <c:v>15.292153957922206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Sheet1!$H$62</c:f>
              <c:strCache>
                <c:ptCount val="1"/>
                <c:pt idx="0">
                  <c:v>Emergency Services</c:v>
                </c:pt>
              </c:strCache>
            </c:strRef>
          </c:tx>
          <c:spPr>
            <a:ln>
              <a:solidFill>
                <a:schemeClr val="accent3">
                  <a:lumMod val="60000"/>
                  <a:lumOff val="40000"/>
                </a:schemeClr>
              </a:solidFill>
            </a:ln>
          </c:spPr>
          <c:marker>
            <c:symbol val="squar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3.6199095022624438E-2"/>
                  <c:y val="2.6700038210487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605836035201482E-2"/>
                  <c:y val="2.63578782720030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0165912518853769E-2"/>
                  <c:y val="-3.33750477631096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4188034188034191E-2"/>
                  <c:y val="-2.6700038210487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Sheet1!$I$60:$M$60</c:f>
              <c:strCache>
                <c:ptCount val="5"/>
                <c:pt idx="0">
                  <c:v>FY 09-10</c:v>
                </c:pt>
                <c:pt idx="1">
                  <c:v>FY 10-11</c:v>
                </c:pt>
                <c:pt idx="2">
                  <c:v>FY 10-12</c:v>
                </c:pt>
                <c:pt idx="3">
                  <c:v>FY 12-13</c:v>
                </c:pt>
                <c:pt idx="4">
                  <c:v>FY 13-14</c:v>
                </c:pt>
              </c:strCache>
            </c:strRef>
          </c:cat>
          <c:val>
            <c:numRef>
              <c:f>Sheet1!$I$62:$M$62</c:f>
              <c:numCache>
                <c:formatCode>0.00</c:formatCode>
                <c:ptCount val="5"/>
                <c:pt idx="0">
                  <c:v>10.759580139953348</c:v>
                </c:pt>
                <c:pt idx="1">
                  <c:v>11.572266465777012</c:v>
                </c:pt>
                <c:pt idx="2">
                  <c:v>9.2776459765662818</c:v>
                </c:pt>
                <c:pt idx="3">
                  <c:v>8.7006629789310992</c:v>
                </c:pt>
                <c:pt idx="4">
                  <c:v>8.4576764138138181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Sheet1!$H$63</c:f>
              <c:strCache>
                <c:ptCount val="1"/>
                <c:pt idx="0">
                  <c:v>Sheriff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square"/>
            <c:size val="5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dLbls>
            <c:dLbl>
              <c:idx val="0"/>
              <c:layout>
                <c:manualLayout>
                  <c:x val="-3.2176973353443938E-2"/>
                  <c:y val="-2.33625334341767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0442433383609846E-3"/>
                  <c:y val="-1.6687523881554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6199253373871254E-2"/>
                  <c:y val="-3.67125525394206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2232277526395176E-2"/>
                  <c:y val="-3.67125525394206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Sheet1!$I$60:$M$60</c:f>
              <c:strCache>
                <c:ptCount val="5"/>
                <c:pt idx="0">
                  <c:v>FY 09-10</c:v>
                </c:pt>
                <c:pt idx="1">
                  <c:v>FY 10-11</c:v>
                </c:pt>
                <c:pt idx="2">
                  <c:v>FY 10-12</c:v>
                </c:pt>
                <c:pt idx="3">
                  <c:v>FY 12-13</c:v>
                </c:pt>
                <c:pt idx="4">
                  <c:v>FY 13-14</c:v>
                </c:pt>
              </c:strCache>
            </c:strRef>
          </c:cat>
          <c:val>
            <c:numRef>
              <c:f>Sheet1!$I$63:$M$63</c:f>
              <c:numCache>
                <c:formatCode>0.00</c:formatCode>
                <c:ptCount val="5"/>
                <c:pt idx="0">
                  <c:v>14.012135566221627</c:v>
                </c:pt>
                <c:pt idx="1">
                  <c:v>14.501931781595045</c:v>
                </c:pt>
                <c:pt idx="2">
                  <c:v>13.216549662575298</c:v>
                </c:pt>
                <c:pt idx="3">
                  <c:v>12.911486273272326</c:v>
                </c:pt>
                <c:pt idx="4">
                  <c:v>13.047450795516809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Sheet1!$H$64</c:f>
              <c:strCache>
                <c:ptCount val="1"/>
                <c:pt idx="0">
                  <c:v>Orange Public Transportation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square"/>
            <c:size val="5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dLbls>
            <c:dLbl>
              <c:idx val="0"/>
              <c:layout>
                <c:manualLayout>
                  <c:x val="-2.4132730015082957E-2"/>
                  <c:y val="3.0037542986798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815485168426345E-2"/>
                  <c:y val="3.0037542986798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0165912518853769E-2"/>
                  <c:y val="3.0037542986798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2232277526395176E-2"/>
                  <c:y val="3.3375047763109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Sheet1!$I$60:$M$60</c:f>
              <c:strCache>
                <c:ptCount val="5"/>
                <c:pt idx="0">
                  <c:v>FY 09-10</c:v>
                </c:pt>
                <c:pt idx="1">
                  <c:v>FY 10-11</c:v>
                </c:pt>
                <c:pt idx="2">
                  <c:v>FY 10-12</c:v>
                </c:pt>
                <c:pt idx="3">
                  <c:v>FY 12-13</c:v>
                </c:pt>
                <c:pt idx="4">
                  <c:v>FY 13-14</c:v>
                </c:pt>
              </c:strCache>
            </c:strRef>
          </c:cat>
          <c:val>
            <c:numRef>
              <c:f>Sheet1!$I$64:$M$64</c:f>
              <c:numCache>
                <c:formatCode>0.00</c:formatCode>
                <c:ptCount val="5"/>
                <c:pt idx="0">
                  <c:v>8.1837120442258442</c:v>
                </c:pt>
                <c:pt idx="1">
                  <c:v>8.3315375302663437</c:v>
                </c:pt>
                <c:pt idx="2">
                  <c:v>8.4821698817009477</c:v>
                </c:pt>
                <c:pt idx="3">
                  <c:v>8.3429982331355053</c:v>
                </c:pt>
                <c:pt idx="4">
                  <c:v>7.9847163266766739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Sheet1!$H$65</c:f>
              <c:strCache>
                <c:ptCount val="1"/>
                <c:pt idx="0">
                  <c:v>All Departments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star"/>
            <c:size val="7"/>
            <c:spPr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3.2176973353443938E-2"/>
                  <c:y val="2.6700038210487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4077425842131725E-2"/>
                  <c:y val="-1.0012514328932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4188034188034115E-2"/>
                  <c:y val="3.00375429867986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2176973353443938E-2"/>
                  <c:y val="2.0025028657865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Sheet1!$I$60:$M$60</c:f>
              <c:strCache>
                <c:ptCount val="5"/>
                <c:pt idx="0">
                  <c:v>FY 09-10</c:v>
                </c:pt>
                <c:pt idx="1">
                  <c:v>FY 10-11</c:v>
                </c:pt>
                <c:pt idx="2">
                  <c:v>FY 10-12</c:v>
                </c:pt>
                <c:pt idx="3">
                  <c:v>FY 12-13</c:v>
                </c:pt>
                <c:pt idx="4">
                  <c:v>FY 13-14</c:v>
                </c:pt>
              </c:strCache>
            </c:strRef>
          </c:cat>
          <c:val>
            <c:numRef>
              <c:f>Sheet1!$I$65:$M$65</c:f>
              <c:numCache>
                <c:formatCode>0.00</c:formatCode>
                <c:ptCount val="5"/>
                <c:pt idx="0">
                  <c:v>12.817125534653876</c:v>
                </c:pt>
                <c:pt idx="1">
                  <c:v>13.099738660365876</c:v>
                </c:pt>
                <c:pt idx="2">
                  <c:v>12.164460315268215</c:v>
                </c:pt>
                <c:pt idx="3">
                  <c:v>11.779235262674158</c:v>
                </c:pt>
                <c:pt idx="4">
                  <c:v>11.699073042178547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740096"/>
        <c:axId val="96740864"/>
      </c:lineChart>
      <c:catAx>
        <c:axId val="96740096"/>
        <c:scaling>
          <c:orientation val="minMax"/>
        </c:scaling>
        <c:delete val="0"/>
        <c:axPos val="b"/>
        <c:majorTickMark val="none"/>
        <c:minorTickMark val="none"/>
        <c:tickLblPos val="nextTo"/>
        <c:crossAx val="96740864"/>
        <c:crosses val="autoZero"/>
        <c:auto val="1"/>
        <c:lblAlgn val="ctr"/>
        <c:lblOffset val="100"/>
        <c:noMultiLvlLbl val="0"/>
      </c:catAx>
      <c:valAx>
        <c:axId val="96740864"/>
        <c:scaling>
          <c:orientation val="minMax"/>
          <c:min val="6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MPG</a:t>
                </a:r>
              </a:p>
            </c:rich>
          </c:tx>
          <c:layout/>
          <c:overlay val="0"/>
        </c:title>
        <c:numFmt formatCode="0.00" sourceLinked="1"/>
        <c:majorTickMark val="none"/>
        <c:minorTickMark val="none"/>
        <c:tickLblPos val="nextTo"/>
        <c:crossAx val="967400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759665313489025"/>
          <c:y val="0.4457634417765225"/>
          <c:w val="0.21216990355127296"/>
          <c:h val="0.30175904897407207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8812911749060321"/>
          <c:y val="0.11085450346420324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Sheet1!$K$25</c:f>
              <c:strCache>
                <c:ptCount val="1"/>
                <c:pt idx="0">
                  <c:v>FY14 Fuel Usage
Emergency Services</c:v>
                </c:pt>
              </c:strCache>
            </c:strRef>
          </c:tx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6011597659423976"/>
                  <c:y val="-0.151175525692082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Sheet1!$J$26:$J$27</c:f>
              <c:strCache>
                <c:ptCount val="2"/>
                <c:pt idx="0">
                  <c:v>Ambulance</c:v>
                </c:pt>
                <c:pt idx="1">
                  <c:v>Other</c:v>
                </c:pt>
              </c:strCache>
            </c:strRef>
          </c:cat>
          <c:val>
            <c:numRef>
              <c:f>Sheet1!$K$26:$K$27</c:f>
              <c:numCache>
                <c:formatCode>#,##0</c:formatCode>
                <c:ptCount val="2"/>
                <c:pt idx="0">
                  <c:v>42689.612000000001</c:v>
                </c:pt>
                <c:pt idx="1">
                  <c:v>14974.092999999997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1735615453413537"/>
          <c:y val="0.51838785740696958"/>
          <c:w val="0.22028304368412746"/>
          <c:h val="0.12627278403132633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Emergency Calls</c:v>
          </c:tx>
          <c:invertIfNegative val="0"/>
          <c:dPt>
            <c:idx val="2"/>
            <c:invertIfNegative val="0"/>
            <c:bubble3D val="0"/>
            <c:spPr>
              <a:pattFill prst="pct75">
                <a:fgClr>
                  <a:schemeClr val="accent1"/>
                </a:fgClr>
                <a:bgClr>
                  <a:schemeClr val="bg1"/>
                </a:bgClr>
              </a:patt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Sheet1!$E$54:$E$56</c:f>
              <c:strCache>
                <c:ptCount val="3"/>
                <c:pt idx="0">
                  <c:v>FY13</c:v>
                </c:pt>
                <c:pt idx="1">
                  <c:v>FY14</c:v>
                </c:pt>
                <c:pt idx="2">
                  <c:v>FY15 to date</c:v>
                </c:pt>
              </c:strCache>
            </c:strRef>
          </c:cat>
          <c:val>
            <c:numRef>
              <c:f>Sheet1!$D$54:$D$56</c:f>
              <c:numCache>
                <c:formatCode>General</c:formatCode>
                <c:ptCount val="3"/>
                <c:pt idx="0">
                  <c:v>14802</c:v>
                </c:pt>
                <c:pt idx="1">
                  <c:v>15279</c:v>
                </c:pt>
                <c:pt idx="2">
                  <c:v>17701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870400"/>
        <c:axId val="98871936"/>
      </c:barChart>
      <c:catAx>
        <c:axId val="98870400"/>
        <c:scaling>
          <c:orientation val="minMax"/>
        </c:scaling>
        <c:delete val="0"/>
        <c:axPos val="b"/>
        <c:majorTickMark val="out"/>
        <c:minorTickMark val="none"/>
        <c:tickLblPos val="nextTo"/>
        <c:crossAx val="98871936"/>
        <c:crossesAt val="0"/>
        <c:auto val="1"/>
        <c:lblAlgn val="ctr"/>
        <c:lblOffset val="100"/>
        <c:noMultiLvlLbl val="0"/>
      </c:catAx>
      <c:valAx>
        <c:axId val="98871936"/>
        <c:scaling>
          <c:orientation val="minMax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98870400"/>
        <c:crosses val="autoZero"/>
        <c:crossBetween val="between"/>
        <c:majorUnit val="5000"/>
        <c:minorUnit val="1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Normalized </a:t>
            </a:r>
            <a:r>
              <a:rPr lang="en-US" dirty="0"/>
              <a:t>Energy Intensity</a:t>
            </a:r>
            <a:r>
              <a:rPr lang="en-US" baseline="0" dirty="0"/>
              <a:t> </a:t>
            </a:r>
            <a:r>
              <a:rPr lang="en-US" dirty="0" smtClean="0"/>
              <a:t>(BTUs/sf) - </a:t>
            </a:r>
            <a:r>
              <a:rPr lang="en-US" sz="1800" b="1" i="0" u="none" strike="noStrike" baseline="0" dirty="0" smtClean="0">
                <a:effectLst/>
              </a:rPr>
              <a:t>Link Center </a:t>
            </a:r>
            <a:endParaRPr lang="en-US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cat>
            <c:strRef>
              <c:f>Link!$BK$119:$DR$119</c:f>
              <c:strCache>
                <c:ptCount val="60"/>
                <c:pt idx="0">
                  <c:v>7/2009</c:v>
                </c:pt>
                <c:pt idx="1">
                  <c:v>8/2009</c:v>
                </c:pt>
                <c:pt idx="2">
                  <c:v>9/2009</c:v>
                </c:pt>
                <c:pt idx="3">
                  <c:v>10/2009</c:v>
                </c:pt>
                <c:pt idx="4">
                  <c:v>11/2009</c:v>
                </c:pt>
                <c:pt idx="5">
                  <c:v>12/2009</c:v>
                </c:pt>
                <c:pt idx="6">
                  <c:v>1/2010</c:v>
                </c:pt>
                <c:pt idx="7">
                  <c:v>2/2010</c:v>
                </c:pt>
                <c:pt idx="8">
                  <c:v>3/2010</c:v>
                </c:pt>
                <c:pt idx="9">
                  <c:v>4/2010</c:v>
                </c:pt>
                <c:pt idx="10">
                  <c:v>5/2010</c:v>
                </c:pt>
                <c:pt idx="11">
                  <c:v>6/2010</c:v>
                </c:pt>
                <c:pt idx="12">
                  <c:v>7/2010</c:v>
                </c:pt>
                <c:pt idx="13">
                  <c:v>8/2010</c:v>
                </c:pt>
                <c:pt idx="14">
                  <c:v>9/2010</c:v>
                </c:pt>
                <c:pt idx="15">
                  <c:v>10/2010</c:v>
                </c:pt>
                <c:pt idx="16">
                  <c:v>11/2010</c:v>
                </c:pt>
                <c:pt idx="17">
                  <c:v>12/2010</c:v>
                </c:pt>
                <c:pt idx="18">
                  <c:v>1/2011</c:v>
                </c:pt>
                <c:pt idx="19">
                  <c:v>2/2011</c:v>
                </c:pt>
                <c:pt idx="20">
                  <c:v>3/2011</c:v>
                </c:pt>
                <c:pt idx="21">
                  <c:v>4/2011</c:v>
                </c:pt>
                <c:pt idx="22">
                  <c:v>5/2011</c:v>
                </c:pt>
                <c:pt idx="23">
                  <c:v>6/2011</c:v>
                </c:pt>
                <c:pt idx="24">
                  <c:v>7/2011</c:v>
                </c:pt>
                <c:pt idx="25">
                  <c:v>8/2011</c:v>
                </c:pt>
                <c:pt idx="26">
                  <c:v>9/2011</c:v>
                </c:pt>
                <c:pt idx="27">
                  <c:v>10/2011</c:v>
                </c:pt>
                <c:pt idx="28">
                  <c:v>11/2011</c:v>
                </c:pt>
                <c:pt idx="29">
                  <c:v>12/2011</c:v>
                </c:pt>
                <c:pt idx="30">
                  <c:v>1/2012</c:v>
                </c:pt>
                <c:pt idx="31">
                  <c:v>2/2012</c:v>
                </c:pt>
                <c:pt idx="32">
                  <c:v>3/2012</c:v>
                </c:pt>
                <c:pt idx="33">
                  <c:v>4/2012</c:v>
                </c:pt>
                <c:pt idx="34">
                  <c:v>5/2012</c:v>
                </c:pt>
                <c:pt idx="35">
                  <c:v>6/2012</c:v>
                </c:pt>
                <c:pt idx="36">
                  <c:v>7/2012</c:v>
                </c:pt>
                <c:pt idx="37">
                  <c:v>8/2012</c:v>
                </c:pt>
                <c:pt idx="38">
                  <c:v>9/2012</c:v>
                </c:pt>
                <c:pt idx="39">
                  <c:v>10/2012</c:v>
                </c:pt>
                <c:pt idx="40">
                  <c:v>11/2012</c:v>
                </c:pt>
                <c:pt idx="41">
                  <c:v>12/2012</c:v>
                </c:pt>
                <c:pt idx="42">
                  <c:v>1/2013</c:v>
                </c:pt>
                <c:pt idx="43">
                  <c:v>2/2013</c:v>
                </c:pt>
                <c:pt idx="44">
                  <c:v>3/2013</c:v>
                </c:pt>
                <c:pt idx="45">
                  <c:v>4/2013</c:v>
                </c:pt>
                <c:pt idx="46">
                  <c:v>5/2013</c:v>
                </c:pt>
                <c:pt idx="47">
                  <c:v>6/2013</c:v>
                </c:pt>
                <c:pt idx="48">
                  <c:v>7/2013</c:v>
                </c:pt>
                <c:pt idx="49">
                  <c:v>8/2013</c:v>
                </c:pt>
                <c:pt idx="50">
                  <c:v>9/2013</c:v>
                </c:pt>
                <c:pt idx="51">
                  <c:v>10/2013</c:v>
                </c:pt>
                <c:pt idx="52">
                  <c:v>11/2013</c:v>
                </c:pt>
                <c:pt idx="53">
                  <c:v>12/2013</c:v>
                </c:pt>
                <c:pt idx="54">
                  <c:v>Jan-14</c:v>
                </c:pt>
                <c:pt idx="55">
                  <c:v>Feb-14</c:v>
                </c:pt>
                <c:pt idx="56">
                  <c:v>Mar-14</c:v>
                </c:pt>
                <c:pt idx="57">
                  <c:v>Apr-14</c:v>
                </c:pt>
                <c:pt idx="58">
                  <c:v>May-14</c:v>
                </c:pt>
                <c:pt idx="59">
                  <c:v>Jun-14</c:v>
                </c:pt>
              </c:strCache>
            </c:strRef>
          </c:cat>
          <c:val>
            <c:numRef>
              <c:f>Link!$BK$122:$DR$122</c:f>
              <c:numCache>
                <c:formatCode>_(* #,##0.00_);_(* \(#,##0.00\);_(* "-"??_);_(@_)</c:formatCode>
                <c:ptCount val="60"/>
                <c:pt idx="0">
                  <c:v>4661.8593743988304</c:v>
                </c:pt>
                <c:pt idx="1">
                  <c:v>5608.0334731253124</c:v>
                </c:pt>
                <c:pt idx="2">
                  <c:v>6024.4263783617407</c:v>
                </c:pt>
                <c:pt idx="3">
                  <c:v>7894.0708706860069</c:v>
                </c:pt>
                <c:pt idx="4">
                  <c:v>7645.8843445808161</c:v>
                </c:pt>
                <c:pt idx="5">
                  <c:v>9076.6047862721716</c:v>
                </c:pt>
                <c:pt idx="6">
                  <c:v>13248.60921088069</c:v>
                </c:pt>
                <c:pt idx="7">
                  <c:v>11602.067292524336</c:v>
                </c:pt>
                <c:pt idx="8">
                  <c:v>13005.49617175176</c:v>
                </c:pt>
                <c:pt idx="9">
                  <c:v>12277.54638143973</c:v>
                </c:pt>
                <c:pt idx="10">
                  <c:v>12082.346235235274</c:v>
                </c:pt>
                <c:pt idx="11">
                  <c:v>11509.196683467355</c:v>
                </c:pt>
                <c:pt idx="12">
                  <c:v>9268.1359316686539</c:v>
                </c:pt>
                <c:pt idx="13">
                  <c:v>4044.7772305798162</c:v>
                </c:pt>
                <c:pt idx="14">
                  <c:v>3082.1212342734025</c:v>
                </c:pt>
                <c:pt idx="15">
                  <c:v>6589.2034550421304</c:v>
                </c:pt>
                <c:pt idx="16">
                  <c:v>10130.183448116655</c:v>
                </c:pt>
                <c:pt idx="17">
                  <c:v>11678.067061675196</c:v>
                </c:pt>
                <c:pt idx="18">
                  <c:v>12025.030087337924</c:v>
                </c:pt>
                <c:pt idx="19">
                  <c:v>11342.343003347312</c:v>
                </c:pt>
                <c:pt idx="20">
                  <c:v>12663.296102497019</c:v>
                </c:pt>
                <c:pt idx="21">
                  <c:v>12704.841483590473</c:v>
                </c:pt>
                <c:pt idx="22">
                  <c:v>11812.91062290793</c:v>
                </c:pt>
                <c:pt idx="23">
                  <c:v>5020.7774229540992</c:v>
                </c:pt>
                <c:pt idx="24">
                  <c:v>3851.294678927321</c:v>
                </c:pt>
                <c:pt idx="25">
                  <c:v>3577.7264052941405</c:v>
                </c:pt>
                <c:pt idx="26">
                  <c:v>2870.6024393059138</c:v>
                </c:pt>
                <c:pt idx="27">
                  <c:v>3804.0221615174482</c:v>
                </c:pt>
                <c:pt idx="28">
                  <c:v>6735.1975683890578</c:v>
                </c:pt>
                <c:pt idx="29">
                  <c:v>5541.6524950944558</c:v>
                </c:pt>
                <c:pt idx="30">
                  <c:v>6058.2161517448349</c:v>
                </c:pt>
                <c:pt idx="31">
                  <c:v>5571.1959524450767</c:v>
                </c:pt>
                <c:pt idx="32">
                  <c:v>4408.7389096225616</c:v>
                </c:pt>
                <c:pt idx="33">
                  <c:v>4144.3377707668042</c:v>
                </c:pt>
                <c:pt idx="34">
                  <c:v>4268.6614597360622</c:v>
                </c:pt>
                <c:pt idx="35">
                  <c:v>4803.5026740025396</c:v>
                </c:pt>
                <c:pt idx="36">
                  <c:v>4327.3443499672967</c:v>
                </c:pt>
                <c:pt idx="37">
                  <c:v>4648.2368896925855</c:v>
                </c:pt>
                <c:pt idx="38">
                  <c:v>4197.9006963949059</c:v>
                </c:pt>
                <c:pt idx="39">
                  <c:v>3499.3513139163556</c:v>
                </c:pt>
                <c:pt idx="40">
                  <c:v>3974.590665999769</c:v>
                </c:pt>
                <c:pt idx="41">
                  <c:v>4333.908429841099</c:v>
                </c:pt>
                <c:pt idx="42">
                  <c:v>4226.6513408487554</c:v>
                </c:pt>
                <c:pt idx="43">
                  <c:v>4094.2285406486862</c:v>
                </c:pt>
                <c:pt idx="44">
                  <c:v>4766.5722365434185</c:v>
                </c:pt>
                <c:pt idx="45">
                  <c:v>4413.7679581393559</c:v>
                </c:pt>
                <c:pt idx="46">
                  <c:v>4621.4151052287334</c:v>
                </c:pt>
                <c:pt idx="47">
                  <c:v>4449.0217382940245</c:v>
                </c:pt>
                <c:pt idx="48">
                  <c:v>4684.1554384209921</c:v>
                </c:pt>
                <c:pt idx="49">
                  <c:v>4587.1506290639063</c:v>
                </c:pt>
                <c:pt idx="50">
                  <c:v>4336.1402023777464</c:v>
                </c:pt>
                <c:pt idx="51">
                  <c:v>4565.3578546419913</c:v>
                </c:pt>
                <c:pt idx="52">
                  <c:v>4429.1682120734104</c:v>
                </c:pt>
                <c:pt idx="53">
                  <c:v>4513.9751452425844</c:v>
                </c:pt>
                <c:pt idx="54">
                  <c:v>4968.9052364279942</c:v>
                </c:pt>
                <c:pt idx="55">
                  <c:v>4204.5134469624099</c:v>
                </c:pt>
                <c:pt idx="56">
                  <c:v>4890.8138971182334</c:v>
                </c:pt>
                <c:pt idx="57">
                  <c:v>4315.3874033319225</c:v>
                </c:pt>
                <c:pt idx="58">
                  <c:v>4590.1494363433494</c:v>
                </c:pt>
                <c:pt idx="59">
                  <c:v>4559.0563656650374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9180544"/>
        <c:axId val="99182080"/>
      </c:lineChart>
      <c:catAx>
        <c:axId val="99180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9182080"/>
        <c:crosses val="autoZero"/>
        <c:auto val="1"/>
        <c:lblAlgn val="ctr"/>
        <c:lblOffset val="100"/>
        <c:noMultiLvlLbl val="0"/>
      </c:catAx>
      <c:valAx>
        <c:axId val="99182080"/>
        <c:scaling>
          <c:orientation val="minMax"/>
        </c:scaling>
        <c:delete val="0"/>
        <c:axPos val="l"/>
        <c:majorGridlines/>
        <c:numFmt formatCode="_(* #,##0_);_(* \(#,##0\);_(* &quot;-&quot;_);_(@_)" sourceLinked="0"/>
        <c:majorTickMark val="out"/>
        <c:minorTickMark val="none"/>
        <c:tickLblPos val="nextTo"/>
        <c:crossAx val="991805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3D2C51-BFCD-4E1D-874F-A5215176D59E}" type="doc">
      <dgm:prSet loTypeId="urn:microsoft.com/office/officeart/2005/8/layout/hChevron3" loCatId="process" qsTypeId="urn:microsoft.com/office/officeart/2005/8/quickstyle/simple5" qsCatId="simple" csTypeId="urn:microsoft.com/office/officeart/2005/8/colors/accent3_2" csCatId="accent3" phldr="1"/>
      <dgm:spPr/>
    </dgm:pt>
    <dgm:pt modelId="{4C1F5B07-1CB0-42A2-BD61-28CF7110EA66}">
      <dgm:prSet phldrT="[Text]"/>
      <dgm:spPr/>
      <dgm:t>
        <a:bodyPr/>
        <a:lstStyle/>
        <a:p>
          <a:r>
            <a:rPr lang="en-US" dirty="0" smtClean="0"/>
            <a:t>2005</a:t>
          </a:r>
          <a:endParaRPr lang="en-US" dirty="0"/>
        </a:p>
      </dgm:t>
    </dgm:pt>
    <dgm:pt modelId="{C075B231-BE35-48CD-8521-2A58FBEEA795}" type="parTrans" cxnId="{6CC37B12-6A57-46EA-90B3-25CE9881EE80}">
      <dgm:prSet/>
      <dgm:spPr/>
      <dgm:t>
        <a:bodyPr/>
        <a:lstStyle/>
        <a:p>
          <a:endParaRPr lang="en-US"/>
        </a:p>
      </dgm:t>
    </dgm:pt>
    <dgm:pt modelId="{EECE39D2-A721-4B43-AFE2-0E9AEFCBA0C2}" type="sibTrans" cxnId="{6CC37B12-6A57-46EA-90B3-25CE9881EE80}">
      <dgm:prSet/>
      <dgm:spPr/>
      <dgm:t>
        <a:bodyPr/>
        <a:lstStyle/>
        <a:p>
          <a:endParaRPr lang="en-US"/>
        </a:p>
      </dgm:t>
    </dgm:pt>
    <dgm:pt modelId="{14CC5547-C812-4B01-AE4B-9A30D1DD9EC2}">
      <dgm:prSet phldrT="[Text]"/>
      <dgm:spPr/>
      <dgm:t>
        <a:bodyPr/>
        <a:lstStyle/>
        <a:p>
          <a:r>
            <a:rPr lang="en-US" dirty="0" smtClean="0"/>
            <a:t>2010</a:t>
          </a:r>
          <a:endParaRPr lang="en-US" dirty="0"/>
        </a:p>
      </dgm:t>
    </dgm:pt>
    <dgm:pt modelId="{C060F263-6A6D-4874-BD3B-5DEE4DB978E5}" type="parTrans" cxnId="{2D70F579-7BD6-4A64-85A2-CB8A562575D6}">
      <dgm:prSet/>
      <dgm:spPr/>
      <dgm:t>
        <a:bodyPr/>
        <a:lstStyle/>
        <a:p>
          <a:endParaRPr lang="en-US"/>
        </a:p>
      </dgm:t>
    </dgm:pt>
    <dgm:pt modelId="{1BB1CF9B-E611-44EA-8753-2BBED0EC54D6}" type="sibTrans" cxnId="{2D70F579-7BD6-4A64-85A2-CB8A562575D6}">
      <dgm:prSet/>
      <dgm:spPr/>
      <dgm:t>
        <a:bodyPr/>
        <a:lstStyle/>
        <a:p>
          <a:endParaRPr lang="en-US"/>
        </a:p>
      </dgm:t>
    </dgm:pt>
    <dgm:pt modelId="{EA7EAA29-CDCE-4084-9A15-2710D56DEC23}">
      <dgm:prSet phldrT="[Text]"/>
      <dgm:spPr/>
      <dgm:t>
        <a:bodyPr/>
        <a:lstStyle/>
        <a:p>
          <a:r>
            <a:rPr lang="en-US" dirty="0" smtClean="0"/>
            <a:t>2006</a:t>
          </a:r>
          <a:endParaRPr lang="en-US" dirty="0"/>
        </a:p>
      </dgm:t>
    </dgm:pt>
    <dgm:pt modelId="{87C82F38-8A3E-4371-83AE-979F1E82A22A}" type="parTrans" cxnId="{C114F4F6-55BD-488F-AB3E-5096DCC9CCBC}">
      <dgm:prSet/>
      <dgm:spPr/>
      <dgm:t>
        <a:bodyPr/>
        <a:lstStyle/>
        <a:p>
          <a:endParaRPr lang="en-US"/>
        </a:p>
      </dgm:t>
    </dgm:pt>
    <dgm:pt modelId="{1531F432-EA70-402A-9C7A-48DC690D72B1}" type="sibTrans" cxnId="{C114F4F6-55BD-488F-AB3E-5096DCC9CCBC}">
      <dgm:prSet/>
      <dgm:spPr/>
      <dgm:t>
        <a:bodyPr/>
        <a:lstStyle/>
        <a:p>
          <a:endParaRPr lang="en-US"/>
        </a:p>
      </dgm:t>
    </dgm:pt>
    <dgm:pt modelId="{8F8B7F32-5988-483C-8605-1133B9EBB8B5}">
      <dgm:prSet phldrT="[Text]"/>
      <dgm:spPr/>
      <dgm:t>
        <a:bodyPr/>
        <a:lstStyle/>
        <a:p>
          <a:r>
            <a:rPr lang="en-US" dirty="0" smtClean="0"/>
            <a:t>2011</a:t>
          </a:r>
          <a:endParaRPr lang="en-US" dirty="0"/>
        </a:p>
      </dgm:t>
    </dgm:pt>
    <dgm:pt modelId="{F5297940-C41C-421F-A7B7-9D785EB99A48}" type="parTrans" cxnId="{7746C291-4E8E-41B2-A08A-E23CB2BFFC4B}">
      <dgm:prSet/>
      <dgm:spPr/>
      <dgm:t>
        <a:bodyPr/>
        <a:lstStyle/>
        <a:p>
          <a:endParaRPr lang="en-US"/>
        </a:p>
      </dgm:t>
    </dgm:pt>
    <dgm:pt modelId="{70D513C1-B428-48C7-803F-E988E664E640}" type="sibTrans" cxnId="{7746C291-4E8E-41B2-A08A-E23CB2BFFC4B}">
      <dgm:prSet/>
      <dgm:spPr/>
      <dgm:t>
        <a:bodyPr/>
        <a:lstStyle/>
        <a:p>
          <a:endParaRPr lang="en-US"/>
        </a:p>
      </dgm:t>
    </dgm:pt>
    <dgm:pt modelId="{FBA35547-EAF7-4DF9-BC35-E3925050D880}">
      <dgm:prSet phldrT="[Text]"/>
      <dgm:spPr/>
      <dgm:t>
        <a:bodyPr/>
        <a:lstStyle/>
        <a:p>
          <a:r>
            <a:rPr lang="en-US" dirty="0" smtClean="0"/>
            <a:t>2012</a:t>
          </a:r>
          <a:endParaRPr lang="en-US" dirty="0"/>
        </a:p>
      </dgm:t>
    </dgm:pt>
    <dgm:pt modelId="{28136BB8-37CD-4027-84D7-08FC8098788B}" type="parTrans" cxnId="{B0FF1853-7786-47DB-BDF7-A5774F52E2FC}">
      <dgm:prSet/>
      <dgm:spPr/>
      <dgm:t>
        <a:bodyPr/>
        <a:lstStyle/>
        <a:p>
          <a:endParaRPr lang="en-US"/>
        </a:p>
      </dgm:t>
    </dgm:pt>
    <dgm:pt modelId="{C810EC34-95EF-498C-B364-82876BF7C2CB}" type="sibTrans" cxnId="{B0FF1853-7786-47DB-BDF7-A5774F52E2FC}">
      <dgm:prSet/>
      <dgm:spPr/>
      <dgm:t>
        <a:bodyPr/>
        <a:lstStyle/>
        <a:p>
          <a:endParaRPr lang="en-US"/>
        </a:p>
      </dgm:t>
    </dgm:pt>
    <dgm:pt modelId="{E452B121-2662-45F2-9449-343454D13BD1}">
      <dgm:prSet phldrT="[Text]"/>
      <dgm:spPr/>
      <dgm:t>
        <a:bodyPr/>
        <a:lstStyle/>
        <a:p>
          <a:r>
            <a:rPr lang="en-US" dirty="0" smtClean="0"/>
            <a:t>2014</a:t>
          </a:r>
          <a:endParaRPr lang="en-US" dirty="0"/>
        </a:p>
      </dgm:t>
    </dgm:pt>
    <dgm:pt modelId="{D2A30F08-86A5-42AC-B82B-305FF80DA8C0}" type="parTrans" cxnId="{FD08120B-4C96-41C5-80A8-66232E40CD54}">
      <dgm:prSet/>
      <dgm:spPr/>
      <dgm:t>
        <a:bodyPr/>
        <a:lstStyle/>
        <a:p>
          <a:endParaRPr lang="en-US"/>
        </a:p>
      </dgm:t>
    </dgm:pt>
    <dgm:pt modelId="{6E421301-533D-4680-9E5A-86FDE68D6DF5}" type="sibTrans" cxnId="{FD08120B-4C96-41C5-80A8-66232E40CD54}">
      <dgm:prSet/>
      <dgm:spPr/>
      <dgm:t>
        <a:bodyPr/>
        <a:lstStyle/>
        <a:p>
          <a:endParaRPr lang="en-US"/>
        </a:p>
      </dgm:t>
    </dgm:pt>
    <dgm:pt modelId="{F82F707F-F77E-408C-A4A8-90737615A256}">
      <dgm:prSet phldrT="[Text]"/>
      <dgm:spPr/>
      <dgm:t>
        <a:bodyPr/>
        <a:lstStyle/>
        <a:p>
          <a:r>
            <a:rPr lang="en-US" dirty="0" smtClean="0"/>
            <a:t>2007</a:t>
          </a:r>
          <a:endParaRPr lang="en-US" dirty="0"/>
        </a:p>
      </dgm:t>
    </dgm:pt>
    <dgm:pt modelId="{41F6A746-ACB4-4912-9CEF-5C09EA2E0518}" type="parTrans" cxnId="{4BC40555-DCD5-40B7-8EE1-D16E51E7FA4D}">
      <dgm:prSet/>
      <dgm:spPr/>
      <dgm:t>
        <a:bodyPr/>
        <a:lstStyle/>
        <a:p>
          <a:endParaRPr lang="en-US"/>
        </a:p>
      </dgm:t>
    </dgm:pt>
    <dgm:pt modelId="{52986D89-EA95-4565-8EE0-E25F02F57DED}" type="sibTrans" cxnId="{4BC40555-DCD5-40B7-8EE1-D16E51E7FA4D}">
      <dgm:prSet/>
      <dgm:spPr/>
      <dgm:t>
        <a:bodyPr/>
        <a:lstStyle/>
        <a:p>
          <a:endParaRPr lang="en-US"/>
        </a:p>
      </dgm:t>
    </dgm:pt>
    <dgm:pt modelId="{101EB4C4-FCB9-48C6-A544-41CAA505CC71}">
      <dgm:prSet phldrT="[Text]"/>
      <dgm:spPr/>
      <dgm:t>
        <a:bodyPr/>
        <a:lstStyle/>
        <a:p>
          <a:r>
            <a:rPr lang="en-US" dirty="0" smtClean="0"/>
            <a:t>2008</a:t>
          </a:r>
          <a:endParaRPr lang="en-US" dirty="0"/>
        </a:p>
      </dgm:t>
    </dgm:pt>
    <dgm:pt modelId="{EA6F2A5F-2400-4914-BE04-AFA29A38A4CB}" type="parTrans" cxnId="{07CE0CDA-8200-4A2C-826C-550BB84E46A9}">
      <dgm:prSet/>
      <dgm:spPr/>
      <dgm:t>
        <a:bodyPr/>
        <a:lstStyle/>
        <a:p>
          <a:endParaRPr lang="en-US"/>
        </a:p>
      </dgm:t>
    </dgm:pt>
    <dgm:pt modelId="{54FD4B99-D597-4151-B507-FF0BC2BD70D2}" type="sibTrans" cxnId="{07CE0CDA-8200-4A2C-826C-550BB84E46A9}">
      <dgm:prSet/>
      <dgm:spPr/>
      <dgm:t>
        <a:bodyPr/>
        <a:lstStyle/>
        <a:p>
          <a:endParaRPr lang="en-US"/>
        </a:p>
      </dgm:t>
    </dgm:pt>
    <dgm:pt modelId="{6F46015E-5DBE-4FD5-ACA4-84A88A73AB3D}">
      <dgm:prSet phldrT="[Text]"/>
      <dgm:spPr/>
      <dgm:t>
        <a:bodyPr/>
        <a:lstStyle/>
        <a:p>
          <a:r>
            <a:rPr lang="en-US" dirty="0" smtClean="0"/>
            <a:t>2009</a:t>
          </a:r>
          <a:endParaRPr lang="en-US" dirty="0"/>
        </a:p>
      </dgm:t>
    </dgm:pt>
    <dgm:pt modelId="{223A45B1-BB40-43A3-AFEC-D93034DBB308}" type="parTrans" cxnId="{BA77AF54-4468-4249-B34A-5459819A557C}">
      <dgm:prSet/>
      <dgm:spPr/>
      <dgm:t>
        <a:bodyPr/>
        <a:lstStyle/>
        <a:p>
          <a:endParaRPr lang="en-US"/>
        </a:p>
      </dgm:t>
    </dgm:pt>
    <dgm:pt modelId="{560D985B-3A72-47D1-9818-B222CB15DF8E}" type="sibTrans" cxnId="{BA77AF54-4468-4249-B34A-5459819A557C}">
      <dgm:prSet/>
      <dgm:spPr/>
      <dgm:t>
        <a:bodyPr/>
        <a:lstStyle/>
        <a:p>
          <a:endParaRPr lang="en-US"/>
        </a:p>
      </dgm:t>
    </dgm:pt>
    <dgm:pt modelId="{8C505FB3-D164-4CCA-80DB-C049B3C36EB2}">
      <dgm:prSet phldrT="[Text]"/>
      <dgm:spPr/>
      <dgm:t>
        <a:bodyPr/>
        <a:lstStyle/>
        <a:p>
          <a:r>
            <a:rPr lang="en-US" dirty="0" smtClean="0"/>
            <a:t>2013</a:t>
          </a:r>
          <a:endParaRPr lang="en-US" dirty="0"/>
        </a:p>
      </dgm:t>
    </dgm:pt>
    <dgm:pt modelId="{91385DA0-A60E-4521-81D0-AECADF6CF185}" type="parTrans" cxnId="{1EA7D9BC-95FF-494E-BA5F-31B99FC96E0A}">
      <dgm:prSet/>
      <dgm:spPr/>
      <dgm:t>
        <a:bodyPr/>
        <a:lstStyle/>
        <a:p>
          <a:endParaRPr lang="en-US"/>
        </a:p>
      </dgm:t>
    </dgm:pt>
    <dgm:pt modelId="{848F39B5-F222-47C2-A9CB-374240BA9447}" type="sibTrans" cxnId="{1EA7D9BC-95FF-494E-BA5F-31B99FC96E0A}">
      <dgm:prSet/>
      <dgm:spPr/>
      <dgm:t>
        <a:bodyPr/>
        <a:lstStyle/>
        <a:p>
          <a:endParaRPr lang="en-US"/>
        </a:p>
      </dgm:t>
    </dgm:pt>
    <dgm:pt modelId="{94E3784B-14E1-43E4-80F9-BF5BED9E2EF6}" type="pres">
      <dgm:prSet presAssocID="{633D2C51-BFCD-4E1D-874F-A5215176D59E}" presName="Name0" presStyleCnt="0">
        <dgm:presLayoutVars>
          <dgm:dir/>
          <dgm:resizeHandles val="exact"/>
        </dgm:presLayoutVars>
      </dgm:prSet>
      <dgm:spPr/>
    </dgm:pt>
    <dgm:pt modelId="{48835BA6-84B9-4823-AA1A-4E46348B91A6}" type="pres">
      <dgm:prSet presAssocID="{4C1F5B07-1CB0-42A2-BD61-28CF7110EA66}" presName="parTxOnly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E9EF27-4CD8-4AE1-A5C9-4BDB08F25C90}" type="pres">
      <dgm:prSet presAssocID="{EECE39D2-A721-4B43-AFE2-0E9AEFCBA0C2}" presName="parSpace" presStyleCnt="0"/>
      <dgm:spPr/>
    </dgm:pt>
    <dgm:pt modelId="{E851A1AA-72A8-4233-8CB2-B6C36AFBAE34}" type="pres">
      <dgm:prSet presAssocID="{EA7EAA29-CDCE-4084-9A15-2710D56DEC23}" presName="parTxOnly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8988D7-2DBB-414B-939B-CC9EBAAAC387}" type="pres">
      <dgm:prSet presAssocID="{1531F432-EA70-402A-9C7A-48DC690D72B1}" presName="parSpace" presStyleCnt="0"/>
      <dgm:spPr/>
    </dgm:pt>
    <dgm:pt modelId="{A3DDA690-EC60-48EC-A1EC-CDC00DA79874}" type="pres">
      <dgm:prSet presAssocID="{F82F707F-F77E-408C-A4A8-90737615A256}" presName="parTxOnly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4BB031-79C3-48D1-B114-C0561BF8F109}" type="pres">
      <dgm:prSet presAssocID="{52986D89-EA95-4565-8EE0-E25F02F57DED}" presName="parSpace" presStyleCnt="0"/>
      <dgm:spPr/>
    </dgm:pt>
    <dgm:pt modelId="{7E853AD3-457E-4311-AB64-00D5EDC423C4}" type="pres">
      <dgm:prSet presAssocID="{101EB4C4-FCB9-48C6-A544-41CAA505CC71}" presName="parTxOnly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85C5ED-C230-483F-8B4F-70728DB85086}" type="pres">
      <dgm:prSet presAssocID="{54FD4B99-D597-4151-B507-FF0BC2BD70D2}" presName="parSpace" presStyleCnt="0"/>
      <dgm:spPr/>
    </dgm:pt>
    <dgm:pt modelId="{14B63140-B256-4D8F-9200-A3BF43D79EB9}" type="pres">
      <dgm:prSet presAssocID="{6F46015E-5DBE-4FD5-ACA4-84A88A73AB3D}" presName="parTxOnly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12BD39-FEE7-4031-A0C9-71E861B2DFBA}" type="pres">
      <dgm:prSet presAssocID="{560D985B-3A72-47D1-9818-B222CB15DF8E}" presName="parSpace" presStyleCnt="0"/>
      <dgm:spPr/>
    </dgm:pt>
    <dgm:pt modelId="{462CFBDE-4D17-46E3-83DB-9D0668AA7754}" type="pres">
      <dgm:prSet presAssocID="{14CC5547-C812-4B01-AE4B-9A30D1DD9EC2}" presName="parTxOnly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E8AE85-D4B1-4E56-8959-9FB9B532562D}" type="pres">
      <dgm:prSet presAssocID="{1BB1CF9B-E611-44EA-8753-2BBED0EC54D6}" presName="parSpace" presStyleCnt="0"/>
      <dgm:spPr/>
    </dgm:pt>
    <dgm:pt modelId="{B116CD5D-3DE3-43B0-8588-A58471E10A84}" type="pres">
      <dgm:prSet presAssocID="{8F8B7F32-5988-483C-8605-1133B9EBB8B5}" presName="parTxOnly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F24228-E257-4915-8DC6-6FF20B14011D}" type="pres">
      <dgm:prSet presAssocID="{70D513C1-B428-48C7-803F-E988E664E640}" presName="parSpace" presStyleCnt="0"/>
      <dgm:spPr/>
    </dgm:pt>
    <dgm:pt modelId="{47258771-6AD4-4CD9-B4F9-3E08BF70D8A8}" type="pres">
      <dgm:prSet presAssocID="{FBA35547-EAF7-4DF9-BC35-E3925050D880}" presName="parTxOnly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127CE9-9E7F-464A-9520-4255FCF83EC4}" type="pres">
      <dgm:prSet presAssocID="{C810EC34-95EF-498C-B364-82876BF7C2CB}" presName="parSpace" presStyleCnt="0"/>
      <dgm:spPr/>
    </dgm:pt>
    <dgm:pt modelId="{3CFC1EF8-B86F-4F0E-B9C4-FF8B551FF38F}" type="pres">
      <dgm:prSet presAssocID="{8C505FB3-D164-4CCA-80DB-C049B3C36EB2}" presName="parTxOnly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C9B030-C4A6-4FD6-A9D9-46E00389F384}" type="pres">
      <dgm:prSet presAssocID="{848F39B5-F222-47C2-A9CB-374240BA9447}" presName="parSpace" presStyleCnt="0"/>
      <dgm:spPr/>
    </dgm:pt>
    <dgm:pt modelId="{55F8E16F-BB41-44A7-959E-E74B786ED43A}" type="pres">
      <dgm:prSet presAssocID="{E452B121-2662-45F2-9449-343454D13BD1}" presName="parTxOnly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D08120B-4C96-41C5-80A8-66232E40CD54}" srcId="{633D2C51-BFCD-4E1D-874F-A5215176D59E}" destId="{E452B121-2662-45F2-9449-343454D13BD1}" srcOrd="9" destOrd="0" parTransId="{D2A30F08-86A5-42AC-B82B-305FF80DA8C0}" sibTransId="{6E421301-533D-4680-9E5A-86FDE68D6DF5}"/>
    <dgm:cxn modelId="{A880EA79-2F21-450B-89DC-4F13C38A6ADA}" type="presOf" srcId="{FBA35547-EAF7-4DF9-BC35-E3925050D880}" destId="{47258771-6AD4-4CD9-B4F9-3E08BF70D8A8}" srcOrd="0" destOrd="0" presId="urn:microsoft.com/office/officeart/2005/8/layout/hChevron3"/>
    <dgm:cxn modelId="{C4F05E87-17FC-4870-8993-9197BBE11F60}" type="presOf" srcId="{6F46015E-5DBE-4FD5-ACA4-84A88A73AB3D}" destId="{14B63140-B256-4D8F-9200-A3BF43D79EB9}" srcOrd="0" destOrd="0" presId="urn:microsoft.com/office/officeart/2005/8/layout/hChevron3"/>
    <dgm:cxn modelId="{41976024-61C2-434E-8D7C-74552D1C5A81}" type="presOf" srcId="{8F8B7F32-5988-483C-8605-1133B9EBB8B5}" destId="{B116CD5D-3DE3-43B0-8588-A58471E10A84}" srcOrd="0" destOrd="0" presId="urn:microsoft.com/office/officeart/2005/8/layout/hChevron3"/>
    <dgm:cxn modelId="{BA77AF54-4468-4249-B34A-5459819A557C}" srcId="{633D2C51-BFCD-4E1D-874F-A5215176D59E}" destId="{6F46015E-5DBE-4FD5-ACA4-84A88A73AB3D}" srcOrd="4" destOrd="0" parTransId="{223A45B1-BB40-43A3-AFEC-D93034DBB308}" sibTransId="{560D985B-3A72-47D1-9818-B222CB15DF8E}"/>
    <dgm:cxn modelId="{EE9B3BB2-2B00-4D39-A54C-422D9B9C1259}" type="presOf" srcId="{8C505FB3-D164-4CCA-80DB-C049B3C36EB2}" destId="{3CFC1EF8-B86F-4F0E-B9C4-FF8B551FF38F}" srcOrd="0" destOrd="0" presId="urn:microsoft.com/office/officeart/2005/8/layout/hChevron3"/>
    <dgm:cxn modelId="{6CC37B12-6A57-46EA-90B3-25CE9881EE80}" srcId="{633D2C51-BFCD-4E1D-874F-A5215176D59E}" destId="{4C1F5B07-1CB0-42A2-BD61-28CF7110EA66}" srcOrd="0" destOrd="0" parTransId="{C075B231-BE35-48CD-8521-2A58FBEEA795}" sibTransId="{EECE39D2-A721-4B43-AFE2-0E9AEFCBA0C2}"/>
    <dgm:cxn modelId="{45BE9EDE-5631-417B-86DC-084743B89108}" type="presOf" srcId="{633D2C51-BFCD-4E1D-874F-A5215176D59E}" destId="{94E3784B-14E1-43E4-80F9-BF5BED9E2EF6}" srcOrd="0" destOrd="0" presId="urn:microsoft.com/office/officeart/2005/8/layout/hChevron3"/>
    <dgm:cxn modelId="{D3EC3FC2-69D0-4A44-B39C-A3A586A9A16D}" type="presOf" srcId="{EA7EAA29-CDCE-4084-9A15-2710D56DEC23}" destId="{E851A1AA-72A8-4233-8CB2-B6C36AFBAE34}" srcOrd="0" destOrd="0" presId="urn:microsoft.com/office/officeart/2005/8/layout/hChevron3"/>
    <dgm:cxn modelId="{B0FF1853-7786-47DB-BDF7-A5774F52E2FC}" srcId="{633D2C51-BFCD-4E1D-874F-A5215176D59E}" destId="{FBA35547-EAF7-4DF9-BC35-E3925050D880}" srcOrd="7" destOrd="0" parTransId="{28136BB8-37CD-4027-84D7-08FC8098788B}" sibTransId="{C810EC34-95EF-498C-B364-82876BF7C2CB}"/>
    <dgm:cxn modelId="{CFECABBD-CE62-4724-925B-262AF0861F03}" type="presOf" srcId="{4C1F5B07-1CB0-42A2-BD61-28CF7110EA66}" destId="{48835BA6-84B9-4823-AA1A-4E46348B91A6}" srcOrd="0" destOrd="0" presId="urn:microsoft.com/office/officeart/2005/8/layout/hChevron3"/>
    <dgm:cxn modelId="{E8C724BE-8516-4FAE-ABF1-D13CC1BCF6CC}" type="presOf" srcId="{E452B121-2662-45F2-9449-343454D13BD1}" destId="{55F8E16F-BB41-44A7-959E-E74B786ED43A}" srcOrd="0" destOrd="0" presId="urn:microsoft.com/office/officeart/2005/8/layout/hChevron3"/>
    <dgm:cxn modelId="{0FEE012A-6D8F-46FB-A1B3-512D4A19BB11}" type="presOf" srcId="{101EB4C4-FCB9-48C6-A544-41CAA505CC71}" destId="{7E853AD3-457E-4311-AB64-00D5EDC423C4}" srcOrd="0" destOrd="0" presId="urn:microsoft.com/office/officeart/2005/8/layout/hChevron3"/>
    <dgm:cxn modelId="{2D70F579-7BD6-4A64-85A2-CB8A562575D6}" srcId="{633D2C51-BFCD-4E1D-874F-A5215176D59E}" destId="{14CC5547-C812-4B01-AE4B-9A30D1DD9EC2}" srcOrd="5" destOrd="0" parTransId="{C060F263-6A6D-4874-BD3B-5DEE4DB978E5}" sibTransId="{1BB1CF9B-E611-44EA-8753-2BBED0EC54D6}"/>
    <dgm:cxn modelId="{D7514DCE-6CFB-4D13-81E1-21FB111AA2C4}" type="presOf" srcId="{F82F707F-F77E-408C-A4A8-90737615A256}" destId="{A3DDA690-EC60-48EC-A1EC-CDC00DA79874}" srcOrd="0" destOrd="0" presId="urn:microsoft.com/office/officeart/2005/8/layout/hChevron3"/>
    <dgm:cxn modelId="{12AE6FA5-050F-40E5-A7A7-C1AA23A83E64}" type="presOf" srcId="{14CC5547-C812-4B01-AE4B-9A30D1DD9EC2}" destId="{462CFBDE-4D17-46E3-83DB-9D0668AA7754}" srcOrd="0" destOrd="0" presId="urn:microsoft.com/office/officeart/2005/8/layout/hChevron3"/>
    <dgm:cxn modelId="{1EA7D9BC-95FF-494E-BA5F-31B99FC96E0A}" srcId="{633D2C51-BFCD-4E1D-874F-A5215176D59E}" destId="{8C505FB3-D164-4CCA-80DB-C049B3C36EB2}" srcOrd="8" destOrd="0" parTransId="{91385DA0-A60E-4521-81D0-AECADF6CF185}" sibTransId="{848F39B5-F222-47C2-A9CB-374240BA9447}"/>
    <dgm:cxn modelId="{7746C291-4E8E-41B2-A08A-E23CB2BFFC4B}" srcId="{633D2C51-BFCD-4E1D-874F-A5215176D59E}" destId="{8F8B7F32-5988-483C-8605-1133B9EBB8B5}" srcOrd="6" destOrd="0" parTransId="{F5297940-C41C-421F-A7B7-9D785EB99A48}" sibTransId="{70D513C1-B428-48C7-803F-E988E664E640}"/>
    <dgm:cxn modelId="{C114F4F6-55BD-488F-AB3E-5096DCC9CCBC}" srcId="{633D2C51-BFCD-4E1D-874F-A5215176D59E}" destId="{EA7EAA29-CDCE-4084-9A15-2710D56DEC23}" srcOrd="1" destOrd="0" parTransId="{87C82F38-8A3E-4371-83AE-979F1E82A22A}" sibTransId="{1531F432-EA70-402A-9C7A-48DC690D72B1}"/>
    <dgm:cxn modelId="{07CE0CDA-8200-4A2C-826C-550BB84E46A9}" srcId="{633D2C51-BFCD-4E1D-874F-A5215176D59E}" destId="{101EB4C4-FCB9-48C6-A544-41CAA505CC71}" srcOrd="3" destOrd="0" parTransId="{EA6F2A5F-2400-4914-BE04-AFA29A38A4CB}" sibTransId="{54FD4B99-D597-4151-B507-FF0BC2BD70D2}"/>
    <dgm:cxn modelId="{4BC40555-DCD5-40B7-8EE1-D16E51E7FA4D}" srcId="{633D2C51-BFCD-4E1D-874F-A5215176D59E}" destId="{F82F707F-F77E-408C-A4A8-90737615A256}" srcOrd="2" destOrd="0" parTransId="{41F6A746-ACB4-4912-9CEF-5C09EA2E0518}" sibTransId="{52986D89-EA95-4565-8EE0-E25F02F57DED}"/>
    <dgm:cxn modelId="{B2D96BDD-BB29-4405-99F8-607D192EAF1D}" type="presParOf" srcId="{94E3784B-14E1-43E4-80F9-BF5BED9E2EF6}" destId="{48835BA6-84B9-4823-AA1A-4E46348B91A6}" srcOrd="0" destOrd="0" presId="urn:microsoft.com/office/officeart/2005/8/layout/hChevron3"/>
    <dgm:cxn modelId="{C83FAC35-6591-4060-A418-EA145D6219E5}" type="presParOf" srcId="{94E3784B-14E1-43E4-80F9-BF5BED9E2EF6}" destId="{DFE9EF27-4CD8-4AE1-A5C9-4BDB08F25C90}" srcOrd="1" destOrd="0" presId="urn:microsoft.com/office/officeart/2005/8/layout/hChevron3"/>
    <dgm:cxn modelId="{F18DA171-4AF2-47BB-B47F-311A4E9D1C8D}" type="presParOf" srcId="{94E3784B-14E1-43E4-80F9-BF5BED9E2EF6}" destId="{E851A1AA-72A8-4233-8CB2-B6C36AFBAE34}" srcOrd="2" destOrd="0" presId="urn:microsoft.com/office/officeart/2005/8/layout/hChevron3"/>
    <dgm:cxn modelId="{B52B14EA-E60C-4843-9D9B-559ADC4E4C7E}" type="presParOf" srcId="{94E3784B-14E1-43E4-80F9-BF5BED9E2EF6}" destId="{718988D7-2DBB-414B-939B-CC9EBAAAC387}" srcOrd="3" destOrd="0" presId="urn:microsoft.com/office/officeart/2005/8/layout/hChevron3"/>
    <dgm:cxn modelId="{6361CBFF-1A3A-45F6-9CED-B179DFC20846}" type="presParOf" srcId="{94E3784B-14E1-43E4-80F9-BF5BED9E2EF6}" destId="{A3DDA690-EC60-48EC-A1EC-CDC00DA79874}" srcOrd="4" destOrd="0" presId="urn:microsoft.com/office/officeart/2005/8/layout/hChevron3"/>
    <dgm:cxn modelId="{B5217AC0-0483-40A9-AF8B-498BD3231B54}" type="presParOf" srcId="{94E3784B-14E1-43E4-80F9-BF5BED9E2EF6}" destId="{5A4BB031-79C3-48D1-B114-C0561BF8F109}" srcOrd="5" destOrd="0" presId="urn:microsoft.com/office/officeart/2005/8/layout/hChevron3"/>
    <dgm:cxn modelId="{3D1D4644-3E81-435E-BDD6-8E7BBB5BFB58}" type="presParOf" srcId="{94E3784B-14E1-43E4-80F9-BF5BED9E2EF6}" destId="{7E853AD3-457E-4311-AB64-00D5EDC423C4}" srcOrd="6" destOrd="0" presId="urn:microsoft.com/office/officeart/2005/8/layout/hChevron3"/>
    <dgm:cxn modelId="{F4BD08EF-8C7B-4FD9-A355-86CAF1AE4695}" type="presParOf" srcId="{94E3784B-14E1-43E4-80F9-BF5BED9E2EF6}" destId="{9285C5ED-C230-483F-8B4F-70728DB85086}" srcOrd="7" destOrd="0" presId="urn:microsoft.com/office/officeart/2005/8/layout/hChevron3"/>
    <dgm:cxn modelId="{572514E2-8556-49AD-918D-5ADADA4C5365}" type="presParOf" srcId="{94E3784B-14E1-43E4-80F9-BF5BED9E2EF6}" destId="{14B63140-B256-4D8F-9200-A3BF43D79EB9}" srcOrd="8" destOrd="0" presId="urn:microsoft.com/office/officeart/2005/8/layout/hChevron3"/>
    <dgm:cxn modelId="{D637A961-3884-4362-9A5F-56A7670EBA5C}" type="presParOf" srcId="{94E3784B-14E1-43E4-80F9-BF5BED9E2EF6}" destId="{6512BD39-FEE7-4031-A0C9-71E861B2DFBA}" srcOrd="9" destOrd="0" presId="urn:microsoft.com/office/officeart/2005/8/layout/hChevron3"/>
    <dgm:cxn modelId="{9D0CD65D-F0ED-4DDC-B603-77FE1818456B}" type="presParOf" srcId="{94E3784B-14E1-43E4-80F9-BF5BED9E2EF6}" destId="{462CFBDE-4D17-46E3-83DB-9D0668AA7754}" srcOrd="10" destOrd="0" presId="urn:microsoft.com/office/officeart/2005/8/layout/hChevron3"/>
    <dgm:cxn modelId="{277622B4-DB7B-4343-AA24-046FC912BD46}" type="presParOf" srcId="{94E3784B-14E1-43E4-80F9-BF5BED9E2EF6}" destId="{B5E8AE85-D4B1-4E56-8959-9FB9B532562D}" srcOrd="11" destOrd="0" presId="urn:microsoft.com/office/officeart/2005/8/layout/hChevron3"/>
    <dgm:cxn modelId="{93A18CF6-9CB7-4F4E-8B42-F651701CF6E7}" type="presParOf" srcId="{94E3784B-14E1-43E4-80F9-BF5BED9E2EF6}" destId="{B116CD5D-3DE3-43B0-8588-A58471E10A84}" srcOrd="12" destOrd="0" presId="urn:microsoft.com/office/officeart/2005/8/layout/hChevron3"/>
    <dgm:cxn modelId="{7B8F3282-0C64-448C-AEC5-9C5C8A1BC9C8}" type="presParOf" srcId="{94E3784B-14E1-43E4-80F9-BF5BED9E2EF6}" destId="{38F24228-E257-4915-8DC6-6FF20B14011D}" srcOrd="13" destOrd="0" presId="urn:microsoft.com/office/officeart/2005/8/layout/hChevron3"/>
    <dgm:cxn modelId="{ACF7CE17-B91F-4D7B-AF87-6518B65AB397}" type="presParOf" srcId="{94E3784B-14E1-43E4-80F9-BF5BED9E2EF6}" destId="{47258771-6AD4-4CD9-B4F9-3E08BF70D8A8}" srcOrd="14" destOrd="0" presId="urn:microsoft.com/office/officeart/2005/8/layout/hChevron3"/>
    <dgm:cxn modelId="{02F90F39-781C-437F-8BC5-194EFE4A2ECE}" type="presParOf" srcId="{94E3784B-14E1-43E4-80F9-BF5BED9E2EF6}" destId="{4A127CE9-9E7F-464A-9520-4255FCF83EC4}" srcOrd="15" destOrd="0" presId="urn:microsoft.com/office/officeart/2005/8/layout/hChevron3"/>
    <dgm:cxn modelId="{987D7BA2-C34C-4549-AC85-A1F26D8E04D4}" type="presParOf" srcId="{94E3784B-14E1-43E4-80F9-BF5BED9E2EF6}" destId="{3CFC1EF8-B86F-4F0E-B9C4-FF8B551FF38F}" srcOrd="16" destOrd="0" presId="urn:microsoft.com/office/officeart/2005/8/layout/hChevron3"/>
    <dgm:cxn modelId="{2BDB3E01-9EE5-43BD-AE6F-5F730600251A}" type="presParOf" srcId="{94E3784B-14E1-43E4-80F9-BF5BED9E2EF6}" destId="{92C9B030-C4A6-4FD6-A9D9-46E00389F384}" srcOrd="17" destOrd="0" presId="urn:microsoft.com/office/officeart/2005/8/layout/hChevron3"/>
    <dgm:cxn modelId="{82A749E7-DDD6-4A67-B097-65269C74350D}" type="presParOf" srcId="{94E3784B-14E1-43E4-80F9-BF5BED9E2EF6}" destId="{55F8E16F-BB41-44A7-959E-E74B786ED43A}" srcOrd="1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835BA6-84B9-4823-AA1A-4E46348B91A6}">
      <dsp:nvSpPr>
        <dsp:cNvPr id="0" name=""/>
        <dsp:cNvSpPr/>
      </dsp:nvSpPr>
      <dsp:spPr>
        <a:xfrm>
          <a:off x="103" y="1825707"/>
          <a:ext cx="1031462" cy="412585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2005</a:t>
          </a:r>
          <a:endParaRPr lang="en-US" sz="1900" kern="1200" dirty="0"/>
        </a:p>
      </dsp:txBody>
      <dsp:txXfrm>
        <a:off x="103" y="1825707"/>
        <a:ext cx="928316" cy="412585"/>
      </dsp:txXfrm>
    </dsp:sp>
    <dsp:sp modelId="{E851A1AA-72A8-4233-8CB2-B6C36AFBAE34}">
      <dsp:nvSpPr>
        <dsp:cNvPr id="0" name=""/>
        <dsp:cNvSpPr/>
      </dsp:nvSpPr>
      <dsp:spPr>
        <a:xfrm>
          <a:off x="825273" y="1825707"/>
          <a:ext cx="1031462" cy="412585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2006</a:t>
          </a:r>
          <a:endParaRPr lang="en-US" sz="1900" kern="1200" dirty="0"/>
        </a:p>
      </dsp:txBody>
      <dsp:txXfrm>
        <a:off x="1031566" y="1825707"/>
        <a:ext cx="618877" cy="412585"/>
      </dsp:txXfrm>
    </dsp:sp>
    <dsp:sp modelId="{A3DDA690-EC60-48EC-A1EC-CDC00DA79874}">
      <dsp:nvSpPr>
        <dsp:cNvPr id="0" name=""/>
        <dsp:cNvSpPr/>
      </dsp:nvSpPr>
      <dsp:spPr>
        <a:xfrm>
          <a:off x="1650443" y="1825707"/>
          <a:ext cx="1031462" cy="412585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2007</a:t>
          </a:r>
          <a:endParaRPr lang="en-US" sz="1900" kern="1200" dirty="0"/>
        </a:p>
      </dsp:txBody>
      <dsp:txXfrm>
        <a:off x="1856736" y="1825707"/>
        <a:ext cx="618877" cy="412585"/>
      </dsp:txXfrm>
    </dsp:sp>
    <dsp:sp modelId="{7E853AD3-457E-4311-AB64-00D5EDC423C4}">
      <dsp:nvSpPr>
        <dsp:cNvPr id="0" name=""/>
        <dsp:cNvSpPr/>
      </dsp:nvSpPr>
      <dsp:spPr>
        <a:xfrm>
          <a:off x="2475613" y="1825707"/>
          <a:ext cx="1031462" cy="412585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2008</a:t>
          </a:r>
          <a:endParaRPr lang="en-US" sz="1900" kern="1200" dirty="0"/>
        </a:p>
      </dsp:txBody>
      <dsp:txXfrm>
        <a:off x="2681906" y="1825707"/>
        <a:ext cx="618877" cy="412585"/>
      </dsp:txXfrm>
    </dsp:sp>
    <dsp:sp modelId="{14B63140-B256-4D8F-9200-A3BF43D79EB9}">
      <dsp:nvSpPr>
        <dsp:cNvPr id="0" name=""/>
        <dsp:cNvSpPr/>
      </dsp:nvSpPr>
      <dsp:spPr>
        <a:xfrm>
          <a:off x="3300783" y="1825707"/>
          <a:ext cx="1031462" cy="412585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2009</a:t>
          </a:r>
          <a:endParaRPr lang="en-US" sz="1900" kern="1200" dirty="0"/>
        </a:p>
      </dsp:txBody>
      <dsp:txXfrm>
        <a:off x="3507076" y="1825707"/>
        <a:ext cx="618877" cy="412585"/>
      </dsp:txXfrm>
    </dsp:sp>
    <dsp:sp modelId="{462CFBDE-4D17-46E3-83DB-9D0668AA7754}">
      <dsp:nvSpPr>
        <dsp:cNvPr id="0" name=""/>
        <dsp:cNvSpPr/>
      </dsp:nvSpPr>
      <dsp:spPr>
        <a:xfrm>
          <a:off x="4125953" y="1825707"/>
          <a:ext cx="1031462" cy="412585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2010</a:t>
          </a:r>
          <a:endParaRPr lang="en-US" sz="1900" kern="1200" dirty="0"/>
        </a:p>
      </dsp:txBody>
      <dsp:txXfrm>
        <a:off x="4332246" y="1825707"/>
        <a:ext cx="618877" cy="412585"/>
      </dsp:txXfrm>
    </dsp:sp>
    <dsp:sp modelId="{B116CD5D-3DE3-43B0-8588-A58471E10A84}">
      <dsp:nvSpPr>
        <dsp:cNvPr id="0" name=""/>
        <dsp:cNvSpPr/>
      </dsp:nvSpPr>
      <dsp:spPr>
        <a:xfrm>
          <a:off x="4951123" y="1825707"/>
          <a:ext cx="1031462" cy="412585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2011</a:t>
          </a:r>
          <a:endParaRPr lang="en-US" sz="1900" kern="1200" dirty="0"/>
        </a:p>
      </dsp:txBody>
      <dsp:txXfrm>
        <a:off x="5157416" y="1825707"/>
        <a:ext cx="618877" cy="412585"/>
      </dsp:txXfrm>
    </dsp:sp>
    <dsp:sp modelId="{47258771-6AD4-4CD9-B4F9-3E08BF70D8A8}">
      <dsp:nvSpPr>
        <dsp:cNvPr id="0" name=""/>
        <dsp:cNvSpPr/>
      </dsp:nvSpPr>
      <dsp:spPr>
        <a:xfrm>
          <a:off x="5776293" y="1825707"/>
          <a:ext cx="1031462" cy="412585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2012</a:t>
          </a:r>
          <a:endParaRPr lang="en-US" sz="1900" kern="1200" dirty="0"/>
        </a:p>
      </dsp:txBody>
      <dsp:txXfrm>
        <a:off x="5982586" y="1825707"/>
        <a:ext cx="618877" cy="412585"/>
      </dsp:txXfrm>
    </dsp:sp>
    <dsp:sp modelId="{3CFC1EF8-B86F-4F0E-B9C4-FF8B551FF38F}">
      <dsp:nvSpPr>
        <dsp:cNvPr id="0" name=""/>
        <dsp:cNvSpPr/>
      </dsp:nvSpPr>
      <dsp:spPr>
        <a:xfrm>
          <a:off x="6601464" y="1825707"/>
          <a:ext cx="1031462" cy="412585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2013</a:t>
          </a:r>
          <a:endParaRPr lang="en-US" sz="1900" kern="1200" dirty="0"/>
        </a:p>
      </dsp:txBody>
      <dsp:txXfrm>
        <a:off x="6807757" y="1825707"/>
        <a:ext cx="618877" cy="412585"/>
      </dsp:txXfrm>
    </dsp:sp>
    <dsp:sp modelId="{55F8E16F-BB41-44A7-959E-E74B786ED43A}">
      <dsp:nvSpPr>
        <dsp:cNvPr id="0" name=""/>
        <dsp:cNvSpPr/>
      </dsp:nvSpPr>
      <dsp:spPr>
        <a:xfrm>
          <a:off x="7426634" y="1825707"/>
          <a:ext cx="1031462" cy="412585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2014</a:t>
          </a:r>
          <a:endParaRPr lang="en-US" sz="1900" kern="1200" dirty="0"/>
        </a:p>
      </dsp:txBody>
      <dsp:txXfrm>
        <a:off x="7632927" y="1825707"/>
        <a:ext cx="618877" cy="4125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0.17969</cdr:x>
      <cdr:y>0.14351</cdr:y>
    </cdr:from>
    <cdr:to>
      <cdr:x>0.8522</cdr:x>
      <cdr:y>0.23863</cdr:y>
    </cdr:to>
    <cdr:sp macro="" textlink="">
      <cdr:nvSpPr>
        <cdr:cNvPr id="21" name="TextBox 5"/>
        <cdr:cNvSpPr txBox="1"/>
      </cdr:nvSpPr>
      <cdr:spPr>
        <a:xfrm xmlns:a="http://schemas.openxmlformats.org/drawingml/2006/main">
          <a:off x="1270000" y="546100"/>
          <a:ext cx="4752955" cy="3619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/>
            <a:t>Percentage</a:t>
          </a:r>
          <a:r>
            <a:rPr lang="en-US" sz="1100" baseline="0"/>
            <a:t> change from FY 09-10 base year in parentheses ()</a:t>
          </a:r>
          <a:endParaRPr lang="en-US" sz="1100"/>
        </a:p>
      </cdr:txBody>
    </cdr:sp>
  </cdr:relSizeAnchor>
  <cdr:relSizeAnchor xmlns:cdr="http://schemas.openxmlformats.org/drawingml/2006/chartDrawing">
    <cdr:from>
      <cdr:x>0.21937</cdr:x>
      <cdr:y>0.3313</cdr:y>
    </cdr:from>
    <cdr:to>
      <cdr:x>0.83675</cdr:x>
      <cdr:y>0.89797</cdr:y>
    </cdr:to>
    <cdr:grpSp>
      <cdr:nvGrpSpPr>
        <cdr:cNvPr id="2" name="Group 1"/>
        <cdr:cNvGrpSpPr/>
      </cdr:nvGrpSpPr>
      <cdr:grpSpPr>
        <a:xfrm xmlns:a="http://schemas.openxmlformats.org/drawingml/2006/main">
          <a:off x="1786990" y="1666174"/>
          <a:ext cx="5029185" cy="2849897"/>
          <a:chOff x="1787005" y="1524000"/>
          <a:chExt cx="5029200" cy="2606715"/>
        </a:xfrm>
      </cdr:grpSpPr>
      <cdr:sp macro="" textlink="">
        <cdr:nvSpPr>
          <cdr:cNvPr id="3" name="TextBox 1"/>
          <cdr:cNvSpPr txBox="1"/>
        </cdr:nvSpPr>
        <cdr:spPr>
          <a:xfrm xmlns:a="http://schemas.openxmlformats.org/drawingml/2006/main">
            <a:off x="4301605" y="1600200"/>
            <a:ext cx="720922" cy="320761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000" dirty="0"/>
              <a:t>(-5</a:t>
            </a:r>
            <a:r>
              <a:rPr lang="en-US" sz="1000" baseline="0" dirty="0"/>
              <a:t>%)</a:t>
            </a:r>
          </a:p>
        </cdr:txBody>
      </cdr:sp>
      <cdr:sp macro="" textlink="">
        <cdr:nvSpPr>
          <cdr:cNvPr id="4" name="TextBox 1"/>
          <cdr:cNvSpPr txBox="1"/>
        </cdr:nvSpPr>
        <cdr:spPr>
          <a:xfrm xmlns:a="http://schemas.openxmlformats.org/drawingml/2006/main">
            <a:off x="3006207" y="1524000"/>
            <a:ext cx="1170256" cy="32071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000" dirty="0"/>
              <a:t>(-4</a:t>
            </a:r>
            <a:r>
              <a:rPr lang="en-US" sz="1000" baseline="0" dirty="0"/>
              <a:t>%)</a:t>
            </a:r>
          </a:p>
        </cdr:txBody>
      </cdr:sp>
      <cdr:sp macro="" textlink="">
        <cdr:nvSpPr>
          <cdr:cNvPr id="5" name="TextBox 1"/>
          <cdr:cNvSpPr txBox="1"/>
        </cdr:nvSpPr>
        <cdr:spPr>
          <a:xfrm xmlns:a="http://schemas.openxmlformats.org/drawingml/2006/main">
            <a:off x="1939405" y="1524000"/>
            <a:ext cx="1170256" cy="32071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000" dirty="0"/>
              <a:t>(-2</a:t>
            </a:r>
            <a:r>
              <a:rPr lang="en-US" sz="1000" baseline="0" dirty="0"/>
              <a:t>%)</a:t>
            </a:r>
          </a:p>
        </cdr:txBody>
      </cdr:sp>
      <cdr:sp macro="" textlink="">
        <cdr:nvSpPr>
          <cdr:cNvPr id="6" name="TextBox 1"/>
          <cdr:cNvSpPr txBox="1"/>
        </cdr:nvSpPr>
        <cdr:spPr>
          <a:xfrm xmlns:a="http://schemas.openxmlformats.org/drawingml/2006/main">
            <a:off x="4073006" y="3429000"/>
            <a:ext cx="1066800" cy="32071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000" dirty="0"/>
              <a:t>(-19</a:t>
            </a:r>
            <a:r>
              <a:rPr lang="en-US" sz="1000" baseline="0" dirty="0"/>
              <a:t>%)</a:t>
            </a:r>
          </a:p>
        </cdr:txBody>
      </cdr:sp>
      <cdr:sp macro="" textlink="">
        <cdr:nvSpPr>
          <cdr:cNvPr id="7" name="TextBox 1"/>
          <cdr:cNvSpPr txBox="1"/>
        </cdr:nvSpPr>
        <cdr:spPr>
          <a:xfrm xmlns:a="http://schemas.openxmlformats.org/drawingml/2006/main">
            <a:off x="3006205" y="3276600"/>
            <a:ext cx="1143000" cy="32071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000" dirty="0"/>
              <a:t>(-14</a:t>
            </a:r>
            <a:r>
              <a:rPr lang="en-US" sz="1000" baseline="0" dirty="0"/>
              <a:t>%)</a:t>
            </a:r>
          </a:p>
        </cdr:txBody>
      </cdr:sp>
      <cdr:sp macro="" textlink="">
        <cdr:nvSpPr>
          <cdr:cNvPr id="9" name="TextBox 1"/>
          <cdr:cNvSpPr txBox="1"/>
        </cdr:nvSpPr>
        <cdr:spPr>
          <a:xfrm xmlns:a="http://schemas.openxmlformats.org/drawingml/2006/main">
            <a:off x="1787005" y="2895600"/>
            <a:ext cx="1170256" cy="32071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000" dirty="0"/>
              <a:t>(8</a:t>
            </a:r>
            <a:r>
              <a:rPr lang="en-US" sz="1000" baseline="0" dirty="0"/>
              <a:t>%)</a:t>
            </a:r>
          </a:p>
        </cdr:txBody>
      </cdr:sp>
      <cdr:sp macro="" textlink="">
        <cdr:nvSpPr>
          <cdr:cNvPr id="10" name="TextBox 1"/>
          <cdr:cNvSpPr txBox="1"/>
        </cdr:nvSpPr>
        <cdr:spPr>
          <a:xfrm xmlns:a="http://schemas.openxmlformats.org/drawingml/2006/main">
            <a:off x="3996805" y="2209800"/>
            <a:ext cx="1170255" cy="32071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000" dirty="0"/>
              <a:t>(-8</a:t>
            </a:r>
            <a:r>
              <a:rPr lang="en-US" sz="1000" baseline="0" dirty="0"/>
              <a:t>%)</a:t>
            </a:r>
          </a:p>
        </cdr:txBody>
      </cdr:sp>
      <cdr:sp macro="" textlink="">
        <cdr:nvSpPr>
          <cdr:cNvPr id="11" name="TextBox 1"/>
          <cdr:cNvSpPr txBox="1"/>
        </cdr:nvSpPr>
        <cdr:spPr>
          <a:xfrm xmlns:a="http://schemas.openxmlformats.org/drawingml/2006/main">
            <a:off x="2985422" y="2101123"/>
            <a:ext cx="1170256" cy="320761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000" dirty="0"/>
              <a:t>(-6</a:t>
            </a:r>
            <a:r>
              <a:rPr lang="en-US" sz="1000" baseline="0" dirty="0"/>
              <a:t>%)</a:t>
            </a:r>
          </a:p>
        </cdr:txBody>
      </cdr:sp>
      <cdr:sp macro="" textlink="">
        <cdr:nvSpPr>
          <cdr:cNvPr id="13" name="TextBox 1"/>
          <cdr:cNvSpPr txBox="1"/>
        </cdr:nvSpPr>
        <cdr:spPr>
          <a:xfrm xmlns:a="http://schemas.openxmlformats.org/drawingml/2006/main">
            <a:off x="2015605" y="1905000"/>
            <a:ext cx="1170256" cy="32071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000" dirty="0"/>
              <a:t>(3</a:t>
            </a:r>
            <a:r>
              <a:rPr lang="en-US" sz="1000" baseline="0" dirty="0"/>
              <a:t>%)</a:t>
            </a:r>
          </a:p>
        </cdr:txBody>
      </cdr:sp>
      <cdr:sp macro="" textlink="">
        <cdr:nvSpPr>
          <cdr:cNvPr id="15" name="TextBox 1"/>
          <cdr:cNvSpPr txBox="1"/>
        </cdr:nvSpPr>
        <cdr:spPr>
          <a:xfrm xmlns:a="http://schemas.openxmlformats.org/drawingml/2006/main">
            <a:off x="4225405" y="3810000"/>
            <a:ext cx="646616" cy="32071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000" dirty="0"/>
              <a:t>(2</a:t>
            </a:r>
            <a:r>
              <a:rPr lang="en-US" sz="1000" baseline="0" dirty="0"/>
              <a:t>%)</a:t>
            </a:r>
          </a:p>
        </cdr:txBody>
      </cdr:sp>
      <cdr:sp macro="" textlink="">
        <cdr:nvSpPr>
          <cdr:cNvPr id="16" name="TextBox 1"/>
          <cdr:cNvSpPr txBox="1"/>
        </cdr:nvSpPr>
        <cdr:spPr>
          <a:xfrm xmlns:a="http://schemas.openxmlformats.org/drawingml/2006/main">
            <a:off x="3311005" y="3733800"/>
            <a:ext cx="533400" cy="32071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000" dirty="0"/>
              <a:t>(4</a:t>
            </a:r>
            <a:r>
              <a:rPr lang="en-US" sz="1000" baseline="0" dirty="0"/>
              <a:t>%)</a:t>
            </a:r>
          </a:p>
        </cdr:txBody>
      </cdr:sp>
      <cdr:sp macro="" textlink="">
        <cdr:nvSpPr>
          <cdr:cNvPr id="17" name="TextBox 1"/>
          <cdr:cNvSpPr txBox="1"/>
        </cdr:nvSpPr>
        <cdr:spPr>
          <a:xfrm xmlns:a="http://schemas.openxmlformats.org/drawingml/2006/main">
            <a:off x="2244205" y="3810000"/>
            <a:ext cx="533400" cy="32071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000" dirty="0"/>
              <a:t>(2</a:t>
            </a:r>
            <a:r>
              <a:rPr lang="en-US" sz="1000" baseline="0" dirty="0"/>
              <a:t>%)</a:t>
            </a:r>
          </a:p>
        </cdr:txBody>
      </cdr:sp>
      <cdr:sp macro="" textlink="">
        <cdr:nvSpPr>
          <cdr:cNvPr id="18" name="TextBox 1"/>
          <cdr:cNvSpPr txBox="1"/>
        </cdr:nvSpPr>
        <cdr:spPr>
          <a:xfrm xmlns:a="http://schemas.openxmlformats.org/drawingml/2006/main">
            <a:off x="4073005" y="2819400"/>
            <a:ext cx="1219200" cy="32071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000" dirty="0"/>
              <a:t>(-8</a:t>
            </a:r>
            <a:r>
              <a:rPr lang="en-US" sz="1000" baseline="0" dirty="0"/>
              <a:t>%)</a:t>
            </a:r>
          </a:p>
        </cdr:txBody>
      </cdr:sp>
      <cdr:sp macro="" textlink="">
        <cdr:nvSpPr>
          <cdr:cNvPr id="19" name="TextBox 1"/>
          <cdr:cNvSpPr txBox="1"/>
        </cdr:nvSpPr>
        <cdr:spPr>
          <a:xfrm xmlns:a="http://schemas.openxmlformats.org/drawingml/2006/main">
            <a:off x="2930005" y="2740507"/>
            <a:ext cx="1295399" cy="32071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000" dirty="0"/>
              <a:t>(-5</a:t>
            </a:r>
            <a:r>
              <a:rPr lang="en-US" sz="1000" baseline="0" dirty="0"/>
              <a:t>%)</a:t>
            </a:r>
          </a:p>
        </cdr:txBody>
      </cdr:sp>
      <cdr:sp macro="" textlink="">
        <cdr:nvSpPr>
          <cdr:cNvPr id="20" name="TextBox 1"/>
          <cdr:cNvSpPr txBox="1"/>
        </cdr:nvSpPr>
        <cdr:spPr>
          <a:xfrm xmlns:a="http://schemas.openxmlformats.org/drawingml/2006/main">
            <a:off x="2091805" y="2362200"/>
            <a:ext cx="1170256" cy="24451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000" dirty="0"/>
              <a:t>(2</a:t>
            </a:r>
            <a:r>
              <a:rPr lang="en-US" sz="1000" baseline="0" dirty="0"/>
              <a:t>%)</a:t>
            </a:r>
          </a:p>
        </cdr:txBody>
      </cdr:sp>
      <cdr:sp macro="" textlink="">
        <cdr:nvSpPr>
          <cdr:cNvPr id="22" name="TextBox 1"/>
          <cdr:cNvSpPr txBox="1"/>
        </cdr:nvSpPr>
        <cdr:spPr>
          <a:xfrm xmlns:a="http://schemas.openxmlformats.org/drawingml/2006/main">
            <a:off x="5368405" y="1600200"/>
            <a:ext cx="762000" cy="320761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000" dirty="0"/>
              <a:t>(-4</a:t>
            </a:r>
            <a:r>
              <a:rPr lang="en-US" sz="1000" baseline="0" dirty="0"/>
              <a:t>%)</a:t>
            </a:r>
          </a:p>
        </cdr:txBody>
      </cdr:sp>
      <cdr:sp macro="" textlink="">
        <cdr:nvSpPr>
          <cdr:cNvPr id="23" name="TextBox 1"/>
          <cdr:cNvSpPr txBox="1"/>
        </cdr:nvSpPr>
        <cdr:spPr>
          <a:xfrm xmlns:a="http://schemas.openxmlformats.org/drawingml/2006/main">
            <a:off x="5749405" y="3505200"/>
            <a:ext cx="1066800" cy="22860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000" dirty="0"/>
              <a:t>(-21</a:t>
            </a:r>
            <a:r>
              <a:rPr lang="en-US" sz="1000" baseline="0" dirty="0"/>
              <a:t>%)</a:t>
            </a:r>
          </a:p>
        </cdr:txBody>
      </cdr:sp>
      <cdr:sp macro="" textlink="">
        <cdr:nvSpPr>
          <cdr:cNvPr id="24" name="TextBox 1"/>
          <cdr:cNvSpPr txBox="1"/>
        </cdr:nvSpPr>
        <cdr:spPr>
          <a:xfrm xmlns:a="http://schemas.openxmlformats.org/drawingml/2006/main">
            <a:off x="5368405" y="2362200"/>
            <a:ext cx="1246456" cy="32071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000" dirty="0"/>
              <a:t>(-7</a:t>
            </a:r>
            <a:r>
              <a:rPr lang="en-US" sz="1000" baseline="0" dirty="0"/>
              <a:t>%)</a:t>
            </a:r>
          </a:p>
        </cdr:txBody>
      </cdr:sp>
      <cdr:sp macro="" textlink="">
        <cdr:nvSpPr>
          <cdr:cNvPr id="25" name="TextBox 1"/>
          <cdr:cNvSpPr txBox="1"/>
        </cdr:nvSpPr>
        <cdr:spPr>
          <a:xfrm xmlns:a="http://schemas.openxmlformats.org/drawingml/2006/main">
            <a:off x="5749405" y="3733800"/>
            <a:ext cx="473745" cy="32071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000" dirty="0"/>
              <a:t>(-2</a:t>
            </a:r>
            <a:r>
              <a:rPr lang="en-US" sz="1000" baseline="0" dirty="0"/>
              <a:t>%)</a:t>
            </a:r>
          </a:p>
        </cdr:txBody>
      </cdr:sp>
      <cdr:sp macro="" textlink="">
        <cdr:nvSpPr>
          <cdr:cNvPr id="26" name="TextBox 1"/>
          <cdr:cNvSpPr txBox="1"/>
        </cdr:nvSpPr>
        <cdr:spPr>
          <a:xfrm xmlns:a="http://schemas.openxmlformats.org/drawingml/2006/main">
            <a:off x="5444605" y="2743200"/>
            <a:ext cx="1170256" cy="32071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000" dirty="0"/>
              <a:t>(-9</a:t>
            </a:r>
            <a:r>
              <a:rPr lang="en-US" sz="1000" baseline="0" dirty="0"/>
              <a:t>%)</a:t>
            </a:r>
          </a:p>
        </cdr:txBody>
      </cdr:sp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0.16036</cdr:x>
      <cdr:y>0.47113</cdr:y>
    </cdr:from>
    <cdr:to>
      <cdr:x>0.28938</cdr:x>
      <cdr:y>0.51963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85815" y="1943093"/>
          <a:ext cx="551769" cy="200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/>
            <a:t>26%</a:t>
          </a:r>
        </a:p>
      </cdr:txBody>
    </cdr:sp>
  </cdr:relSizeAnchor>
  <cdr:relSizeAnchor xmlns:cdr="http://schemas.openxmlformats.org/drawingml/2006/chartDrawing">
    <cdr:from>
      <cdr:x>0.46755</cdr:x>
      <cdr:y>0.70439</cdr:y>
    </cdr:from>
    <cdr:to>
      <cdr:x>0.59005</cdr:x>
      <cdr:y>0.75058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999585" y="2905125"/>
          <a:ext cx="523888" cy="1905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/>
            <a:t>74%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A91473B-5B91-4C46-8BAD-140C52BC20D9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3FE4FBB-B744-487E-920E-6E3101BFA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60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E4FBB-B744-487E-920E-6E3101BFA8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38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E4FBB-B744-487E-920E-6E3101BFA85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82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E4FBB-B744-487E-920E-6E3101BFA85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82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E4FBB-B744-487E-920E-6E3101BFA85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82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E4FBB-B744-487E-920E-6E3101BFA85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74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E4FBB-B744-487E-920E-6E3101BFA8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7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E4FBB-B744-487E-920E-6E3101BFA8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32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E4FBB-B744-487E-920E-6E3101BFA8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32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E4FBB-B744-487E-920E-6E3101BFA85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58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E4FBB-B744-487E-920E-6E3101BFA85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81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E4FBB-B744-487E-920E-6E3101BFA85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78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E4FBB-B744-487E-920E-6E3101BFA85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96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E4FBB-B744-487E-920E-6E3101BFA85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32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114D-6B7D-4CAB-98BC-EE841F66DD5B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E768-7D71-4390-8F19-91F941FC9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14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114D-6B7D-4CAB-98BC-EE841F66DD5B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E768-7D71-4390-8F19-91F941FC9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11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114D-6B7D-4CAB-98BC-EE841F66DD5B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E768-7D71-4390-8F19-91F941FC9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31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114D-6B7D-4CAB-98BC-EE841F66DD5B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E768-7D71-4390-8F19-91F941FC9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13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114D-6B7D-4CAB-98BC-EE841F66DD5B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E768-7D71-4390-8F19-91F941FC9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80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114D-6B7D-4CAB-98BC-EE841F66DD5B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E768-7D71-4390-8F19-91F941FC9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80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114D-6B7D-4CAB-98BC-EE841F66DD5B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E768-7D71-4390-8F19-91F941FC9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11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114D-6B7D-4CAB-98BC-EE841F66DD5B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E768-7D71-4390-8F19-91F941FC9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32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114D-6B7D-4CAB-98BC-EE841F66DD5B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E768-7D71-4390-8F19-91F941FC9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20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114D-6B7D-4CAB-98BC-EE841F66DD5B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E768-7D71-4390-8F19-91F941FC9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73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F114D-6B7D-4CAB-98BC-EE841F66DD5B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DE768-7D71-4390-8F19-91F941FC9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98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F114D-6B7D-4CAB-98BC-EE841F66DD5B}" type="datetimeFigureOut">
              <a:rPr lang="en-US" smtClean="0"/>
              <a:t>6/16/2015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DE768-7D71-4390-8F19-91F941FC9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4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0.jpeg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5.jpeg"/><Relationship Id="rId5" Type="http://schemas.openxmlformats.org/officeDocument/2006/relationships/image" Target="../media/image31.jpeg"/><Relationship Id="rId10" Type="http://schemas.openxmlformats.org/officeDocument/2006/relationships/image" Target="../media/image34.jpe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Sustainability &amp; Environmental Responsibility in Orange County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48200"/>
            <a:ext cx="6400800" cy="1752600"/>
          </a:xfrm>
        </p:spPr>
        <p:txBody>
          <a:bodyPr/>
          <a:lstStyle/>
          <a:p>
            <a:r>
              <a:rPr lang="en-US" dirty="0" smtClean="0"/>
              <a:t>June 16, 2015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79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Information Technologies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Reliable, cost-effective and efficient business solutions for Orange County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791200"/>
            <a:ext cx="1143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8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Initiatives: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900" y="1601210"/>
            <a:ext cx="4813300" cy="380899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Energy efficient computer fleet</a:t>
            </a:r>
            <a:endParaRPr lang="en-US" dirty="0"/>
          </a:p>
          <a:p>
            <a:pPr>
              <a:defRPr/>
            </a:pPr>
            <a:r>
              <a:rPr lang="en-US" dirty="0" smtClean="0"/>
              <a:t>Mobile workforce</a:t>
            </a:r>
          </a:p>
          <a:p>
            <a:pPr>
              <a:defRPr/>
            </a:pPr>
            <a:r>
              <a:rPr lang="en-US" dirty="0" smtClean="0"/>
              <a:t>Virtualization</a:t>
            </a:r>
          </a:p>
          <a:p>
            <a:pPr>
              <a:defRPr/>
            </a:pPr>
            <a:r>
              <a:rPr lang="en-US" dirty="0" smtClean="0"/>
              <a:t>Storage Consolidation</a:t>
            </a:r>
          </a:p>
          <a:p>
            <a:pPr>
              <a:defRPr/>
            </a:pPr>
            <a:r>
              <a:rPr lang="en-US" dirty="0" smtClean="0"/>
              <a:t>Remote support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5791200"/>
            <a:ext cx="1143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www.keepit.com/sites/www.keepit.com/files/images/server_ra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4" y="2590800"/>
            <a:ext cx="402907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1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Initiatives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900" y="1601210"/>
            <a:ext cx="8166100" cy="380899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CHCCS Computer Reuse and Training </a:t>
            </a:r>
            <a:r>
              <a:rPr lang="en-US" dirty="0" smtClean="0"/>
              <a:t>Program</a:t>
            </a:r>
          </a:p>
          <a:p>
            <a:pPr lvl="1">
              <a:defRPr/>
            </a:pPr>
            <a:r>
              <a:rPr lang="en-US" dirty="0" smtClean="0"/>
              <a:t>Not just e-waste recycling</a:t>
            </a:r>
          </a:p>
          <a:p>
            <a:pPr lvl="1">
              <a:defRPr/>
            </a:pPr>
            <a:r>
              <a:rPr lang="en-US" dirty="0" smtClean="0"/>
              <a:t>Public – Private </a:t>
            </a:r>
          </a:p>
          <a:p>
            <a:pPr lvl="1">
              <a:defRPr/>
            </a:pPr>
            <a:r>
              <a:rPr lang="en-US" dirty="0" smtClean="0"/>
              <a:t>Tech Career Training Program</a:t>
            </a:r>
          </a:p>
          <a:p>
            <a:pPr lvl="1">
              <a:defRPr/>
            </a:pPr>
            <a:r>
              <a:rPr lang="en-US" dirty="0" smtClean="0"/>
              <a:t>Expandable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5791200"/>
            <a:ext cx="1143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2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2133600"/>
            <a:ext cx="7772400" cy="1470025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3600" dirty="0" smtClean="0"/>
              <a:t>Planning, Inspections, Engineering/Erosion Control, &amp; Orange Public Transportation (OPT)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Promoting </a:t>
            </a:r>
            <a:r>
              <a:rPr lang="en-US" dirty="0"/>
              <a:t>stable and quality development while protecting the environment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4188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en-US" dirty="0" smtClean="0"/>
              <a:t>Green Building 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382000" cy="2057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dirty="0" smtClean="0"/>
              <a:t>Ongoing:</a:t>
            </a:r>
          </a:p>
          <a:p>
            <a:pPr marL="457200" lvl="2"/>
            <a:r>
              <a:rPr lang="en-US" sz="1700" dirty="0" smtClean="0">
                <a:solidFill>
                  <a:prstClr val="black"/>
                </a:solidFill>
              </a:rPr>
              <a:t>Representation on Durham-Orange-Chatham Home </a:t>
            </a:r>
            <a:r>
              <a:rPr lang="en-US" sz="1700" dirty="0">
                <a:solidFill>
                  <a:prstClr val="black"/>
                </a:solidFill>
              </a:rPr>
              <a:t>Builders </a:t>
            </a:r>
            <a:r>
              <a:rPr lang="en-US" sz="1700" dirty="0" smtClean="0">
                <a:solidFill>
                  <a:prstClr val="black"/>
                </a:solidFill>
              </a:rPr>
              <a:t>Association Board of Directors and </a:t>
            </a:r>
            <a:r>
              <a:rPr lang="en-US" sz="1700" dirty="0" smtClean="0"/>
              <a:t>NC Building Inspectors Association </a:t>
            </a:r>
            <a:r>
              <a:rPr lang="en-US" sz="1700" dirty="0" err="1" smtClean="0"/>
              <a:t>BoD</a:t>
            </a:r>
            <a:endParaRPr lang="en-US" sz="1700" dirty="0" smtClean="0"/>
          </a:p>
          <a:p>
            <a:pPr marL="457200" lvl="2"/>
            <a:r>
              <a:rPr lang="en-US" sz="1700" dirty="0" smtClean="0"/>
              <a:t>Volunteer incorporation of practices</a:t>
            </a:r>
          </a:p>
          <a:p>
            <a:pPr marL="0" lvl="0" indent="0">
              <a:buNone/>
            </a:pPr>
            <a:r>
              <a:rPr lang="en-US" sz="2600" dirty="0" smtClean="0">
                <a:solidFill>
                  <a:prstClr val="black"/>
                </a:solidFill>
              </a:rPr>
              <a:t>Planned/Proposed Initiatives:</a:t>
            </a:r>
            <a:endParaRPr lang="en-US" sz="2600" dirty="0">
              <a:solidFill>
                <a:prstClr val="black"/>
              </a:solidFill>
            </a:endParaRPr>
          </a:p>
          <a:p>
            <a:pPr marL="457200" indent="-228600"/>
            <a:r>
              <a:rPr lang="en-US" sz="1700" dirty="0"/>
              <a:t>R</a:t>
            </a:r>
            <a:r>
              <a:rPr lang="en-US" sz="1700" dirty="0" smtClean="0"/>
              <a:t>epresentation </a:t>
            </a:r>
            <a:r>
              <a:rPr lang="en-US" sz="1700" dirty="0"/>
              <a:t>on NC Building Code </a:t>
            </a:r>
            <a:r>
              <a:rPr lang="en-US" sz="1700" dirty="0" smtClean="0"/>
              <a:t>Council</a:t>
            </a:r>
            <a:endParaRPr lang="en-US" sz="1700" dirty="0"/>
          </a:p>
        </p:txBody>
      </p:sp>
      <p:sp>
        <p:nvSpPr>
          <p:cNvPr id="4" name="Rectangle 3"/>
          <p:cNvSpPr/>
          <p:nvPr/>
        </p:nvSpPr>
        <p:spPr>
          <a:xfrm>
            <a:off x="457200" y="4467760"/>
            <a:ext cx="8153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dirty="0">
                <a:solidFill>
                  <a:prstClr val="black"/>
                </a:solidFill>
              </a:rPr>
              <a:t>Current Year Initiatives: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prstClr val="black"/>
                </a:solidFill>
              </a:rPr>
              <a:t>Research with Environmental Health on siting and alternatives </a:t>
            </a:r>
            <a:r>
              <a:rPr lang="en-US" sz="1700" dirty="0">
                <a:solidFill>
                  <a:prstClr val="black"/>
                </a:solidFill>
              </a:rPr>
              <a:t>to on-site septic systems</a:t>
            </a:r>
          </a:p>
          <a:p>
            <a:pPr lvl="0"/>
            <a:r>
              <a:rPr lang="en-US" sz="2600" dirty="0">
                <a:solidFill>
                  <a:prstClr val="black"/>
                </a:solidFill>
              </a:rPr>
              <a:t>Planned/Proposed Initiatives: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prstClr val="black"/>
                </a:solidFill>
              </a:rPr>
              <a:t>BOCC consideration of </a:t>
            </a:r>
            <a:r>
              <a:rPr lang="en-US" sz="1700" dirty="0" smtClean="0">
                <a:solidFill>
                  <a:prstClr val="black"/>
                </a:solidFill>
              </a:rPr>
              <a:t>siting/zoning alternatives and innovations  </a:t>
            </a:r>
            <a:r>
              <a:rPr lang="en-US" sz="1700" dirty="0">
                <a:solidFill>
                  <a:prstClr val="black"/>
                </a:solidFill>
              </a:rPr>
              <a:t>to on-site septic systems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3200400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Waste Water Technologies That Lessen Environmental Impacts</a:t>
            </a:r>
            <a:endParaRPr lang="en-US" dirty="0"/>
          </a:p>
        </p:txBody>
      </p:sp>
      <p:pic>
        <p:nvPicPr>
          <p:cNvPr id="6146" name="Picture 2" descr="http://static.parastorage.com/media/260e40_ce12a32852a84526911e0c8252f53c61.png_2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76400"/>
            <a:ext cx="2971800" cy="101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35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and Regional Air Quality: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Ongoing:</a:t>
            </a:r>
          </a:p>
          <a:p>
            <a:pPr marL="457200" indent="-228600"/>
            <a:r>
              <a:rPr lang="en-US" sz="1700" dirty="0" smtClean="0">
                <a:solidFill>
                  <a:prstClr val="black"/>
                </a:solidFill>
              </a:rPr>
              <a:t>Seated staff on Durham-Chapel Hill-Carrboro Metropolitan Planning Organization (MPO) Technical Committee</a:t>
            </a:r>
          </a:p>
          <a:p>
            <a:pPr marL="457200" indent="-228600"/>
            <a:endParaRPr lang="en-US" sz="1600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Current Year Initiatives:</a:t>
            </a:r>
            <a:endParaRPr lang="en-US" sz="2400" dirty="0">
              <a:solidFill>
                <a:prstClr val="black"/>
              </a:solidFill>
            </a:endParaRPr>
          </a:p>
          <a:p>
            <a:pPr marL="457200" indent="-228600"/>
            <a:r>
              <a:rPr lang="en-US" sz="1700" dirty="0">
                <a:solidFill>
                  <a:prstClr val="black"/>
                </a:solidFill>
              </a:rPr>
              <a:t>Collection of data for 2045 Metropolitan </a:t>
            </a:r>
            <a:endParaRPr lang="en-US" sz="1700" dirty="0" smtClean="0">
              <a:solidFill>
                <a:prstClr val="black"/>
              </a:solidFill>
            </a:endParaRPr>
          </a:p>
          <a:p>
            <a:pPr marL="228600" indent="0">
              <a:buNone/>
            </a:pPr>
            <a:r>
              <a:rPr lang="en-US" sz="1700" dirty="0">
                <a:solidFill>
                  <a:prstClr val="black"/>
                </a:solidFill>
              </a:rPr>
              <a:t> </a:t>
            </a:r>
            <a:r>
              <a:rPr lang="en-US" sz="1700" dirty="0" smtClean="0">
                <a:solidFill>
                  <a:prstClr val="black"/>
                </a:solidFill>
              </a:rPr>
              <a:t>    Transportation </a:t>
            </a:r>
            <a:r>
              <a:rPr lang="en-US" sz="1700" dirty="0">
                <a:solidFill>
                  <a:prstClr val="black"/>
                </a:solidFill>
              </a:rPr>
              <a:t>Plan (MTP) </a:t>
            </a:r>
            <a:r>
              <a:rPr lang="en-US" sz="1700" dirty="0" smtClean="0">
                <a:solidFill>
                  <a:prstClr val="black"/>
                </a:solidFill>
              </a:rPr>
              <a:t>and </a:t>
            </a:r>
            <a:r>
              <a:rPr lang="en-US" sz="1700" dirty="0">
                <a:solidFill>
                  <a:prstClr val="black"/>
                </a:solidFill>
              </a:rPr>
              <a:t>Air Quality </a:t>
            </a:r>
            <a:endParaRPr lang="en-US" sz="1700" dirty="0" smtClean="0">
              <a:solidFill>
                <a:prstClr val="black"/>
              </a:solidFill>
            </a:endParaRPr>
          </a:p>
          <a:p>
            <a:pPr marL="228600" indent="0">
              <a:buNone/>
            </a:pPr>
            <a:r>
              <a:rPr lang="en-US" sz="1700" dirty="0">
                <a:solidFill>
                  <a:prstClr val="black"/>
                </a:solidFill>
              </a:rPr>
              <a:t> </a:t>
            </a:r>
            <a:r>
              <a:rPr lang="en-US" sz="1700" dirty="0" smtClean="0">
                <a:solidFill>
                  <a:prstClr val="black"/>
                </a:solidFill>
              </a:rPr>
              <a:t>    Analysis </a:t>
            </a:r>
            <a:r>
              <a:rPr lang="en-US" sz="1700" dirty="0">
                <a:solidFill>
                  <a:prstClr val="black"/>
                </a:solidFill>
              </a:rPr>
              <a:t>Report</a:t>
            </a:r>
            <a:endParaRPr lang="en-US" sz="1700" dirty="0"/>
          </a:p>
          <a:p>
            <a:pPr marL="457200" lvl="0" indent="-228600"/>
            <a:r>
              <a:rPr lang="en-US" sz="1700" dirty="0">
                <a:solidFill>
                  <a:prstClr val="black"/>
                </a:solidFill>
              </a:rPr>
              <a:t>Draft Mobility Report Card for </a:t>
            </a:r>
            <a:r>
              <a:rPr lang="en-US" sz="1700" dirty="0" smtClean="0">
                <a:solidFill>
                  <a:prstClr val="black"/>
                </a:solidFill>
              </a:rPr>
              <a:t>MPO</a:t>
            </a:r>
          </a:p>
          <a:p>
            <a:pPr marL="457200" lvl="0" indent="-228600"/>
            <a:endParaRPr lang="en-US" sz="20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Planned/Proposed Initiatives:</a:t>
            </a:r>
            <a:endParaRPr lang="en-US" sz="2400" dirty="0">
              <a:solidFill>
                <a:prstClr val="black"/>
              </a:solidFill>
            </a:endParaRPr>
          </a:p>
          <a:p>
            <a:pPr marL="457200" indent="-228600"/>
            <a:r>
              <a:rPr lang="en-US" sz="1700" dirty="0">
                <a:solidFill>
                  <a:prstClr val="black"/>
                </a:solidFill>
              </a:rPr>
              <a:t>Propane conversion for OPT’s new buses</a:t>
            </a:r>
          </a:p>
          <a:p>
            <a:pPr marL="457200" indent="-228600"/>
            <a:r>
              <a:rPr lang="en-US" sz="1700" dirty="0">
                <a:solidFill>
                  <a:prstClr val="black"/>
                </a:solidFill>
              </a:rPr>
              <a:t>2045 </a:t>
            </a:r>
            <a:r>
              <a:rPr lang="en-US" sz="1700" dirty="0" smtClean="0">
                <a:solidFill>
                  <a:prstClr val="black"/>
                </a:solidFill>
              </a:rPr>
              <a:t>MTP </a:t>
            </a:r>
            <a:r>
              <a:rPr lang="en-US" sz="1700" dirty="0">
                <a:solidFill>
                  <a:prstClr val="black"/>
                </a:solidFill>
              </a:rPr>
              <a:t>and Air Quality Analysis </a:t>
            </a:r>
            <a:r>
              <a:rPr lang="en-US" sz="1700" dirty="0" smtClean="0">
                <a:solidFill>
                  <a:prstClr val="black"/>
                </a:solidFill>
              </a:rPr>
              <a:t>Report</a:t>
            </a:r>
          </a:p>
          <a:p>
            <a:pPr marL="457200" indent="-228600"/>
            <a:r>
              <a:rPr lang="en-US" sz="1700" dirty="0" smtClean="0">
                <a:solidFill>
                  <a:prstClr val="black"/>
                </a:solidFill>
              </a:rPr>
              <a:t>Congestion </a:t>
            </a:r>
            <a:r>
              <a:rPr lang="en-US" sz="1700" dirty="0">
                <a:solidFill>
                  <a:prstClr val="black"/>
                </a:solidFill>
              </a:rPr>
              <a:t>Mitigation Air Quality (</a:t>
            </a:r>
            <a:r>
              <a:rPr lang="en-US" sz="1700" dirty="0" smtClean="0">
                <a:solidFill>
                  <a:prstClr val="black"/>
                </a:solidFill>
              </a:rPr>
              <a:t>CMAQ) grant </a:t>
            </a:r>
            <a:r>
              <a:rPr lang="en-US" sz="1700" dirty="0">
                <a:solidFill>
                  <a:prstClr val="black"/>
                </a:solidFill>
              </a:rPr>
              <a:t>funding for OPT</a:t>
            </a:r>
            <a:endParaRPr lang="en-US" sz="1700" dirty="0"/>
          </a:p>
          <a:p>
            <a:pPr marL="457200" indent="-228600"/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6096000" y="2133601"/>
            <a:ext cx="2532181" cy="3524248"/>
            <a:chOff x="6297961" y="2514602"/>
            <a:chExt cx="2532181" cy="352424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7961" y="2514602"/>
              <a:ext cx="2532181" cy="914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7961" y="3477371"/>
              <a:ext cx="2532181" cy="2561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5352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prstClr val="black"/>
                </a:solidFill>
              </a:rPr>
              <a:t>Promote </a:t>
            </a:r>
            <a:r>
              <a:rPr lang="en-US" dirty="0" smtClean="0">
                <a:solidFill>
                  <a:prstClr val="black"/>
                </a:solidFill>
              </a:rPr>
              <a:t>Public Transportation/Decrease Dependence </a:t>
            </a:r>
            <a:r>
              <a:rPr lang="en-US" dirty="0">
                <a:solidFill>
                  <a:prstClr val="black"/>
                </a:solidFill>
              </a:rPr>
              <a:t>on </a:t>
            </a:r>
            <a:r>
              <a:rPr lang="en-US" dirty="0" smtClean="0">
                <a:solidFill>
                  <a:prstClr val="black"/>
                </a:solidFill>
              </a:rPr>
              <a:t>Personal Vehicles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Ongoing:</a:t>
            </a:r>
          </a:p>
          <a:p>
            <a:pPr marL="457200" lvl="0" indent="-228600"/>
            <a:r>
              <a:rPr lang="en-US" sz="1600" dirty="0">
                <a:solidFill>
                  <a:prstClr val="black"/>
                </a:solidFill>
              </a:rPr>
              <a:t>OPT -- Outreach and education</a:t>
            </a:r>
          </a:p>
          <a:p>
            <a:pPr marL="457200" lvl="0" indent="-228600"/>
            <a:r>
              <a:rPr lang="en-US" sz="1600" dirty="0">
                <a:solidFill>
                  <a:prstClr val="black"/>
                </a:solidFill>
              </a:rPr>
              <a:t>Comprehensive Transportation </a:t>
            </a:r>
            <a:r>
              <a:rPr lang="en-US" sz="1600" dirty="0" smtClean="0">
                <a:solidFill>
                  <a:prstClr val="black"/>
                </a:solidFill>
              </a:rPr>
              <a:t>Plans (CTPs)</a:t>
            </a:r>
            <a:endParaRPr lang="en-US" sz="1600" dirty="0">
              <a:solidFill>
                <a:prstClr val="black"/>
              </a:solidFill>
            </a:endParaRPr>
          </a:p>
          <a:p>
            <a:pPr marL="457200" lvl="0" indent="-228600"/>
            <a:r>
              <a:rPr lang="en-US" sz="1600" dirty="0">
                <a:solidFill>
                  <a:prstClr val="black"/>
                </a:solidFill>
              </a:rPr>
              <a:t>Southern Human Services Center Special Use Permit compliance and Travel Demand </a:t>
            </a:r>
            <a:r>
              <a:rPr lang="en-US" sz="1600" dirty="0" smtClean="0">
                <a:solidFill>
                  <a:prstClr val="black"/>
                </a:solidFill>
              </a:rPr>
              <a:t>Management</a:t>
            </a:r>
          </a:p>
          <a:p>
            <a:pPr marL="457200" lvl="0" indent="-228600"/>
            <a:endParaRPr lang="en-US" sz="16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Current Year Initiatives:</a:t>
            </a:r>
            <a:endParaRPr lang="en-US" sz="2400" dirty="0">
              <a:solidFill>
                <a:prstClr val="black"/>
              </a:solidFill>
            </a:endParaRPr>
          </a:p>
          <a:p>
            <a:pPr marL="457200" lvl="0" indent="-228600"/>
            <a:r>
              <a:rPr lang="en-US" sz="1600" dirty="0">
                <a:solidFill>
                  <a:prstClr val="black"/>
                </a:solidFill>
              </a:rPr>
              <a:t>Design of OPT’s expanded bus services</a:t>
            </a:r>
          </a:p>
          <a:p>
            <a:pPr marL="457200" lvl="0" indent="-228600"/>
            <a:r>
              <a:rPr lang="en-US" sz="1600" dirty="0">
                <a:solidFill>
                  <a:prstClr val="black"/>
                </a:solidFill>
              </a:rPr>
              <a:t>Pursuing </a:t>
            </a:r>
            <a:r>
              <a:rPr lang="en-US" sz="1600" dirty="0" smtClean="0">
                <a:solidFill>
                  <a:prstClr val="black"/>
                </a:solidFill>
              </a:rPr>
              <a:t>funding </a:t>
            </a:r>
            <a:r>
              <a:rPr lang="en-US" sz="1600" dirty="0">
                <a:solidFill>
                  <a:prstClr val="black"/>
                </a:solidFill>
              </a:rPr>
              <a:t>opportunities </a:t>
            </a:r>
            <a:r>
              <a:rPr lang="en-US" sz="1600" dirty="0" smtClean="0">
                <a:solidFill>
                  <a:prstClr val="black"/>
                </a:solidFill>
              </a:rPr>
              <a:t>for </a:t>
            </a:r>
            <a:r>
              <a:rPr lang="en-US" sz="1600" dirty="0">
                <a:solidFill>
                  <a:prstClr val="black"/>
                </a:solidFill>
              </a:rPr>
              <a:t>bus capital and operations</a:t>
            </a:r>
          </a:p>
          <a:p>
            <a:pPr marL="457200" lvl="0" indent="-228600"/>
            <a:r>
              <a:rPr lang="en-US" sz="1600" dirty="0">
                <a:solidFill>
                  <a:prstClr val="black"/>
                </a:solidFill>
              </a:rPr>
              <a:t>Efland-Hillsborough Commuter Loop tour and Earth </a:t>
            </a:r>
            <a:r>
              <a:rPr lang="en-US" sz="1600" dirty="0" smtClean="0">
                <a:solidFill>
                  <a:prstClr val="black"/>
                </a:solidFill>
              </a:rPr>
              <a:t>Evening</a:t>
            </a:r>
          </a:p>
          <a:p>
            <a:pPr marL="457200" lvl="0" indent="-228600"/>
            <a:endParaRPr lang="en-US" sz="16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Planned/Proposed Initiatives:</a:t>
            </a:r>
            <a:endParaRPr lang="en-US" sz="2400" dirty="0">
              <a:solidFill>
                <a:prstClr val="black"/>
              </a:solidFill>
            </a:endParaRPr>
          </a:p>
          <a:p>
            <a:pPr marL="457200" lvl="0" indent="-228600"/>
            <a:r>
              <a:rPr lang="en-US" sz="1600" dirty="0">
                <a:solidFill>
                  <a:prstClr val="black"/>
                </a:solidFill>
              </a:rPr>
              <a:t>Expanded OPT </a:t>
            </a:r>
            <a:r>
              <a:rPr lang="en-US" sz="1600" dirty="0" smtClean="0">
                <a:solidFill>
                  <a:prstClr val="black"/>
                </a:solidFill>
              </a:rPr>
              <a:t>services</a:t>
            </a:r>
          </a:p>
          <a:p>
            <a:pPr marL="457200" lvl="0" indent="-228600"/>
            <a:r>
              <a:rPr lang="en-US" sz="1600" dirty="0" smtClean="0">
                <a:solidFill>
                  <a:prstClr val="black"/>
                </a:solidFill>
              </a:rPr>
              <a:t>Rebranding </a:t>
            </a:r>
            <a:r>
              <a:rPr lang="en-US" sz="1600" dirty="0">
                <a:solidFill>
                  <a:prstClr val="black"/>
                </a:solidFill>
              </a:rPr>
              <a:t>of </a:t>
            </a:r>
            <a:r>
              <a:rPr lang="en-US" sz="1600" dirty="0" smtClean="0">
                <a:solidFill>
                  <a:prstClr val="black"/>
                </a:solidFill>
              </a:rPr>
              <a:t>OPT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4" name="Picture 4" descr="http://www.orangecountync.gov/images/Transport/OP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3268" y="4648200"/>
            <a:ext cx="3429000" cy="186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19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15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Increase Connectivity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458200" cy="4343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Ongoing:</a:t>
            </a:r>
          </a:p>
          <a:p>
            <a:pPr marL="457200" lvl="0" indent="-228600"/>
            <a:r>
              <a:rPr lang="en-US" sz="1600" dirty="0">
                <a:solidFill>
                  <a:prstClr val="black"/>
                </a:solidFill>
              </a:rPr>
              <a:t>Subdivision administration</a:t>
            </a:r>
          </a:p>
          <a:p>
            <a:pPr marL="457200" lvl="0" indent="-228600"/>
            <a:r>
              <a:rPr lang="en-US" sz="1600" dirty="0">
                <a:solidFill>
                  <a:prstClr val="black"/>
                </a:solidFill>
              </a:rPr>
              <a:t>Access Management </a:t>
            </a:r>
            <a:r>
              <a:rPr lang="en-US" sz="1600" dirty="0" smtClean="0">
                <a:solidFill>
                  <a:prstClr val="black"/>
                </a:solidFill>
              </a:rPr>
              <a:t>Plan implementation</a:t>
            </a:r>
          </a:p>
          <a:p>
            <a:pPr marL="457200" lvl="0" indent="-228600"/>
            <a:endParaRPr lang="en-US" sz="20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Current Year Initiatives:</a:t>
            </a:r>
            <a:endParaRPr lang="en-US" sz="2400" dirty="0">
              <a:solidFill>
                <a:prstClr val="black"/>
              </a:solidFill>
            </a:endParaRPr>
          </a:p>
          <a:p>
            <a:pPr marL="457200" lvl="0" indent="-228600"/>
            <a:r>
              <a:rPr lang="en-US" sz="1600" dirty="0">
                <a:solidFill>
                  <a:prstClr val="black"/>
                </a:solidFill>
              </a:rPr>
              <a:t>Adopted Efland zoning overlay districts </a:t>
            </a:r>
            <a:r>
              <a:rPr lang="en-US" sz="1600" dirty="0" smtClean="0">
                <a:solidFill>
                  <a:prstClr val="black"/>
                </a:solidFill>
              </a:rPr>
              <a:t>including </a:t>
            </a:r>
          </a:p>
          <a:p>
            <a:pPr marL="228600" lvl="0" indent="0">
              <a:buNone/>
            </a:pP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    connectivity standards</a:t>
            </a:r>
            <a:endParaRPr lang="en-US" sz="1600" dirty="0">
              <a:solidFill>
                <a:prstClr val="black"/>
              </a:solidFill>
            </a:endParaRPr>
          </a:p>
          <a:p>
            <a:pPr marL="457200" lvl="0" indent="-228600"/>
            <a:r>
              <a:rPr lang="en-US" sz="1600" dirty="0">
                <a:solidFill>
                  <a:prstClr val="black"/>
                </a:solidFill>
              </a:rPr>
              <a:t>Consultant environmental analysis in Buckhorn area for </a:t>
            </a:r>
            <a:endParaRPr lang="en-US" sz="1600" dirty="0" smtClean="0">
              <a:solidFill>
                <a:prstClr val="black"/>
              </a:solidFill>
            </a:endParaRPr>
          </a:p>
          <a:p>
            <a:pPr marL="228600" lvl="0" indent="0">
              <a:buNone/>
            </a:pP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    access </a:t>
            </a:r>
            <a:r>
              <a:rPr lang="en-US" sz="1600" dirty="0">
                <a:solidFill>
                  <a:prstClr val="black"/>
                </a:solidFill>
              </a:rPr>
              <a:t>management </a:t>
            </a:r>
            <a:r>
              <a:rPr lang="en-US" sz="1600" dirty="0" smtClean="0">
                <a:solidFill>
                  <a:prstClr val="black"/>
                </a:solidFill>
              </a:rPr>
              <a:t>planning</a:t>
            </a:r>
          </a:p>
          <a:p>
            <a:pPr marL="457200" lvl="0" indent="-228600"/>
            <a:endParaRPr lang="en-US" sz="20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Planned/Proposed Initiatives:</a:t>
            </a:r>
            <a:endParaRPr lang="en-US" sz="2400" dirty="0">
              <a:solidFill>
                <a:prstClr val="black"/>
              </a:solidFill>
            </a:endParaRPr>
          </a:p>
          <a:p>
            <a:pPr marL="457200" indent="-228600"/>
            <a:r>
              <a:rPr lang="en-US" sz="1600" dirty="0">
                <a:solidFill>
                  <a:prstClr val="black"/>
                </a:solidFill>
              </a:rPr>
              <a:t>Efland/Buckhorn/Mebane Access Management Plan </a:t>
            </a:r>
            <a:r>
              <a:rPr lang="en-US" sz="1600" dirty="0" smtClean="0">
                <a:solidFill>
                  <a:prstClr val="black"/>
                </a:solidFill>
              </a:rPr>
              <a:t>amendment </a:t>
            </a:r>
          </a:p>
          <a:p>
            <a:pPr marL="228600" indent="0">
              <a:buNone/>
            </a:pP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    promotes funding and economic activity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00200"/>
            <a:ext cx="2090230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19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Protecting Groundwater</a:t>
            </a:r>
            <a:br>
              <a:rPr lang="en-US" dirty="0" smtClean="0"/>
            </a:br>
            <a:r>
              <a:rPr lang="en-US" sz="2700" i="1" dirty="0" smtClean="0"/>
              <a:t>(Also Surface Water)</a:t>
            </a:r>
            <a:endParaRPr lang="en-US" sz="27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305800" cy="5105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Ongoing:</a:t>
            </a:r>
          </a:p>
          <a:p>
            <a:pPr marL="457200" lvl="2"/>
            <a:r>
              <a:rPr lang="en-US" sz="1600" dirty="0"/>
              <a:t>Unified Development Ordinance (UDO) -- Watershed </a:t>
            </a:r>
            <a:r>
              <a:rPr lang="en-US" sz="1600" dirty="0" err="1" smtClean="0"/>
              <a:t>regs</a:t>
            </a:r>
            <a:endParaRPr lang="en-US" sz="1600" dirty="0"/>
          </a:p>
          <a:p>
            <a:pPr marL="457200" lvl="2"/>
            <a:r>
              <a:rPr lang="en-US" sz="1600" dirty="0"/>
              <a:t>Erosion Control and </a:t>
            </a:r>
            <a:r>
              <a:rPr lang="en-US" sz="1600" dirty="0" err="1"/>
              <a:t>Stormwater</a:t>
            </a:r>
            <a:r>
              <a:rPr lang="en-US" sz="1600" dirty="0"/>
              <a:t> Ordinances</a:t>
            </a:r>
          </a:p>
          <a:p>
            <a:pPr marL="457200" lvl="2"/>
            <a:r>
              <a:rPr lang="en-US" sz="1600" dirty="0"/>
              <a:t>Surface Water Identification (SWID</a:t>
            </a:r>
            <a:r>
              <a:rPr lang="en-US" sz="1600" dirty="0" smtClean="0"/>
              <a:t>)</a:t>
            </a:r>
          </a:p>
          <a:p>
            <a:pPr marL="457200" lvl="2"/>
            <a:endParaRPr lang="en-US" sz="1600" dirty="0"/>
          </a:p>
          <a:p>
            <a:pPr marL="0" lvl="0" indent="0"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Current Year Initiatives:</a:t>
            </a:r>
            <a:endParaRPr lang="en-US" sz="2400" dirty="0">
              <a:solidFill>
                <a:prstClr val="black"/>
              </a:solidFill>
            </a:endParaRPr>
          </a:p>
          <a:p>
            <a:pPr marL="457200" indent="-228600"/>
            <a:r>
              <a:rPr lang="en-US" sz="1600" dirty="0"/>
              <a:t>Agricultural Support Enterprises included </a:t>
            </a:r>
            <a:r>
              <a:rPr lang="en-US" sz="1600" dirty="0" smtClean="0"/>
              <a:t>standards that </a:t>
            </a:r>
          </a:p>
          <a:p>
            <a:pPr marL="22860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 in some cases will require groundwater studies  </a:t>
            </a:r>
          </a:p>
          <a:p>
            <a:pPr marL="457200" indent="-228600"/>
            <a:endParaRPr lang="en-US" sz="1600" dirty="0" smtClean="0"/>
          </a:p>
          <a:p>
            <a:pPr marL="0" indent="0"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Planned/Proposed Initiatives:</a:t>
            </a:r>
          </a:p>
          <a:p>
            <a:pPr marL="457200" lvl="2"/>
            <a:r>
              <a:rPr lang="en-US" sz="1600" dirty="0" smtClean="0"/>
              <a:t>UDO </a:t>
            </a:r>
            <a:r>
              <a:rPr lang="en-US" sz="1600" dirty="0"/>
              <a:t>amendment to provide incentive for implementing infiltration type Best Management Practices (BMPs)</a:t>
            </a:r>
          </a:p>
          <a:p>
            <a:pPr marL="457200" lvl="2"/>
            <a:r>
              <a:rPr lang="en-US" sz="1600" dirty="0"/>
              <a:t>Additional public education and outreach promoting infiltration type BMPs , Low Impact Development, and buffer preservation/environmental stewardship</a:t>
            </a:r>
          </a:p>
          <a:p>
            <a:pPr marL="457200" lvl="2"/>
            <a:r>
              <a:rPr lang="en-US" sz="1600" dirty="0"/>
              <a:t>State changes (unfunded mandates) to Falls and Jordan Lake nutrient management programs are pending</a:t>
            </a:r>
          </a:p>
          <a:p>
            <a:pPr marL="457200" lvl="2"/>
            <a:r>
              <a:rPr lang="en-US" sz="1600" dirty="0"/>
              <a:t>Maintain appropriate staffing levels for meeting the BOCC Environmental Responsibility </a:t>
            </a:r>
            <a:r>
              <a:rPr lang="en-US" sz="1600" dirty="0" smtClean="0"/>
              <a:t>Goal</a:t>
            </a:r>
            <a:endParaRPr lang="en-US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922867"/>
            <a:ext cx="2455801" cy="316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81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Directing Development to Appropriate 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820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Ongoing:</a:t>
            </a:r>
          </a:p>
          <a:p>
            <a:pPr marL="457200" lvl="0" indent="-228600"/>
            <a:r>
              <a:rPr lang="en-US" sz="1600" dirty="0">
                <a:solidFill>
                  <a:prstClr val="black"/>
                </a:solidFill>
              </a:rPr>
              <a:t>2030 Comprehensive Plan and UDO/zoning</a:t>
            </a:r>
          </a:p>
          <a:p>
            <a:pPr marL="457200" lvl="0" indent="-228600"/>
            <a:r>
              <a:rPr lang="en-US" sz="1600" dirty="0">
                <a:solidFill>
                  <a:prstClr val="black"/>
                </a:solidFill>
              </a:rPr>
              <a:t>Protection of open space within subdivisions</a:t>
            </a:r>
          </a:p>
          <a:p>
            <a:pPr marL="457200" lvl="0" indent="-228600"/>
            <a:r>
              <a:rPr lang="en-US" sz="1600" dirty="0">
                <a:solidFill>
                  <a:prstClr val="black"/>
                </a:solidFill>
              </a:rPr>
              <a:t>Water and Sewer Management Planning and Boundary </a:t>
            </a:r>
            <a:r>
              <a:rPr lang="en-US" sz="1600" dirty="0" smtClean="0">
                <a:solidFill>
                  <a:prstClr val="black"/>
                </a:solidFill>
              </a:rPr>
              <a:t>Agreement</a:t>
            </a:r>
          </a:p>
          <a:p>
            <a:pPr marL="457200" lvl="0" indent="-228600"/>
            <a:endParaRPr lang="en-US" sz="2000" dirty="0" smtClean="0">
              <a:solidFill>
                <a:prstClr val="black"/>
              </a:solidFill>
            </a:endParaRPr>
          </a:p>
          <a:p>
            <a:pPr marL="457200" lvl="0" indent="-228600"/>
            <a:endParaRPr lang="en-US" sz="20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Current Year Initiatives:</a:t>
            </a:r>
            <a:endParaRPr lang="en-US" sz="2400" dirty="0">
              <a:solidFill>
                <a:prstClr val="black"/>
              </a:solidFill>
            </a:endParaRPr>
          </a:p>
          <a:p>
            <a:pPr marL="457200" indent="-228600"/>
            <a:r>
              <a:rPr lang="en-US" sz="1600" dirty="0">
                <a:solidFill>
                  <a:prstClr val="black"/>
                </a:solidFill>
              </a:rPr>
              <a:t>Adopted Efland zoning overlay districts seek to direct development to an identified growth area served or to be served by public water/sewer </a:t>
            </a:r>
            <a:r>
              <a:rPr lang="en-US" sz="1600" dirty="0" smtClean="0">
                <a:solidFill>
                  <a:prstClr val="black"/>
                </a:solidFill>
              </a:rPr>
              <a:t>systems</a:t>
            </a:r>
          </a:p>
          <a:p>
            <a:pPr marL="457200" indent="-228600"/>
            <a:endParaRPr lang="en-US" sz="1600" dirty="0" smtClean="0">
              <a:solidFill>
                <a:prstClr val="black"/>
              </a:solidFill>
            </a:endParaRPr>
          </a:p>
          <a:p>
            <a:pPr marL="457200" indent="-228600"/>
            <a:endParaRPr lang="en-US" sz="16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Planned/Proposed Initiatives:</a:t>
            </a:r>
            <a:endParaRPr lang="en-US" sz="2400" dirty="0">
              <a:solidFill>
                <a:prstClr val="black"/>
              </a:solidFill>
            </a:endParaRPr>
          </a:p>
          <a:p>
            <a:pPr marL="457200" lvl="0" indent="-228600"/>
            <a:r>
              <a:rPr lang="en-US" sz="1600" dirty="0">
                <a:solidFill>
                  <a:prstClr val="black"/>
                </a:solidFill>
              </a:rPr>
              <a:t>Clustering of residential lots to preserve additional open space and protect significant environmental site </a:t>
            </a:r>
            <a:r>
              <a:rPr lang="en-US" sz="1600" dirty="0" smtClean="0">
                <a:solidFill>
                  <a:prstClr val="black"/>
                </a:solidFill>
              </a:rPr>
              <a:t>attributes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03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and Background: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</a:t>
            </a:r>
            <a:r>
              <a:rPr lang="en-US" dirty="0"/>
              <a:t>receive </a:t>
            </a:r>
            <a:r>
              <a:rPr lang="en-US" dirty="0" smtClean="0"/>
              <a:t>updates from multiple County departments on sustainability initiatives, including:</a:t>
            </a:r>
          </a:p>
          <a:p>
            <a:pPr lvl="2"/>
            <a:r>
              <a:rPr lang="en-US" dirty="0" smtClean="0"/>
              <a:t>Environmental </a:t>
            </a:r>
            <a:r>
              <a:rPr lang="en-US" dirty="0"/>
              <a:t>Responsibility in County Government </a:t>
            </a:r>
            <a:r>
              <a:rPr lang="en-US" dirty="0" smtClean="0"/>
              <a:t>(ERG) goal </a:t>
            </a:r>
          </a:p>
          <a:p>
            <a:pPr lvl="2"/>
            <a:r>
              <a:rPr lang="en-US" dirty="0"/>
              <a:t>FY </a:t>
            </a:r>
            <a:r>
              <a:rPr lang="en-US" dirty="0" smtClean="0"/>
              <a:t>14 Utility </a:t>
            </a:r>
            <a:r>
              <a:rPr lang="en-US" dirty="0"/>
              <a:t>and Fuel </a:t>
            </a:r>
            <a:r>
              <a:rPr lang="en-US" dirty="0" smtClean="0"/>
              <a:t>Scorecard</a:t>
            </a:r>
          </a:p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81000" y="3022600"/>
            <a:ext cx="8458200" cy="4064000"/>
            <a:chOff x="381000" y="2895600"/>
            <a:chExt cx="8458200" cy="4064000"/>
          </a:xfrm>
        </p:grpSpPr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val="44291575"/>
                </p:ext>
              </p:extLst>
            </p:nvPr>
          </p:nvGraphicFramePr>
          <p:xfrm>
            <a:off x="381000" y="2895600"/>
            <a:ext cx="84582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11" name="Group 10"/>
            <p:cNvGrpSpPr/>
            <p:nvPr/>
          </p:nvGrpSpPr>
          <p:grpSpPr>
            <a:xfrm>
              <a:off x="457200" y="5181600"/>
              <a:ext cx="8382000" cy="1169551"/>
              <a:chOff x="457200" y="5257800"/>
              <a:chExt cx="8382000" cy="1169551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7200" y="5257800"/>
                <a:ext cx="1143000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ERG Adopted, Energy Water and Fuel Policies</a:t>
                </a:r>
                <a:endParaRPr lang="en-US" sz="1400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371600" y="5257800"/>
                <a:ext cx="1143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ESAC Formed</a:t>
                </a:r>
                <a:endParaRPr lang="en-US" sz="1400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289351" y="5257800"/>
                <a:ext cx="838200" cy="762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ERG Status report</a:t>
                </a:r>
                <a:endParaRPr lang="en-US" sz="1400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257800" y="5257800"/>
                <a:ext cx="114300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Utility &amp; Fuel Conservation report</a:t>
                </a:r>
                <a:endParaRPr lang="en-US" sz="1400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477000" y="5264727"/>
                <a:ext cx="83820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ERG Progress report</a:t>
                </a:r>
                <a:endParaRPr lang="en-US" sz="14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001000" y="5257800"/>
                <a:ext cx="83820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ERG Progress report</a:t>
                </a:r>
                <a:endParaRPr lang="en-US" sz="1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224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3657600"/>
            <a:ext cx="7772400" cy="1470025"/>
          </a:xfrm>
        </p:spPr>
        <p:txBody>
          <a:bodyPr/>
          <a:lstStyle/>
          <a:p>
            <a:pPr lvl="1" algn="ctr" rtl="0">
              <a:spcBef>
                <a:spcPct val="0"/>
              </a:spcBef>
            </a:pPr>
            <a:r>
              <a:rPr lang="en-US" sz="4800" dirty="0" smtClean="0"/>
              <a:t>Solid Waste Department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457200" lvl="1" indent="0" algn="ctr">
              <a:buNone/>
            </a:pPr>
            <a:endParaRPr lang="en-US" sz="4800" dirty="0" smtClean="0"/>
          </a:p>
          <a:p>
            <a:pPr marL="457200" lvl="1" indent="0" algn="ctr">
              <a:buNone/>
            </a:pPr>
            <a:endParaRPr lang="en-US" sz="4800" dirty="0"/>
          </a:p>
          <a:p>
            <a:pPr marL="457200" lvl="1" indent="0" algn="ctr">
              <a:buNone/>
            </a:pPr>
            <a:endParaRPr lang="en-US" sz="4800" dirty="0" smtClean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263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Solid Waste Goal and Results </a:t>
            </a:r>
            <a:br>
              <a:rPr lang="en-US" dirty="0" smtClean="0"/>
            </a:br>
            <a:r>
              <a:rPr lang="en-US" dirty="0" smtClean="0"/>
              <a:t>for FY 13-14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0190130"/>
              </p:ext>
            </p:extLst>
          </p:nvPr>
        </p:nvGraphicFramePr>
        <p:xfrm>
          <a:off x="2057400" y="1600200"/>
          <a:ext cx="5257800" cy="364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965960"/>
              </a:tblGrid>
              <a:tr h="533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State</a:t>
                      </a:r>
                      <a:r>
                        <a:rPr lang="en-US" baseline="0" dirty="0" smtClean="0"/>
                        <a:t> of NC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Orange County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Reduction Goal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40%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61%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Reduction Achieved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13%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64% </a:t>
                      </a:r>
                      <a:r>
                        <a:rPr lang="en-US" sz="1400" b="1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endParaRPr lang="en-US" sz="6600" b="1" i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Pounds</a:t>
                      </a:r>
                      <a:r>
                        <a:rPr lang="en-US" sz="2400" baseline="0" dirty="0" smtClean="0"/>
                        <a:t> landfilled per person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1,860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980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221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524000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 sz="3200" dirty="0" smtClean="0"/>
              <a:t>Rural &amp; Urban Curbside Recycling Performance: </a:t>
            </a:r>
            <a:br>
              <a:rPr lang="en-US" sz="3200" dirty="0" smtClean="0"/>
            </a:br>
            <a:r>
              <a:rPr lang="en-US" sz="3200" dirty="0" smtClean="0"/>
              <a:t> Tonnage Comparison  2014 vs. 2015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1688075"/>
              </p:ext>
            </p:extLst>
          </p:nvPr>
        </p:nvGraphicFramePr>
        <p:xfrm>
          <a:off x="533400" y="2057400"/>
          <a:ext cx="8229600" cy="394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/>
                <a:gridCol w="2133600"/>
                <a:gridCol w="2209800"/>
                <a:gridCol w="1219200"/>
                <a:gridCol w="18288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00"/>
                          </a:solidFill>
                        </a:rPr>
                        <a:t>URBAN</a:t>
                      </a:r>
                      <a:endParaRPr 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July 2013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– April  2014</a:t>
                      </a: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July 2014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– April 2015</a:t>
                      </a:r>
                      <a:endParaRPr lang="en-US" sz="16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% </a:t>
                      </a:r>
                      <a:r>
                        <a:rPr lang="en-US" sz="1600" dirty="0" smtClean="0"/>
                        <a:t>Increase</a:t>
                      </a:r>
                      <a:endParaRPr lang="en-US" sz="1600" dirty="0"/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Comments</a:t>
                      </a:r>
                      <a:endParaRPr lang="en-US" sz="1700" dirty="0"/>
                    </a:p>
                  </a:txBody>
                  <a:tcPr>
                    <a:solidFill>
                      <a:srgbClr val="4F81B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Tons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3,933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4,365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11%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100%</a:t>
                      </a:r>
                      <a:r>
                        <a:rPr lang="en-US" sz="1700" baseline="0" dirty="0" smtClean="0"/>
                        <a:t> residences have carts by July 2014</a:t>
                      </a:r>
                      <a:endParaRPr lang="en-US" sz="1700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C000"/>
                          </a:solidFill>
                        </a:rPr>
                        <a:t>RURAL</a:t>
                      </a:r>
                      <a:endParaRPr lang="en-US" sz="16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Feb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</a:rPr>
                        <a:t> 2014 - April 2014</a:t>
                      </a:r>
                      <a:endParaRPr lang="en-U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Feb 2015 –  April 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</a:rPr>
                        <a:t>2015</a:t>
                      </a:r>
                      <a:endParaRPr lang="en-U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Tons</a:t>
                      </a:r>
                    </a:p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396</a:t>
                      </a:r>
                    </a:p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533</a:t>
                      </a:r>
                    </a:p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34%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55% of currently</a:t>
                      </a:r>
                      <a:r>
                        <a:rPr lang="en-US" sz="1700" baseline="0" dirty="0" smtClean="0"/>
                        <a:t> eligible </a:t>
                      </a:r>
                      <a:r>
                        <a:rPr lang="en-US" sz="1700" dirty="0" smtClean="0"/>
                        <a:t>rural residences using</a:t>
                      </a:r>
                      <a:r>
                        <a:rPr lang="en-US" sz="1700" baseline="0" dirty="0" smtClean="0"/>
                        <a:t> c</a:t>
                      </a:r>
                      <a:r>
                        <a:rPr lang="en-US" sz="1700" dirty="0" smtClean="0"/>
                        <a:t>arts by April 2015 (rest use bins or</a:t>
                      </a:r>
                      <a:r>
                        <a:rPr lang="en-US" sz="1700" baseline="0" dirty="0" smtClean="0"/>
                        <a:t> </a:t>
                      </a:r>
                      <a:r>
                        <a:rPr lang="en-US" sz="1700" dirty="0" smtClean="0"/>
                        <a:t>go to </a:t>
                      </a:r>
                      <a:r>
                        <a:rPr lang="en-US" sz="1700" baseline="0" dirty="0" smtClean="0"/>
                        <a:t>convenience sites or don’t recycle) 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823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solidFill>
            <a:schemeClr val="bg2"/>
          </a:solidFill>
        </p:spPr>
        <p:txBody>
          <a:bodyPr/>
          <a:lstStyle/>
          <a:p>
            <a:r>
              <a:rPr lang="en-US" dirty="0" smtClean="0"/>
              <a:t>Solid Waste Current Initiatives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Cart- </a:t>
            </a:r>
            <a:r>
              <a:rPr lang="en-US" sz="2800" dirty="0"/>
              <a:t>based </a:t>
            </a:r>
            <a:r>
              <a:rPr lang="en-US" sz="2800" dirty="0" smtClean="0"/>
              <a:t>recycling instituted for:</a:t>
            </a:r>
          </a:p>
          <a:p>
            <a:pPr lvl="1"/>
            <a:r>
              <a:rPr lang="en-US" sz="2600" dirty="0" smtClean="0"/>
              <a:t>~ 100%  of 18,300 urban residential customers by July 2014</a:t>
            </a:r>
          </a:p>
          <a:p>
            <a:pPr marL="457200" lvl="1" indent="0">
              <a:buNone/>
            </a:pPr>
            <a:r>
              <a:rPr lang="en-US" sz="2600" b="1" dirty="0"/>
              <a:t>a</a:t>
            </a:r>
            <a:r>
              <a:rPr lang="en-US" sz="2600" b="1" dirty="0" smtClean="0"/>
              <a:t>nd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 smtClean="0"/>
              <a:t>7,800 of 14,500 eligible rural residential customers by April 2015 (300 more ordered to meet additional demand)                 </a:t>
            </a:r>
          </a:p>
          <a:p>
            <a:r>
              <a:rPr lang="en-US" sz="2800" dirty="0" smtClean="0"/>
              <a:t>Complete </a:t>
            </a:r>
            <a:r>
              <a:rPr lang="en-US" sz="2800" dirty="0" err="1"/>
              <a:t>Interlocal</a:t>
            </a:r>
            <a:r>
              <a:rPr lang="en-US" sz="2800" dirty="0"/>
              <a:t> Agreement </a:t>
            </a:r>
            <a:r>
              <a:rPr lang="en-US" sz="2800" dirty="0" smtClean="0"/>
              <a:t>for Solid Waste Management with Towns, UNC and UNC Healthcare  -- December </a:t>
            </a:r>
            <a:r>
              <a:rPr lang="en-US" sz="2800" dirty="0"/>
              <a:t>2015</a:t>
            </a:r>
          </a:p>
          <a:p>
            <a:r>
              <a:rPr lang="en-US" sz="2800" dirty="0" smtClean="0"/>
              <a:t>Eubanks Road Solid Waste Convenience </a:t>
            </a:r>
            <a:r>
              <a:rPr lang="en-US" sz="2800" dirty="0"/>
              <a:t>C</a:t>
            </a:r>
            <a:r>
              <a:rPr lang="en-US" sz="2800" dirty="0" smtClean="0"/>
              <a:t>enter design completed; construction anticipated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beginning -- August 2015</a:t>
            </a:r>
          </a:p>
          <a:p>
            <a:r>
              <a:rPr lang="en-US" sz="2800" dirty="0" smtClean="0"/>
              <a:t>Municipal </a:t>
            </a:r>
            <a:r>
              <a:rPr lang="en-US" sz="2800" dirty="0"/>
              <a:t>solid waste to Durham 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Transfer </a:t>
            </a:r>
            <a:r>
              <a:rPr lang="en-US" sz="2800" dirty="0"/>
              <a:t>Station </a:t>
            </a:r>
            <a:r>
              <a:rPr lang="en-US" sz="2800" dirty="0" smtClean="0"/>
              <a:t>continues for 2015-16</a:t>
            </a:r>
          </a:p>
          <a:p>
            <a:r>
              <a:rPr lang="en-US" sz="2800" dirty="0" smtClean="0"/>
              <a:t>Single, </a:t>
            </a:r>
            <a:r>
              <a:rPr lang="en-US" sz="2800" dirty="0"/>
              <a:t>C</a:t>
            </a:r>
            <a:r>
              <a:rPr lang="en-US" sz="2800" dirty="0" smtClean="0"/>
              <a:t>ounty-wide </a:t>
            </a:r>
            <a:r>
              <a:rPr lang="en-US" sz="2800" i="1" u="sng" dirty="0" smtClean="0"/>
              <a:t>Solid Waste </a:t>
            </a:r>
          </a:p>
          <a:p>
            <a:pPr marL="0" indent="0">
              <a:buNone/>
            </a:pPr>
            <a:r>
              <a:rPr lang="en-US" sz="2800" i="1" dirty="0"/>
              <a:t> </a:t>
            </a:r>
            <a:r>
              <a:rPr lang="en-US" sz="2800" i="1" dirty="0" smtClean="0"/>
              <a:t>     </a:t>
            </a:r>
            <a:r>
              <a:rPr lang="en-US" sz="2800" i="1" u="sng" dirty="0" smtClean="0"/>
              <a:t>Programs Fee </a:t>
            </a:r>
            <a:r>
              <a:rPr lang="en-US" sz="2800" dirty="0" smtClean="0"/>
              <a:t>adopted for   FY 2015-16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(no more 3-R Fees or convenience center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fees)</a:t>
            </a:r>
          </a:p>
        </p:txBody>
      </p:sp>
      <p:pic>
        <p:nvPicPr>
          <p:cNvPr id="6146" name="Picture 2" descr="http://www.heraldsun.com/archive/x1036215782/g2582580000000000000da34f9e1858eed7aa6d9a5e49b8c9ee9b12d4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7400" y="4055533"/>
            <a:ext cx="2994556" cy="237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43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dirty="0" smtClean="0"/>
              <a:t>Solid Waste Future Initiatives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Three year phase-in of roadside recycling to remaining unserved ~7,000 rural single family households, in bins or carts as desired,                            Beginning FY 2015-16.  Completion projected Spring 2018 </a:t>
            </a:r>
            <a:endParaRPr lang="en-US" sz="2000" dirty="0"/>
          </a:p>
          <a:p>
            <a:r>
              <a:rPr lang="en-US" sz="2000" dirty="0"/>
              <a:t>Continue modernization of Solid Waste Convenience </a:t>
            </a:r>
            <a:r>
              <a:rPr lang="en-US" sz="2000" dirty="0" smtClean="0"/>
              <a:t>Centers  </a:t>
            </a:r>
            <a:endParaRPr lang="en-US" sz="2000" dirty="0"/>
          </a:p>
          <a:p>
            <a:pPr lvl="1"/>
            <a:r>
              <a:rPr lang="en-US" sz="2000" dirty="0" smtClean="0"/>
              <a:t>High Rock site renovation projected per  FY 16-17 C.I.P.</a:t>
            </a:r>
            <a:endParaRPr lang="en-US" sz="2000" dirty="0"/>
          </a:p>
          <a:p>
            <a:r>
              <a:rPr lang="en-US" sz="2000" dirty="0"/>
              <a:t>Continue </a:t>
            </a:r>
            <a:r>
              <a:rPr lang="en-US" sz="2000" dirty="0" smtClean="0"/>
              <a:t>considering </a:t>
            </a:r>
            <a:r>
              <a:rPr lang="en-US" sz="2000" dirty="0"/>
              <a:t>alternatives </a:t>
            </a:r>
            <a:r>
              <a:rPr lang="en-US" sz="2000" dirty="0" smtClean="0"/>
              <a:t>to Durham </a:t>
            </a:r>
            <a:r>
              <a:rPr lang="en-US" sz="2000" dirty="0"/>
              <a:t>City Transfer Station</a:t>
            </a:r>
          </a:p>
          <a:p>
            <a:r>
              <a:rPr lang="en-US" sz="2000" dirty="0" smtClean="0"/>
              <a:t>Evaluate </a:t>
            </a:r>
            <a:r>
              <a:rPr lang="en-US" sz="2000" dirty="0"/>
              <a:t>commercial recycling </a:t>
            </a:r>
            <a:r>
              <a:rPr lang="en-US" sz="2000" dirty="0" smtClean="0"/>
              <a:t>improvement options</a:t>
            </a:r>
            <a:endParaRPr lang="en-US" sz="2000" b="1" i="1" u="sng" dirty="0" smtClean="0"/>
          </a:p>
          <a:p>
            <a:r>
              <a:rPr lang="en-US" sz="2000" dirty="0" smtClean="0"/>
              <a:t>Examine program consolidation and cooperation opportunities with UNC and UNC Health Care</a:t>
            </a:r>
          </a:p>
          <a:p>
            <a:r>
              <a:rPr lang="en-US" sz="2000" dirty="0" smtClean="0"/>
              <a:t>Continue to explore long-term regional 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solid waste collaborative opportunities 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outside of Orange County </a:t>
            </a:r>
          </a:p>
        </p:txBody>
      </p:sp>
      <p:pic>
        <p:nvPicPr>
          <p:cNvPr id="5122" name="Picture 2" descr="C:\Users\bbouma\Pictures\14SolidWaste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5400" y="4495801"/>
            <a:ext cx="3839982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15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398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800" dirty="0" smtClean="0"/>
              <a:t>Orange County </a:t>
            </a:r>
            <a:r>
              <a:rPr lang="en-US" sz="3800" u="sng" dirty="0" smtClean="0"/>
              <a:t>Leads the Way </a:t>
            </a:r>
            <a:br>
              <a:rPr lang="en-US" sz="3800" u="sng" dirty="0" smtClean="0"/>
            </a:br>
            <a:r>
              <a:rPr lang="en-US" sz="3800" dirty="0" smtClean="0"/>
              <a:t> in Special Event Recycling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04800" y="1295400"/>
            <a:ext cx="88392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b="1" dirty="0"/>
              <a:t>Hillsborough Hog </a:t>
            </a:r>
            <a:r>
              <a:rPr lang="en-US" b="1" dirty="0" smtClean="0"/>
              <a:t>Day</a:t>
            </a:r>
          </a:p>
          <a:p>
            <a:pPr>
              <a:defRPr/>
            </a:pPr>
            <a:r>
              <a:rPr lang="en-US" dirty="0" smtClean="0"/>
              <a:t>Most environmentally </a:t>
            </a:r>
            <a:r>
              <a:rPr lang="en-US" dirty="0"/>
              <a:t>improved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From 0% to 85% waste reduction                                                     in 10 years</a:t>
            </a:r>
          </a:p>
          <a:p>
            <a:pPr>
              <a:defRPr/>
            </a:pPr>
            <a:r>
              <a:rPr lang="en-US" b="1" dirty="0" smtClean="0"/>
              <a:t>Farm-to-Fork and Terra Vita</a:t>
            </a:r>
          </a:p>
          <a:p>
            <a:pPr>
              <a:defRPr/>
            </a:pPr>
            <a:r>
              <a:rPr lang="en-US" dirty="0" smtClean="0"/>
              <a:t>99% </a:t>
            </a:r>
            <a:r>
              <a:rPr lang="en-US" dirty="0"/>
              <a:t>w</a:t>
            </a:r>
            <a:r>
              <a:rPr lang="en-US" dirty="0" smtClean="0"/>
              <a:t>aste diversion</a:t>
            </a:r>
          </a:p>
          <a:p>
            <a:pPr marL="0" indent="0">
              <a:buNone/>
              <a:defRPr/>
            </a:pPr>
            <a:r>
              <a:rPr lang="en-US" b="1" dirty="0" smtClean="0"/>
              <a:t>Carrboro Music Festival</a:t>
            </a:r>
          </a:p>
          <a:p>
            <a:pPr>
              <a:defRPr/>
            </a:pPr>
            <a:r>
              <a:rPr lang="en-US" dirty="0" smtClean="0"/>
              <a:t>Recycles a ton of bar glass. Literally.</a:t>
            </a:r>
          </a:p>
          <a:p>
            <a:pPr marL="0" indent="0">
              <a:buNone/>
              <a:defRPr/>
            </a:pPr>
            <a:r>
              <a:rPr lang="en-US" dirty="0" smtClean="0"/>
              <a:t>Over 300 volunteer hours.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/>
          </a:p>
        </p:txBody>
      </p:sp>
      <p:pic>
        <p:nvPicPr>
          <p:cNvPr id="6" name="Picture 5" descr="hog%20day%20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295400"/>
            <a:ext cx="2309813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4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8610600" cy="5638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GREAT education opportunities</a:t>
            </a:r>
          </a:p>
          <a:p>
            <a:pPr lvl="1">
              <a:defRPr/>
            </a:pPr>
            <a:r>
              <a:rPr lang="en-US" dirty="0" smtClean="0"/>
              <a:t>Local government collaboration </a:t>
            </a:r>
          </a:p>
          <a:p>
            <a:pPr lvl="1">
              <a:defRPr/>
            </a:pPr>
            <a:r>
              <a:rPr lang="en-US" dirty="0" smtClean="0"/>
              <a:t>Community outreach</a:t>
            </a:r>
          </a:p>
          <a:p>
            <a:pPr lvl="1">
              <a:defRPr/>
            </a:pPr>
            <a:r>
              <a:rPr lang="en-US" dirty="0" smtClean="0"/>
              <a:t>Food service industry involvement</a:t>
            </a:r>
          </a:p>
          <a:p>
            <a:pPr lvl="1">
              <a:defRPr/>
            </a:pPr>
            <a:r>
              <a:rPr lang="en-US" dirty="0" smtClean="0"/>
              <a:t>Student volunteers</a:t>
            </a:r>
          </a:p>
          <a:p>
            <a:pPr>
              <a:defRPr/>
            </a:pPr>
            <a:r>
              <a:rPr lang="en-US" dirty="0" smtClean="0"/>
              <a:t>Sponsor status for OC</a:t>
            </a:r>
          </a:p>
          <a:p>
            <a:pPr>
              <a:defRPr/>
            </a:pPr>
            <a:r>
              <a:rPr lang="en-US" dirty="0" smtClean="0"/>
              <a:t>Saves money on disposal</a:t>
            </a:r>
          </a:p>
          <a:p>
            <a:pPr>
              <a:defRPr/>
            </a:pPr>
            <a:r>
              <a:rPr lang="en-US" dirty="0" smtClean="0"/>
              <a:t>Reduces waste</a:t>
            </a:r>
          </a:p>
          <a:p>
            <a:pPr>
              <a:defRPr/>
            </a:pPr>
            <a:r>
              <a:rPr lang="en-US" dirty="0" smtClean="0"/>
              <a:t>Models “Going Green” </a:t>
            </a:r>
          </a:p>
          <a:p>
            <a:pPr marL="457200" lvl="1" indent="0"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Many Benefits</a:t>
            </a:r>
          </a:p>
        </p:txBody>
      </p:sp>
      <p:pic>
        <p:nvPicPr>
          <p:cNvPr id="7" name="Picture 3" descr="C:\Users\muriel\AppData\Local\Microsoft\Windows\Temporary Internet Files\Content.Outlook\OJ5GZN08\DSCN7831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236" y="142875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muriel\AppData\Local\Microsoft\Windows\Temporary Internet Files\Content.Outlook\OJ5GZN08\DSCN29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83206"/>
            <a:ext cx="315277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89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1368425"/>
            <a:ext cx="8915400" cy="5184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chemeClr val="tx1"/>
                </a:solidFill>
              </a:rPr>
              <a:t>Technical assistance </a:t>
            </a:r>
            <a:r>
              <a:rPr lang="en-US" sz="2800" dirty="0" smtClean="0">
                <a:solidFill>
                  <a:schemeClr val="tx1"/>
                </a:solidFill>
              </a:rPr>
              <a:t>for                                                      recycling, food waste diversion,                                            and source reduction                                                                for vendors and organizers</a:t>
            </a:r>
          </a:p>
          <a:p>
            <a:pPr algn="l">
              <a:lnSpc>
                <a:spcPct val="90000"/>
              </a:lnSpc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chemeClr val="tx1"/>
                </a:solidFill>
              </a:rPr>
              <a:t>Containers, collection, equipment and staffing </a:t>
            </a:r>
            <a:r>
              <a:rPr lang="en-US" sz="2800" dirty="0" smtClean="0">
                <a:solidFill>
                  <a:schemeClr val="tx1"/>
                </a:solidFill>
              </a:rPr>
              <a:t>for large events where we also host an information booth</a:t>
            </a:r>
          </a:p>
          <a:p>
            <a:pPr algn="l">
              <a:lnSpc>
                <a:spcPct val="90000"/>
              </a:lnSpc>
              <a:defRPr/>
            </a:pPr>
            <a:endParaRPr lang="en-US" sz="1400" dirty="0" smtClean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chemeClr val="tx1"/>
                </a:solidFill>
              </a:rPr>
              <a:t>Loan, delivery and pick-up of recycling and/or food waste containers</a:t>
            </a:r>
            <a:r>
              <a:rPr lang="en-US" sz="2800" dirty="0" smtClean="0">
                <a:solidFill>
                  <a:schemeClr val="tx1"/>
                </a:solidFill>
              </a:rPr>
              <a:t> for events where organizers agree to collect, manage and separate materials</a:t>
            </a:r>
          </a:p>
          <a:p>
            <a:pPr algn="l">
              <a:lnSpc>
                <a:spcPct val="90000"/>
              </a:lnSpc>
              <a:defRPr/>
            </a:pPr>
            <a:endParaRPr lang="en-US" sz="1200" dirty="0" smtClean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chemeClr val="tx1"/>
                </a:solidFill>
              </a:rPr>
              <a:t>Information booth </a:t>
            </a:r>
            <a:r>
              <a:rPr lang="en-US" sz="2800" dirty="0" smtClean="0">
                <a:solidFill>
                  <a:schemeClr val="tx1"/>
                </a:solidFill>
              </a:rPr>
              <a:t>and outreach at public events</a:t>
            </a:r>
          </a:p>
          <a:p>
            <a:pPr algn="l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6" name="Picture 3" descr="C:\Users\muriel\AppData\Local\Microsoft\Windows\Temporary Internet Files\Content.Outlook\OJ5GZN08\IMG_54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146" y="415925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52400" y="228600"/>
            <a:ext cx="6781800" cy="1139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defRPr/>
            </a:pPr>
            <a:r>
              <a:rPr lang="en-US" sz="3400" dirty="0" smtClean="0"/>
              <a:t>Orange County provides</a:t>
            </a:r>
          </a:p>
          <a:p>
            <a:pPr>
              <a:lnSpc>
                <a:spcPct val="90000"/>
              </a:lnSpc>
              <a:defRPr/>
            </a:pPr>
            <a:r>
              <a:rPr lang="en-US" sz="3400" dirty="0" smtClean="0"/>
              <a:t> waste reduction assistance to                     public &amp; private events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17077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5791200" cy="1143000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New This Spring!</a:t>
            </a:r>
            <a:br>
              <a:rPr lang="en-US" i="1" dirty="0" smtClean="0"/>
            </a:br>
            <a:r>
              <a:rPr lang="en-US" dirty="0" smtClean="0"/>
              <a:t>“</a:t>
            </a:r>
            <a:r>
              <a:rPr lang="en-US" b="1" dirty="0" smtClean="0">
                <a:solidFill>
                  <a:srgbClr val="669900"/>
                </a:solidFill>
              </a:rPr>
              <a:t>Fork </a:t>
            </a:r>
            <a:r>
              <a:rPr lang="en-US" b="1" dirty="0">
                <a:solidFill>
                  <a:srgbClr val="669900"/>
                </a:solidFill>
              </a:rPr>
              <a:t>I</a:t>
            </a:r>
            <a:r>
              <a:rPr lang="en-US" b="1" dirty="0" smtClean="0">
                <a:solidFill>
                  <a:srgbClr val="669900"/>
                </a:solidFill>
              </a:rPr>
              <a:t>t Over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590800"/>
            <a:ext cx="4856148" cy="2438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200 </a:t>
            </a:r>
            <a:r>
              <a:rPr lang="en-US" dirty="0"/>
              <a:t>stainless steel utensil sets </a:t>
            </a:r>
            <a:r>
              <a:rPr lang="en-US" dirty="0" smtClean="0"/>
              <a:t>from </a:t>
            </a:r>
            <a:r>
              <a:rPr lang="en-US" dirty="0"/>
              <a:t>PTA Thrift </a:t>
            </a:r>
            <a:r>
              <a:rPr lang="en-US" dirty="0" smtClean="0"/>
              <a:t>Store and </a:t>
            </a:r>
            <a:r>
              <a:rPr lang="en-US" dirty="0"/>
              <a:t>other </a:t>
            </a:r>
            <a:r>
              <a:rPr lang="en-US" dirty="0" smtClean="0"/>
              <a:t>donors.</a:t>
            </a:r>
          </a:p>
          <a:p>
            <a:pPr>
              <a:defRPr/>
            </a:pPr>
            <a:r>
              <a:rPr lang="en-US" dirty="0" smtClean="0"/>
              <a:t>Loan</a:t>
            </a:r>
            <a:r>
              <a:rPr lang="en-US" dirty="0"/>
              <a:t>, </a:t>
            </a:r>
            <a:r>
              <a:rPr lang="en-US" dirty="0" smtClean="0"/>
              <a:t>wash, return!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 descr="C:\Users\muriel\AppData\Local\Microsoft\Windows\Temporary Internet Files\Content.Outlook\OJ5GZN08\IMG_0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81200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Now in development: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rgbClr val="669900"/>
                </a:solidFill>
              </a:rPr>
              <a:t>The Orange County Green Events Guide</a:t>
            </a:r>
            <a:endParaRPr lang="en-US" b="1" dirty="0">
              <a:solidFill>
                <a:srgbClr val="6699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9154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 Conduct focus groups to identify strengths, barriers  and solutions:</a:t>
            </a:r>
          </a:p>
          <a:p>
            <a:pPr lvl="1"/>
            <a:r>
              <a:rPr lang="en-US" dirty="0" smtClean="0"/>
              <a:t>Invite representatives </a:t>
            </a:r>
            <a:r>
              <a:rPr lang="en-US" dirty="0"/>
              <a:t>from each </a:t>
            </a:r>
            <a:r>
              <a:rPr lang="en-US" dirty="0" smtClean="0"/>
              <a:t>department</a:t>
            </a:r>
          </a:p>
          <a:p>
            <a:pPr lvl="1"/>
            <a:r>
              <a:rPr lang="en-US" dirty="0" smtClean="0"/>
              <a:t>Schedule several groups over the summer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Tools to help Orange County Government entities  reduce waste at events where food is served. </a:t>
            </a:r>
          </a:p>
          <a:p>
            <a:pPr lvl="1"/>
            <a:r>
              <a:rPr lang="en-US" dirty="0" smtClean="0"/>
              <a:t>Waste reduction checklist</a:t>
            </a:r>
          </a:p>
          <a:p>
            <a:pPr lvl="1"/>
            <a:r>
              <a:rPr lang="en-US" dirty="0" smtClean="0"/>
              <a:t>Purchasing guide for recyclable and compostable serving ware</a:t>
            </a:r>
          </a:p>
          <a:p>
            <a:pPr lvl="1"/>
            <a:r>
              <a:rPr lang="en-US" dirty="0" smtClean="0"/>
              <a:t>Collections protocol</a:t>
            </a:r>
          </a:p>
        </p:txBody>
      </p:sp>
    </p:spTree>
    <p:extLst>
      <p:ext uri="{BB962C8B-B14F-4D97-AF65-F5344CB8AC3E}">
        <p14:creationId xmlns:p14="http://schemas.microsoft.com/office/powerpoint/2010/main" val="420488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55000" t="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Sustainability Activities Across the County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Dept. of the Environment, Ag., Parks &amp; Recreation</a:t>
            </a:r>
          </a:p>
          <a:p>
            <a:pPr lvl="1"/>
            <a:r>
              <a:rPr lang="en-US" sz="1600" dirty="0" smtClean="0"/>
              <a:t>David Stancil</a:t>
            </a:r>
          </a:p>
          <a:p>
            <a:endParaRPr lang="en-US" sz="1800" dirty="0" smtClean="0"/>
          </a:p>
          <a:p>
            <a:r>
              <a:rPr lang="en-US" sz="1800" dirty="0" smtClean="0"/>
              <a:t>Information Technologies</a:t>
            </a:r>
          </a:p>
          <a:p>
            <a:pPr lvl="1"/>
            <a:r>
              <a:rPr lang="en-US" sz="1600" dirty="0" smtClean="0"/>
              <a:t>Jim Northrup</a:t>
            </a:r>
          </a:p>
          <a:p>
            <a:endParaRPr lang="en-US" sz="1800" dirty="0" smtClean="0"/>
          </a:p>
          <a:p>
            <a:r>
              <a:rPr lang="en-US" sz="1800" dirty="0" smtClean="0"/>
              <a:t>Planning, Inspections, Orange Public Transit</a:t>
            </a:r>
          </a:p>
          <a:p>
            <a:pPr lvl="1"/>
            <a:r>
              <a:rPr lang="en-US" sz="1600" dirty="0" smtClean="0"/>
              <a:t>Craig Benedict</a:t>
            </a:r>
          </a:p>
          <a:p>
            <a:endParaRPr lang="en-US" sz="1800" dirty="0" smtClean="0"/>
          </a:p>
          <a:p>
            <a:r>
              <a:rPr lang="en-US" sz="1800" dirty="0" smtClean="0"/>
              <a:t>Solid Waste</a:t>
            </a:r>
          </a:p>
          <a:p>
            <a:pPr lvl="1"/>
            <a:r>
              <a:rPr lang="en-US" sz="1600" dirty="0" smtClean="0"/>
              <a:t>Blair Pollock</a:t>
            </a:r>
          </a:p>
          <a:p>
            <a:endParaRPr lang="en-US" sz="1800" dirty="0" smtClean="0"/>
          </a:p>
          <a:p>
            <a:r>
              <a:rPr lang="en-US" sz="1800" dirty="0" smtClean="0"/>
              <a:t>Asset Management Services</a:t>
            </a:r>
          </a:p>
          <a:p>
            <a:pPr lvl="1"/>
            <a:r>
              <a:rPr lang="en-US" sz="1600" dirty="0" smtClean="0"/>
              <a:t>Brennan Bouma</a:t>
            </a:r>
          </a:p>
        </p:txBody>
      </p:sp>
    </p:spTree>
    <p:extLst>
      <p:ext uri="{BB962C8B-B14F-4D97-AF65-F5344CB8AC3E}">
        <p14:creationId xmlns:p14="http://schemas.microsoft.com/office/powerpoint/2010/main" val="379661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en-US" sz="4800" dirty="0" smtClean="0"/>
              <a:t>Asset Management Services</a:t>
            </a:r>
            <a:br>
              <a:rPr lang="en-US" sz="48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914400" y="3886200"/>
            <a:ext cx="7315200" cy="1752600"/>
          </a:xfrm>
        </p:spPr>
        <p:txBody>
          <a:bodyPr>
            <a:noAutofit/>
          </a:bodyPr>
          <a:lstStyle/>
          <a:p>
            <a:pPr marL="457200" lvl="1" indent="0" algn="ctr">
              <a:buNone/>
            </a:pPr>
            <a:r>
              <a:rPr lang="en-US" sz="3200" dirty="0" smtClean="0"/>
              <a:t>Providing and maintaining facilities and vehicles that are safe, reliable, sustainable, clean and comfortable</a:t>
            </a:r>
          </a:p>
        </p:txBody>
      </p:sp>
    </p:spTree>
    <p:extLst>
      <p:ext uri="{BB962C8B-B14F-4D97-AF65-F5344CB8AC3E}">
        <p14:creationId xmlns:p14="http://schemas.microsoft.com/office/powerpoint/2010/main" val="110163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 14 Utility and Fuel Scorecard</a:t>
            </a:r>
          </a:p>
        </p:txBody>
      </p:sp>
      <p:pic>
        <p:nvPicPr>
          <p:cNvPr id="4098" name="Picture 2" descr="C:\Users\bbouma\AppData\Local\Microsoft\Windows\Temporary Internet Files\Content.IE5\LBSRY0VE\large-Clipboard-Background-0-12658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00912"/>
            <a:ext cx="3657600" cy="53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752600"/>
            <a:ext cx="3124200" cy="4525963"/>
          </a:xfrm>
        </p:spPr>
        <p:txBody>
          <a:bodyPr>
            <a:normAutofit fontScale="77500" lnSpcReduction="20000"/>
          </a:bodyPr>
          <a:lstStyle/>
          <a:p>
            <a:endParaRPr lang="en-US" sz="2400" dirty="0" smtClean="0">
              <a:latin typeface="+mj-lt"/>
            </a:endParaRPr>
          </a:p>
          <a:p>
            <a:pPr marL="0" lvl="1" indent="0" algn="ctr">
              <a:buNone/>
            </a:pPr>
            <a:r>
              <a:rPr lang="en-US" sz="3400" u="sng" dirty="0" smtClean="0"/>
              <a:t>Reduction Goals</a:t>
            </a:r>
          </a:p>
          <a:p>
            <a:pPr marL="0" lvl="1" indent="0" algn="ctr">
              <a:buNone/>
            </a:pPr>
            <a:r>
              <a:rPr lang="en-US" sz="1400" dirty="0"/>
              <a:t>(Baseline = FY10)</a:t>
            </a:r>
          </a:p>
          <a:p>
            <a:pPr marL="0" lvl="1" indent="0" algn="ctr">
              <a:buNone/>
            </a:pPr>
            <a:endParaRPr lang="en-US" sz="1400" dirty="0" smtClean="0">
              <a:latin typeface="+mj-lt"/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400" dirty="0" smtClean="0">
                <a:latin typeface="+mj-lt"/>
              </a:rPr>
              <a:t>Energy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2600" dirty="0" smtClean="0">
                <a:latin typeface="+mj-lt"/>
              </a:rPr>
              <a:t>FY15 20%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2600" dirty="0" smtClean="0">
                <a:latin typeface="+mj-lt"/>
              </a:rPr>
              <a:t>FY17 30%</a:t>
            </a:r>
          </a:p>
          <a:p>
            <a:pPr marL="857250" lvl="2" indent="0">
              <a:buNone/>
            </a:pPr>
            <a:endParaRPr lang="en-US" sz="2600" dirty="0" smtClean="0">
              <a:latin typeface="+mj-lt"/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400" dirty="0" smtClean="0">
                <a:latin typeface="+mj-lt"/>
              </a:rPr>
              <a:t>Water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2600" dirty="0" smtClean="0"/>
              <a:t>FY17 5%</a:t>
            </a:r>
          </a:p>
          <a:p>
            <a:pPr marL="857250" lvl="2" indent="0">
              <a:buNone/>
            </a:pPr>
            <a:endParaRPr lang="en-US" sz="2600" dirty="0" smtClean="0">
              <a:latin typeface="+mj-lt"/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400" dirty="0" smtClean="0">
                <a:latin typeface="+mj-lt"/>
              </a:rPr>
              <a:t>Fuel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2600" dirty="0"/>
              <a:t>FY15 </a:t>
            </a:r>
            <a:r>
              <a:rPr lang="en-US" sz="2600" dirty="0" smtClean="0"/>
              <a:t>10%</a:t>
            </a:r>
            <a:endParaRPr lang="en-US" sz="2600" dirty="0"/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2600" dirty="0" smtClean="0"/>
              <a:t>FY17 15%</a:t>
            </a:r>
          </a:p>
          <a:p>
            <a:pPr marL="0" indent="0">
              <a:buNone/>
            </a:pPr>
            <a:endParaRPr lang="en-US" sz="1500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486400" y="2133600"/>
            <a:ext cx="3530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+mj-lt"/>
              </a:rPr>
              <a:t>Parameters held constant</a:t>
            </a:r>
          </a:p>
          <a:p>
            <a:pPr lvl="1"/>
            <a:r>
              <a:rPr lang="en-US" sz="1200" dirty="0" smtClean="0"/>
              <a:t>AMS facilities and vehicles only</a:t>
            </a:r>
          </a:p>
          <a:p>
            <a:pPr marL="457200" lvl="1" indent="0">
              <a:buNone/>
            </a:pPr>
            <a:endParaRPr lang="en-US" sz="1200" dirty="0" smtClean="0"/>
          </a:p>
          <a:p>
            <a:r>
              <a:rPr lang="en-US" sz="1800" dirty="0"/>
              <a:t>Have not included:</a:t>
            </a:r>
          </a:p>
          <a:p>
            <a:pPr lvl="1"/>
            <a:r>
              <a:rPr lang="en-US" sz="1600" dirty="0" err="1"/>
              <a:t>SportsPlex</a:t>
            </a:r>
            <a:r>
              <a:rPr lang="en-US" sz="1600" dirty="0"/>
              <a:t>;</a:t>
            </a:r>
          </a:p>
          <a:p>
            <a:pPr lvl="1"/>
            <a:r>
              <a:rPr lang="en-US" sz="1600" dirty="0"/>
              <a:t>Animal Services </a:t>
            </a:r>
          </a:p>
          <a:p>
            <a:pPr lvl="1"/>
            <a:r>
              <a:rPr lang="en-US" sz="1600" dirty="0"/>
              <a:t>Solid Waste facilities or vehicles </a:t>
            </a:r>
          </a:p>
          <a:p>
            <a:pPr lvl="1"/>
            <a:r>
              <a:rPr lang="en-US" sz="1600" dirty="0" err="1"/>
              <a:t>Eno</a:t>
            </a:r>
            <a:r>
              <a:rPr lang="en-US" sz="1600" dirty="0"/>
              <a:t> River Parking deck </a:t>
            </a:r>
          </a:p>
          <a:p>
            <a:pPr lvl="1"/>
            <a:r>
              <a:rPr lang="en-US" sz="1600" dirty="0"/>
              <a:t>Outdoor lighting</a:t>
            </a:r>
            <a:endParaRPr lang="en-US" sz="1800" dirty="0"/>
          </a:p>
          <a:p>
            <a:pPr lvl="1"/>
            <a:endParaRPr lang="en-US" sz="1200" dirty="0" smtClean="0"/>
          </a:p>
          <a:p>
            <a:r>
              <a:rPr lang="en-US" sz="1800" dirty="0" smtClean="0"/>
              <a:t>Future reports to include all buildings and vehicles</a:t>
            </a:r>
          </a:p>
        </p:txBody>
      </p:sp>
    </p:spTree>
    <p:extLst>
      <p:ext uri="{BB962C8B-B14F-4D97-AF65-F5344CB8AC3E}">
        <p14:creationId xmlns:p14="http://schemas.microsoft.com/office/powerpoint/2010/main" val="163233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28956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467" y="2642586"/>
            <a:ext cx="2887133" cy="1572828"/>
          </a:xfrm>
        </p:spPr>
        <p:txBody>
          <a:bodyPr>
            <a:normAutofit/>
          </a:bodyPr>
          <a:lstStyle/>
          <a:p>
            <a:r>
              <a:rPr lang="en-US" dirty="0" smtClean="0"/>
              <a:t>Energy </a:t>
            </a:r>
            <a:br>
              <a:rPr lang="en-US" dirty="0" smtClean="0"/>
            </a:br>
            <a:r>
              <a:rPr lang="en-US" dirty="0" smtClean="0"/>
              <a:t>Scorecard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701191"/>
              </p:ext>
            </p:extLst>
          </p:nvPr>
        </p:nvGraphicFramePr>
        <p:xfrm>
          <a:off x="3352801" y="381000"/>
          <a:ext cx="5486400" cy="329184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727112"/>
                <a:gridCol w="1189822"/>
                <a:gridCol w="1189822"/>
                <a:gridCol w="1189822"/>
                <a:gridCol w="1189822"/>
              </a:tblGrid>
              <a:tr h="330185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Energy Use (MMBTU/ 1,000 </a:t>
                      </a:r>
                      <a:r>
                        <a:rPr lang="en-US" sz="1600" b="1" u="none" strike="noStrike" dirty="0" smtClean="0">
                          <a:effectLst/>
                        </a:rPr>
                        <a:t>Sq</a:t>
                      </a:r>
                      <a:r>
                        <a:rPr lang="en-US" sz="1600" b="1" u="none" strike="noStrike" dirty="0">
                          <a:effectLst/>
                        </a:rPr>
                        <a:t>. </a:t>
                      </a:r>
                      <a:r>
                        <a:rPr lang="en-US" sz="1600" b="1" u="none" strike="noStrike" dirty="0" smtClean="0">
                          <a:effectLst/>
                        </a:rPr>
                        <a:t>FT of Occupied Space)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1849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Goals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Actuals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9452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MMBTU</a:t>
                      </a:r>
                      <a:r>
                        <a:rPr lang="en-US" sz="1400" b="1" u="none" strike="noStrike" dirty="0" smtClean="0">
                          <a:effectLst/>
                        </a:rPr>
                        <a:t>/</a:t>
                      </a:r>
                    </a:p>
                    <a:p>
                      <a:pPr algn="ctr" fontAlgn="b"/>
                      <a:r>
                        <a:rPr lang="en-US" sz="1400" b="1" u="none" strike="noStrike" dirty="0" smtClean="0">
                          <a:effectLst/>
                        </a:rPr>
                        <a:t>1,000 </a:t>
                      </a:r>
                      <a:r>
                        <a:rPr lang="en-US" sz="1400" b="1" u="none" strike="noStrike" dirty="0">
                          <a:effectLst/>
                        </a:rPr>
                        <a:t>Sq. Ft.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% </a:t>
                      </a:r>
                      <a:r>
                        <a:rPr lang="en-US" sz="1400" b="1" u="none" strike="noStrike" dirty="0" smtClean="0">
                          <a:effectLst/>
                        </a:rPr>
                        <a:t>Change </a:t>
                      </a:r>
                    </a:p>
                    <a:p>
                      <a:pPr algn="ctr" fontAlgn="b"/>
                      <a:r>
                        <a:rPr lang="en-US" sz="1400" b="1" u="none" strike="noStrike" dirty="0" smtClean="0">
                          <a:effectLst/>
                        </a:rPr>
                        <a:t>from </a:t>
                      </a:r>
                      <a:r>
                        <a:rPr lang="en-US" sz="1400" b="1" u="none" strike="noStrike" dirty="0">
                          <a:effectLst/>
                        </a:rPr>
                        <a:t>Baseline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MMBTU</a:t>
                      </a:r>
                      <a:r>
                        <a:rPr lang="en-US" sz="1400" b="1" u="none" strike="noStrike" dirty="0" smtClean="0">
                          <a:effectLst/>
                        </a:rPr>
                        <a:t>/</a:t>
                      </a:r>
                    </a:p>
                    <a:p>
                      <a:pPr algn="ctr" fontAlgn="b"/>
                      <a:r>
                        <a:rPr lang="en-US" sz="1400" b="1" u="none" strike="noStrike" dirty="0" smtClean="0">
                          <a:effectLst/>
                        </a:rPr>
                        <a:t>1,000 </a:t>
                      </a:r>
                      <a:r>
                        <a:rPr lang="en-US" sz="1400" b="1" u="none" strike="noStrike" dirty="0">
                          <a:effectLst/>
                        </a:rPr>
                        <a:t>Sq. Ft.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% </a:t>
                      </a:r>
                      <a:r>
                        <a:rPr lang="en-US" sz="1400" b="1" u="none" strike="noStrike" dirty="0" smtClean="0">
                          <a:effectLst/>
                        </a:rPr>
                        <a:t>Change </a:t>
                      </a:r>
                    </a:p>
                    <a:p>
                      <a:pPr algn="ctr" fontAlgn="b"/>
                      <a:r>
                        <a:rPr lang="en-US" sz="1400" b="1" u="none" strike="noStrike" dirty="0" smtClean="0">
                          <a:effectLst/>
                        </a:rPr>
                        <a:t>from </a:t>
                      </a:r>
                      <a:r>
                        <a:rPr lang="en-US" sz="1400" b="1" u="none" strike="noStrike" dirty="0">
                          <a:effectLst/>
                        </a:rPr>
                        <a:t>Baseline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778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FY 10 </a:t>
                      </a:r>
                      <a:endParaRPr lang="en-US" sz="1400" b="1" u="none" strike="noStrike" dirty="0" smtClean="0">
                        <a:effectLst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96.2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96.2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439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FY 11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92.4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4%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91.4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5.0%</a:t>
                      </a:r>
                      <a:endParaRPr lang="en-US" sz="1400" b="1" i="0" u="none" strike="noStrike" dirty="0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439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FY 12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88.5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8%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effectLst/>
                        </a:rPr>
                        <a:t>84.5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12.2</a:t>
                      </a:r>
                      <a:r>
                        <a:rPr lang="en-US" sz="14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%</a:t>
                      </a:r>
                      <a:endParaRPr lang="en-US" sz="1400" b="1" i="0" u="none" strike="noStrike" dirty="0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439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FY 13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84.7</a:t>
                      </a:r>
                      <a:endParaRPr lang="en-US" sz="14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12%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effectLst/>
                        </a:rPr>
                        <a:t>   82.4</a:t>
                      </a:r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r>
                        <a:rPr lang="en-US" sz="14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14.3%</a:t>
                      </a:r>
                      <a:endParaRPr lang="en-US" sz="1400" b="1" i="0" u="none" strike="noStrike" dirty="0" smtClean="0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439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FY 14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80.8</a:t>
                      </a:r>
                      <a:endParaRPr lang="en-US" sz="14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16%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r>
                        <a:rPr lang="en-US" sz="1400" b="1" u="none" strike="noStrike" dirty="0" smtClean="0">
                          <a:effectLst/>
                        </a:rPr>
                        <a:t>79.7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r>
                        <a:rPr lang="en-US" sz="1400" b="1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17%</a:t>
                      </a:r>
                      <a:endParaRPr lang="en-US" sz="1400" b="1" u="none" strike="noStrike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439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FY 15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77.0</a:t>
                      </a:r>
                      <a:endParaRPr lang="en-US" sz="14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20%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439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FY 16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72.2</a:t>
                      </a:r>
                      <a:endParaRPr lang="en-US" sz="14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25%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439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FY 17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67.3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30%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7263247"/>
              </p:ext>
            </p:extLst>
          </p:nvPr>
        </p:nvGraphicFramePr>
        <p:xfrm>
          <a:off x="3124200" y="3810000"/>
          <a:ext cx="59436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6097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28956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2909287"/>
            <a:ext cx="2895600" cy="1039427"/>
          </a:xfrm>
        </p:spPr>
        <p:txBody>
          <a:bodyPr>
            <a:noAutofit/>
          </a:bodyPr>
          <a:lstStyle/>
          <a:p>
            <a:r>
              <a:rPr lang="en-US" dirty="0" smtClean="0"/>
              <a:t>Water Scorecard</a:t>
            </a:r>
          </a:p>
        </p:txBody>
      </p:sp>
      <p:graphicFrame>
        <p:nvGraphicFramePr>
          <p:cNvPr id="11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5405241"/>
              </p:ext>
            </p:extLst>
          </p:nvPr>
        </p:nvGraphicFramePr>
        <p:xfrm>
          <a:off x="3406140" y="304800"/>
          <a:ext cx="5379720" cy="33094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1520"/>
                <a:gridCol w="1162050"/>
                <a:gridCol w="1162050"/>
                <a:gridCol w="1162050"/>
                <a:gridCol w="1162050"/>
              </a:tblGrid>
              <a:tr h="262745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Water Consumption (Total Gallons)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5722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Goals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Actuals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63290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Gallons/ </a:t>
                      </a:r>
                      <a:endParaRPr lang="en-US" sz="1400" b="1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en-US" sz="1400" b="1" u="none" strike="noStrike" dirty="0" smtClean="0">
                          <a:effectLst/>
                        </a:rPr>
                        <a:t>Sq</a:t>
                      </a:r>
                      <a:r>
                        <a:rPr lang="en-US" sz="1400" b="1" u="none" strike="noStrike" dirty="0">
                          <a:effectLst/>
                        </a:rPr>
                        <a:t>. FT.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% </a:t>
                      </a:r>
                      <a:r>
                        <a:rPr lang="en-US" sz="1400" b="1" u="none" strike="noStrike" dirty="0" smtClean="0">
                          <a:effectLst/>
                        </a:rPr>
                        <a:t>Change </a:t>
                      </a:r>
                      <a:r>
                        <a:rPr lang="en-US" sz="1400" b="1" u="none" strike="noStrike" dirty="0">
                          <a:effectLst/>
                        </a:rPr>
                        <a:t>From Baseline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Gallons/ </a:t>
                      </a:r>
                      <a:endParaRPr lang="en-US" sz="1400" b="1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en-US" sz="1400" b="1" u="none" strike="noStrike" dirty="0" smtClean="0">
                          <a:effectLst/>
                        </a:rPr>
                        <a:t>Sq</a:t>
                      </a:r>
                      <a:r>
                        <a:rPr lang="en-US" sz="1400" b="1" u="none" strike="noStrike" dirty="0">
                          <a:effectLst/>
                        </a:rPr>
                        <a:t>. FT.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% </a:t>
                      </a:r>
                      <a:r>
                        <a:rPr lang="en-US" sz="1400" b="1" u="none" strike="noStrike" dirty="0" smtClean="0">
                          <a:effectLst/>
                        </a:rPr>
                        <a:t>Change </a:t>
                      </a:r>
                      <a:r>
                        <a:rPr lang="en-US" sz="1400" b="1" u="none" strike="noStrike" dirty="0">
                          <a:effectLst/>
                        </a:rPr>
                        <a:t>From Baseline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23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FY </a:t>
                      </a:r>
                      <a:r>
                        <a:rPr lang="en-US" sz="1400" b="1" u="none" strike="noStrike" dirty="0" smtClean="0">
                          <a:effectLst/>
                        </a:rPr>
                        <a:t>10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15.93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15.93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8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FY 11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15.82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0.7%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13.03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18.2%</a:t>
                      </a:r>
                      <a:endParaRPr lang="en-US" sz="1400" b="1" i="0" u="none" strike="noStrike" dirty="0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8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FY 12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15.71</a:t>
                      </a:r>
                      <a:endParaRPr lang="en-US" sz="14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1.4%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effectLst/>
                        </a:rPr>
                        <a:t>15.19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4.6%</a:t>
                      </a:r>
                      <a:endParaRPr lang="en-US" sz="1400" b="1" i="0" u="none" strike="noStrike" dirty="0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8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FY 13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15.59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2.1%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14.87</a:t>
                      </a:r>
                      <a:endParaRPr lang="en-US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00B050"/>
                          </a:solidFill>
                          <a:effectLst/>
                        </a:rPr>
                        <a:t>6.7%</a:t>
                      </a:r>
                      <a:endParaRPr lang="en-US" sz="1400" b="1" i="0" u="none" strike="noStrike" dirty="0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8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FY 14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15.48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2.9%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15.07</a:t>
                      </a:r>
                      <a:endParaRPr lang="en-US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400" b="1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endParaRPr lang="en-US" sz="1400" b="1" u="none" strike="noStrike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8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FY 15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15.36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3.8%</a:t>
                      </a:r>
                      <a:endParaRPr lang="en-US" sz="14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8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FY 16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15.25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4.3%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8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FY 17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15.13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5.0%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5721960"/>
              </p:ext>
            </p:extLst>
          </p:nvPr>
        </p:nvGraphicFramePr>
        <p:xfrm>
          <a:off x="3124200" y="3810000"/>
          <a:ext cx="59436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68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28956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909286"/>
            <a:ext cx="2895600" cy="1039427"/>
          </a:xfrm>
        </p:spPr>
        <p:txBody>
          <a:bodyPr>
            <a:noAutofit/>
          </a:bodyPr>
          <a:lstStyle/>
          <a:p>
            <a:r>
              <a:rPr lang="en-US" dirty="0" smtClean="0"/>
              <a:t>Fuel Scorecard</a:t>
            </a:r>
          </a:p>
        </p:txBody>
      </p:sp>
      <p:graphicFrame>
        <p:nvGraphicFramePr>
          <p:cNvPr id="8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2469802"/>
              </p:ext>
            </p:extLst>
          </p:nvPr>
        </p:nvGraphicFramePr>
        <p:xfrm>
          <a:off x="3048000" y="609600"/>
          <a:ext cx="5993510" cy="29364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1520"/>
                <a:gridCol w="752501"/>
                <a:gridCol w="661539"/>
                <a:gridCol w="628462"/>
                <a:gridCol w="620193"/>
                <a:gridCol w="587115"/>
                <a:gridCol w="653269"/>
                <a:gridCol w="784031"/>
                <a:gridCol w="574880"/>
              </a:tblGrid>
              <a:tr h="238181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Fuel Consumption (Total Gallons)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Fuel Efficiency (MPG)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072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Goals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Actuals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Goals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Actuals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2579">
                <a:tc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Gallons</a:t>
                      </a:r>
                      <a:endParaRPr lang="en-US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% </a:t>
                      </a:r>
                      <a:r>
                        <a:rPr lang="en-US" sz="1000" b="1" u="none" strike="noStrike" dirty="0" smtClean="0">
                          <a:effectLst/>
                        </a:rPr>
                        <a:t>Change </a:t>
                      </a:r>
                      <a:r>
                        <a:rPr lang="en-US" sz="1000" b="1" u="none" strike="noStrike" dirty="0">
                          <a:effectLst/>
                        </a:rPr>
                        <a:t>From Baseline</a:t>
                      </a:r>
                      <a:endParaRPr lang="en-US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Gallons</a:t>
                      </a:r>
                      <a:endParaRPr lang="en-US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% </a:t>
                      </a:r>
                      <a:r>
                        <a:rPr lang="en-US" sz="1000" b="1" u="none" strike="noStrike" dirty="0" smtClean="0">
                          <a:effectLst/>
                        </a:rPr>
                        <a:t>Change </a:t>
                      </a:r>
                      <a:r>
                        <a:rPr lang="en-US" sz="1000" b="1" u="none" strike="noStrike" dirty="0">
                          <a:effectLst/>
                        </a:rPr>
                        <a:t>From Baseline</a:t>
                      </a:r>
                      <a:endParaRPr lang="en-US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MPG</a:t>
                      </a:r>
                      <a:endParaRPr lang="en-US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% </a:t>
                      </a:r>
                      <a:r>
                        <a:rPr lang="en-US" sz="1000" b="1" u="none" strike="noStrike" dirty="0" smtClean="0">
                          <a:effectLst/>
                        </a:rPr>
                        <a:t>Change </a:t>
                      </a:r>
                      <a:r>
                        <a:rPr lang="en-US" sz="1000" b="1" u="none" strike="noStrike" dirty="0">
                          <a:effectLst/>
                        </a:rPr>
                        <a:t>From Baseline</a:t>
                      </a:r>
                      <a:endParaRPr lang="en-US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MPG</a:t>
                      </a:r>
                      <a:endParaRPr lang="en-US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% </a:t>
                      </a:r>
                      <a:r>
                        <a:rPr lang="en-US" sz="1000" b="1" u="none" strike="noStrike" dirty="0" smtClean="0">
                          <a:effectLst/>
                        </a:rPr>
                        <a:t>Change </a:t>
                      </a:r>
                      <a:r>
                        <a:rPr lang="en-US" sz="1000" b="1" u="none" strike="noStrike" dirty="0">
                          <a:effectLst/>
                        </a:rPr>
                        <a:t>From Baseline</a:t>
                      </a:r>
                      <a:endParaRPr lang="en-US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3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FY </a:t>
                      </a:r>
                      <a:r>
                        <a:rPr lang="en-US" sz="1200" b="1" u="none" strike="noStrike" dirty="0" smtClean="0">
                          <a:effectLst/>
                        </a:rPr>
                        <a:t>10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240,813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240,813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12.82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12.82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FY 11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235,997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2%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251,382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-4.4%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13.07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2%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12.83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0.1%</a:t>
                      </a:r>
                      <a:endParaRPr lang="en-US" sz="1200" b="1" i="0" u="none" strike="noStrike" dirty="0">
                        <a:solidFill>
                          <a:srgbClr val="00B05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FY 12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231,180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4%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252,708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-4.9%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13.33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4%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</a:rPr>
                        <a:t>12.16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r>
                        <a:rPr lang="en-US" sz="12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5.1%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FY 13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226,364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6%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r>
                        <a:rPr lang="en-US" sz="1200" b="1" u="none" strike="noStrike" dirty="0" smtClean="0">
                          <a:effectLst/>
                        </a:rPr>
                        <a:t>260,039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r>
                        <a:rPr lang="en-US" sz="12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-8.0%</a:t>
                      </a:r>
                      <a:endParaRPr lang="en-US" sz="1200" b="1" i="0" u="none" strike="noStrike" dirty="0" smtClean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13.59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6%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ctr" fontAlgn="b"/>
                      <a:r>
                        <a:rPr lang="en-US" sz="1200" b="1" i="0" u="none" strike="noStrike" dirty="0" smtClean="0">
                          <a:effectLst/>
                          <a:latin typeface="+mn-lt"/>
                        </a:rPr>
                        <a:t>11.78</a:t>
                      </a:r>
                      <a:endParaRPr lang="en-US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-8.1%</a:t>
                      </a:r>
                      <a:endParaRPr lang="en-US" sz="1200" b="1" i="0" u="none" strike="noStrike" dirty="0" smtClean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FY 14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221,548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8%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r>
                        <a:rPr lang="en-US" sz="1200" b="1" u="none" strike="noStrike" dirty="0" smtClean="0">
                          <a:effectLst/>
                        </a:rPr>
                        <a:t>259,321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r>
                        <a:rPr lang="en-US" sz="1200" b="1" u="none" strike="noStrike" dirty="0" smtClean="0">
                          <a:effectLst/>
                        </a:rPr>
                        <a:t> </a:t>
                      </a:r>
                      <a:r>
                        <a:rPr lang="en-US" sz="12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-8.0%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13.84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8%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ctr" fontAlgn="b"/>
                      <a:r>
                        <a:rPr lang="en-US" sz="1200" b="1" i="0" u="none" strike="noStrike" dirty="0" smtClean="0">
                          <a:effectLst/>
                          <a:latin typeface="+mn-lt"/>
                        </a:rPr>
                        <a:t>11.70</a:t>
                      </a:r>
                      <a:endParaRPr lang="en-US" sz="12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-9.0%</a:t>
                      </a:r>
                      <a:endParaRPr lang="en-US" sz="1200" b="1" i="0" u="none" strike="noStrike" dirty="0" smtClean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FY 15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216,732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10%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14.10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10%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FY 16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210,711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12%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14.42</a:t>
                      </a:r>
                      <a:endParaRPr lang="en-US" sz="12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12%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FY 17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204,691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15%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14.74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15%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1134277"/>
              </p:ext>
            </p:extLst>
          </p:nvPr>
        </p:nvGraphicFramePr>
        <p:xfrm>
          <a:off x="3187255" y="3810000"/>
          <a:ext cx="57150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996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tint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Miles </a:t>
            </a:r>
            <a:r>
              <a:rPr lang="en-US" dirty="0"/>
              <a:t>P</a:t>
            </a:r>
            <a:r>
              <a:rPr lang="en-US" dirty="0" smtClean="0"/>
              <a:t>er Gallon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4996627"/>
              </p:ext>
            </p:extLst>
          </p:nvPr>
        </p:nvGraphicFramePr>
        <p:xfrm>
          <a:off x="498995" y="1295400"/>
          <a:ext cx="8146011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1059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4525963"/>
          </a:xfrm>
        </p:spPr>
        <p:txBody>
          <a:bodyPr>
            <a:normAutofit fontScale="92500" lnSpcReduction="20000"/>
          </a:bodyPr>
          <a:lstStyle/>
          <a:p>
            <a:pPr>
              <a:buFont typeface="Arial" charset="0"/>
              <a:buChar char="•"/>
            </a:pPr>
            <a:r>
              <a:rPr lang="en-US" sz="2400" dirty="0"/>
              <a:t>Increased fuel use attributed to: </a:t>
            </a:r>
          </a:p>
          <a:p>
            <a:pPr lvl="1">
              <a:buFont typeface="Arial" charset="0"/>
              <a:buChar char="•"/>
            </a:pPr>
            <a:r>
              <a:rPr lang="en-US" sz="2400" dirty="0" smtClean="0"/>
              <a:t>Increased emergency </a:t>
            </a:r>
            <a:r>
              <a:rPr lang="en-US" sz="2400" dirty="0"/>
              <a:t>response vehicle miles</a:t>
            </a:r>
          </a:p>
          <a:p>
            <a:pPr lvl="1">
              <a:buFont typeface="Arial" charset="0"/>
              <a:buChar char="•"/>
            </a:pPr>
            <a:r>
              <a:rPr lang="en-US" sz="2400" dirty="0" smtClean="0"/>
              <a:t>Driver </a:t>
            </a:r>
            <a:r>
              <a:rPr lang="en-US" sz="2400" dirty="0"/>
              <a:t>behavior including idling, hard acceleration, hard braking, </a:t>
            </a:r>
            <a:r>
              <a:rPr lang="en-US" sz="2400" dirty="0" smtClean="0"/>
              <a:t>speeding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pPr>
              <a:buFont typeface="Arial" charset="0"/>
              <a:buChar char="•"/>
            </a:pPr>
            <a:r>
              <a:rPr lang="en-US" sz="2400" b="1" i="1" dirty="0" smtClean="0"/>
              <a:t>Solution</a:t>
            </a:r>
            <a:r>
              <a:rPr lang="en-US" sz="2400" b="1" i="1" dirty="0"/>
              <a:t>: </a:t>
            </a:r>
            <a:endParaRPr lang="en-US" sz="2400" b="1" i="1" dirty="0" smtClean="0"/>
          </a:p>
          <a:p>
            <a:pPr lvl="1">
              <a:buFont typeface="Arial" charset="0"/>
              <a:buChar char="•"/>
            </a:pPr>
            <a:r>
              <a:rPr lang="en-US" sz="2000" b="1" i="1" dirty="0" smtClean="0"/>
              <a:t>Ambulance idle reduction pilot</a:t>
            </a:r>
          </a:p>
          <a:p>
            <a:pPr lvl="1">
              <a:buFont typeface="Arial" charset="0"/>
              <a:buChar char="•"/>
            </a:pPr>
            <a:r>
              <a:rPr lang="en-US" sz="2000" b="1" i="1" dirty="0" smtClean="0"/>
              <a:t>Propane fire inspection vehicles</a:t>
            </a:r>
          </a:p>
          <a:p>
            <a:pPr lvl="1">
              <a:buFont typeface="Arial" charset="0"/>
              <a:buChar char="•"/>
            </a:pPr>
            <a:r>
              <a:rPr lang="en-US" sz="2000" b="1" i="1" dirty="0" smtClean="0"/>
              <a:t>Active </a:t>
            </a:r>
            <a:r>
              <a:rPr lang="en-US" sz="2000" b="1" i="1" dirty="0"/>
              <a:t>vehicle replacement program; </a:t>
            </a:r>
            <a:endParaRPr lang="en-US" sz="2000" b="1" i="1" dirty="0" smtClean="0"/>
          </a:p>
          <a:p>
            <a:pPr lvl="1">
              <a:buFont typeface="Arial" charset="0"/>
              <a:buChar char="•"/>
            </a:pPr>
            <a:r>
              <a:rPr lang="en-US" sz="2000" b="1" i="1" dirty="0" smtClean="0"/>
              <a:t>Higher </a:t>
            </a:r>
            <a:r>
              <a:rPr lang="en-US" sz="2000" b="1" i="1" dirty="0"/>
              <a:t>fuel efficiency standards; </a:t>
            </a:r>
            <a:endParaRPr lang="en-US" sz="2000" b="1" i="1" dirty="0" smtClean="0"/>
          </a:p>
          <a:p>
            <a:pPr lvl="1">
              <a:buFont typeface="Arial" charset="0"/>
              <a:buChar char="•"/>
            </a:pPr>
            <a:r>
              <a:rPr lang="en-US" sz="2000" b="1" i="1" dirty="0" smtClean="0"/>
              <a:t>Driver </a:t>
            </a:r>
            <a:r>
              <a:rPr lang="en-US" sz="2000" b="1" i="1" dirty="0"/>
              <a:t>behavior training and education</a:t>
            </a:r>
          </a:p>
          <a:p>
            <a:pPr>
              <a:buFont typeface="Arial" charset="0"/>
              <a:buChar char="•"/>
            </a:pPr>
            <a:endParaRPr lang="en-US" sz="2400" b="1" i="1" dirty="0"/>
          </a:p>
          <a:p>
            <a:pPr>
              <a:buFont typeface="Arial" charset="0"/>
              <a:buChar char="•"/>
            </a:pPr>
            <a:endParaRPr lang="en-US" sz="2400" dirty="0"/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dirty="0" smtClean="0"/>
              <a:t>Fuel Scorecard Comments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8439901"/>
              </p:ext>
            </p:extLst>
          </p:nvPr>
        </p:nvGraphicFramePr>
        <p:xfrm>
          <a:off x="5105400" y="2971800"/>
          <a:ext cx="4276725" cy="412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9977080"/>
              </p:ext>
            </p:extLst>
          </p:nvPr>
        </p:nvGraphicFramePr>
        <p:xfrm>
          <a:off x="5410200" y="1066800"/>
          <a:ext cx="3378200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086600" y="1524000"/>
            <a:ext cx="45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+3%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7924800" y="1353979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+16%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672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year initiatives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89037"/>
            <a:ext cx="9067800" cy="4221163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sz="2400" dirty="0" smtClean="0"/>
              <a:t>Geothermal Project</a:t>
            </a:r>
            <a:endParaRPr lang="en-US" sz="2400" dirty="0"/>
          </a:p>
          <a:p>
            <a:pPr algn="ctr"/>
            <a:endParaRPr lang="en-US" dirty="0"/>
          </a:p>
        </p:txBody>
      </p:sp>
      <p:pic>
        <p:nvPicPr>
          <p:cNvPr id="1031" name="Picture 7" descr="S:\Public_Works\Buildings&amp;Grounds\REPORTS\FACILITY INVENTORY - UPDATED 3-2012\Photo Inventory\Disctrict_Attorneys_Offi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81982" y="5675896"/>
            <a:ext cx="1373750" cy="914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:\Public_Works\Buildings&amp;Grounds\REPORTS\FACILITY INVENTORY - UPDATED 3-2012\Photo Inventory\John_link_Cent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16" y="5675896"/>
            <a:ext cx="1373750" cy="914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:\Public_Works\Buildings&amp;Grounds\REPORTS\FACILITY INVENTORY - UPDATED 3-2012\Photo Inventory\Justi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039" y="5675896"/>
            <a:ext cx="1371170" cy="914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8012395"/>
              </p:ext>
            </p:extLst>
          </p:nvPr>
        </p:nvGraphicFramePr>
        <p:xfrm>
          <a:off x="-92222" y="2064450"/>
          <a:ext cx="6721622" cy="2964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626982"/>
              </p:ext>
            </p:extLst>
          </p:nvPr>
        </p:nvGraphicFramePr>
        <p:xfrm>
          <a:off x="6713360" y="2590800"/>
          <a:ext cx="2190008" cy="22859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4433"/>
                <a:gridCol w="1045575"/>
              </a:tblGrid>
              <a:tr h="12504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</a:rPr>
                        <a:t>Energy Saved</a:t>
                      </a:r>
                    </a:p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 Date (</a:t>
                      </a:r>
                      <a:r>
                        <a:rPr lang="en-US" sz="1200" b="1" u="none" strike="noStrike" dirty="0" smtClean="0">
                          <a:effectLst/>
                        </a:rPr>
                        <a:t>MMBTUs)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smtClean="0">
                          <a:effectLst/>
                        </a:rPr>
                        <a:t>Cost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smtClean="0">
                          <a:effectLst/>
                        </a:rPr>
                        <a:t>Avoided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 Date</a:t>
                      </a:r>
                    </a:p>
                  </a:txBody>
                  <a:tcPr marL="0" marR="0" marT="0" marB="0" anchor="ctr"/>
                </a:tc>
              </a:tr>
              <a:tr h="10355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MS Sans Serif"/>
                        </a:rPr>
                        <a:t>  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S Sans Serif"/>
                        </a:rPr>
                        <a:t>11,000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MS Sans Serif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MS Sans Serif"/>
                        </a:rPr>
                        <a:t> $ 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S Sans Serif"/>
                        </a:rPr>
                        <a:t>185,000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MS Sans Serif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20" name="Picture 6" descr="S:\Public_Works\Buildings&amp;Grounds\REPORTS\FACILITY INVENTORY - UPDATED 3-2012\Photo Inventory\Jail_198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505" y="5675896"/>
            <a:ext cx="1373750" cy="914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S:\Public_Works\Buildings&amp;Grounds\REPORTS\FACILITY INVENTORY - UPDATED 3-2012\Photo Inventory\Court_Street_Aneex.BMP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675896"/>
            <a:ext cx="1219200" cy="914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S:\Public_Works\Buildings&amp;Grounds\REPORTS\FACILITY INVENTORY - UPDATED 3-2012\Photo Inventory\Historic_Courthous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77028" y="5675896"/>
            <a:ext cx="1219200" cy="914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3811684" y="2590800"/>
            <a:ext cx="0" cy="1828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781800" y="2209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All Buildings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2927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Investments and </a:t>
            </a:r>
            <a:r>
              <a:rPr lang="en-US" sz="4800" dirty="0" smtClean="0"/>
              <a:t>Priorities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3600" dirty="0" smtClean="0"/>
              <a:t>Current</a:t>
            </a:r>
          </a:p>
          <a:p>
            <a:pPr lvl="1">
              <a:defRPr/>
            </a:pPr>
            <a:r>
              <a:rPr lang="en-US" dirty="0"/>
              <a:t>Energy </a:t>
            </a:r>
            <a:r>
              <a:rPr lang="en-US" dirty="0" smtClean="0"/>
              <a:t>Bank</a:t>
            </a:r>
          </a:p>
          <a:p>
            <a:pPr>
              <a:defRPr/>
            </a:pPr>
            <a:endParaRPr lang="en-US" sz="4000" dirty="0" smtClean="0"/>
          </a:p>
          <a:p>
            <a:pPr>
              <a:defRPr/>
            </a:pPr>
            <a:endParaRPr lang="en-US" sz="4000" dirty="0" smtClean="0"/>
          </a:p>
          <a:p>
            <a:pPr>
              <a:defRPr/>
            </a:pPr>
            <a:endParaRPr lang="en-US" sz="4000" dirty="0" smtClean="0"/>
          </a:p>
          <a:p>
            <a:pPr>
              <a:defRPr/>
            </a:pPr>
            <a:r>
              <a:rPr lang="en-US" sz="4000" dirty="0" smtClean="0"/>
              <a:t>Future</a:t>
            </a:r>
          </a:p>
          <a:p>
            <a:pPr lvl="1">
              <a:defRPr/>
            </a:pPr>
            <a:r>
              <a:rPr lang="en-US" dirty="0" smtClean="0"/>
              <a:t>Energy </a:t>
            </a:r>
            <a:r>
              <a:rPr lang="en-US" dirty="0"/>
              <a:t>Bank project </a:t>
            </a:r>
            <a:r>
              <a:rPr lang="en-US" dirty="0" smtClean="0"/>
              <a:t>contest</a:t>
            </a:r>
          </a:p>
          <a:p>
            <a:pPr lvl="1">
              <a:defRPr/>
            </a:pPr>
            <a:r>
              <a:rPr lang="en-US" dirty="0" smtClean="0"/>
              <a:t>Studying </a:t>
            </a:r>
            <a:r>
              <a:rPr lang="en-US" dirty="0"/>
              <a:t>decentralizing utility </a:t>
            </a:r>
            <a:r>
              <a:rPr lang="en-US" dirty="0" smtClean="0"/>
              <a:t>payments</a:t>
            </a:r>
          </a:p>
          <a:p>
            <a:pPr lvl="1">
              <a:defRPr/>
            </a:pPr>
            <a:r>
              <a:rPr lang="en-US" dirty="0" smtClean="0"/>
              <a:t>Underserved </a:t>
            </a:r>
            <a:r>
              <a:rPr lang="en-US" dirty="0"/>
              <a:t>community target area </a:t>
            </a:r>
            <a:r>
              <a:rPr lang="en-US" dirty="0" smtClean="0"/>
              <a:t>analysis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529132"/>
              </p:ext>
            </p:extLst>
          </p:nvPr>
        </p:nvGraphicFramePr>
        <p:xfrm>
          <a:off x="3276600" y="1534515"/>
          <a:ext cx="5448148" cy="2046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5540"/>
                <a:gridCol w="1842608"/>
              </a:tblGrid>
              <a:tr h="5117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 Initial funds: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$100,000</a:t>
                      </a:r>
                    </a:p>
                  </a:txBody>
                  <a:tcPr/>
                </a:tc>
              </a:tr>
              <a:tr h="511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Invested Funds To Date: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$41,220</a:t>
                      </a:r>
                    </a:p>
                  </a:txBody>
                  <a:tcPr/>
                </a:tc>
              </a:tr>
              <a:tr h="511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FY16 Proposed Projects: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$47,700</a:t>
                      </a:r>
                    </a:p>
                  </a:txBody>
                  <a:tcPr/>
                </a:tc>
              </a:tr>
              <a:tr h="511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Estimated Project Savings To Date: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$17,000</a:t>
                      </a: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3429000" y="3807521"/>
            <a:ext cx="5181600" cy="1069279"/>
            <a:chOff x="399634" y="5008694"/>
            <a:chExt cx="8534400" cy="1761164"/>
          </a:xfrm>
        </p:grpSpPr>
        <p:grpSp>
          <p:nvGrpSpPr>
            <p:cNvPr id="11" name="Group 10"/>
            <p:cNvGrpSpPr/>
            <p:nvPr/>
          </p:nvGrpSpPr>
          <p:grpSpPr>
            <a:xfrm>
              <a:off x="399634" y="5008694"/>
              <a:ext cx="8534400" cy="1761164"/>
              <a:chOff x="381000" y="5008694"/>
              <a:chExt cx="8534400" cy="1761164"/>
            </a:xfrm>
          </p:grpSpPr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" y="5008694"/>
                <a:ext cx="1306728" cy="1371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Rectangle 6"/>
              <p:cNvSpPr/>
              <p:nvPr/>
            </p:nvSpPr>
            <p:spPr>
              <a:xfrm>
                <a:off x="391167" y="6308741"/>
                <a:ext cx="1286393" cy="46111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>
                  <a:defRPr/>
                </a:pPr>
                <a:r>
                  <a:rPr lang="en-US" sz="1200" dirty="0" smtClean="0"/>
                  <a:t>5.6 </a:t>
                </a:r>
                <a:r>
                  <a:rPr lang="en-US" sz="1200" dirty="0"/>
                  <a:t>years</a:t>
                </a:r>
              </a:p>
            </p:txBody>
          </p:sp>
          <p:pic>
            <p:nvPicPr>
              <p:cNvPr id="6" name="Picture 2" descr="C:\Users\wfenton\AppData\Local\Microsoft\Windows\Temporary Internet Files\Content.Outlook\9UKZRUKN\WP_20130619_009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5000" y="5008694"/>
                <a:ext cx="2438399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 7"/>
              <p:cNvSpPr/>
              <p:nvPr/>
            </p:nvSpPr>
            <p:spPr>
              <a:xfrm>
                <a:off x="2481002" y="6308740"/>
                <a:ext cx="1286393" cy="46111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>
                  <a:defRPr/>
                </a:pPr>
                <a:r>
                  <a:rPr lang="en-US" sz="1200" dirty="0" smtClean="0"/>
                  <a:t>9 </a:t>
                </a:r>
                <a:r>
                  <a:rPr lang="en-US" sz="1200" dirty="0"/>
                  <a:t>years</a:t>
                </a:r>
              </a:p>
            </p:txBody>
          </p:sp>
          <p:pic>
            <p:nvPicPr>
              <p:cNvPr id="3074" name="Picture 2" descr="http://www.allianceautogas.com/wp-content/uploads/2015/04/aag-logo-new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6750" y="5265869"/>
                <a:ext cx="2762250" cy="8572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5" name="Picture 3" descr="S:\Public_Works\Buildings&amp;Grounds\REPORTS\FACILITY INVENTORY - UPDATED 3-2012\Photo Inventory\Sportsplex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86600" y="5008694"/>
                <a:ext cx="1828800" cy="1371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5124033" y="6308740"/>
              <a:ext cx="1286393" cy="46111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1200" dirty="0"/>
                <a:t>&lt;1 year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357803" y="6308740"/>
              <a:ext cx="1286393" cy="46111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1200" dirty="0"/>
                <a:t>&lt;1 year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254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1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7000" t="57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Other Initiatives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1600" dirty="0" smtClean="0"/>
              <a:t>Current</a:t>
            </a:r>
          </a:p>
          <a:p>
            <a:pPr lvl="1">
              <a:defRPr/>
            </a:pPr>
            <a:r>
              <a:rPr lang="en-US" sz="1600" dirty="0" smtClean="0"/>
              <a:t>Space study</a:t>
            </a:r>
          </a:p>
          <a:p>
            <a:pPr lvl="1">
              <a:defRPr/>
            </a:pPr>
            <a:r>
              <a:rPr lang="en-US" sz="1600" dirty="0" smtClean="0"/>
              <a:t>Sustainable commute survey</a:t>
            </a:r>
          </a:p>
          <a:p>
            <a:pPr lvl="1">
              <a:defRPr/>
            </a:pPr>
            <a:r>
              <a:rPr lang="en-US" sz="1600" dirty="0" smtClean="0"/>
              <a:t>Green and reflective roofing</a:t>
            </a:r>
          </a:p>
          <a:p>
            <a:pPr lvl="1"/>
            <a:r>
              <a:rPr lang="en-US" sz="1600" dirty="0" smtClean="0"/>
              <a:t>Solar power pilot project</a:t>
            </a:r>
          </a:p>
          <a:p>
            <a:pPr lvl="1"/>
            <a:r>
              <a:rPr lang="en-US" sz="1600" dirty="0" smtClean="0"/>
              <a:t>EV charging stations</a:t>
            </a:r>
          </a:p>
          <a:p>
            <a:pPr lvl="1"/>
            <a:r>
              <a:rPr lang="en-US" sz="1600" dirty="0" smtClean="0"/>
              <a:t>Ambulance idle reduction</a:t>
            </a:r>
          </a:p>
          <a:p>
            <a:pPr lvl="1">
              <a:defRPr/>
            </a:pPr>
            <a:endParaRPr lang="en-US" sz="1600" dirty="0" smtClean="0"/>
          </a:p>
          <a:p>
            <a:pPr>
              <a:defRPr/>
            </a:pPr>
            <a:r>
              <a:rPr lang="en-US" sz="1600" dirty="0" smtClean="0"/>
              <a:t>Future</a:t>
            </a:r>
          </a:p>
          <a:p>
            <a:pPr lvl="1"/>
            <a:r>
              <a:rPr lang="en-US" sz="1600" dirty="0" smtClean="0"/>
              <a:t>HVAC controls optimization</a:t>
            </a:r>
          </a:p>
          <a:p>
            <a:pPr lvl="1"/>
            <a:r>
              <a:rPr lang="en-US" sz="1600" dirty="0" smtClean="0"/>
              <a:t>Telework policy </a:t>
            </a:r>
          </a:p>
          <a:p>
            <a:pPr lvl="1"/>
            <a:r>
              <a:rPr lang="en-US" sz="1600" dirty="0" smtClean="0"/>
              <a:t>Energy storage assessment</a:t>
            </a:r>
          </a:p>
          <a:p>
            <a:pPr lvl="1"/>
            <a:r>
              <a:rPr lang="en-US" sz="1600" dirty="0" smtClean="0"/>
              <a:t>Event waste reduction guide</a:t>
            </a:r>
          </a:p>
          <a:p>
            <a:pPr lvl="1"/>
            <a:r>
              <a:rPr lang="en-US" sz="1600" dirty="0" smtClean="0"/>
              <a:t>Computer reuse partnership</a:t>
            </a:r>
          </a:p>
          <a:p>
            <a:pPr lvl="1"/>
            <a:r>
              <a:rPr lang="en-US" sz="1600" dirty="0" smtClean="0"/>
              <a:t>GPS vehicle efficiency monitoring</a:t>
            </a:r>
          </a:p>
          <a:p>
            <a:pPr lvl="1"/>
            <a:r>
              <a:rPr lang="en-US" sz="1600" dirty="0" smtClean="0"/>
              <a:t>Propane vehicle conversions</a:t>
            </a:r>
          </a:p>
          <a:p>
            <a:pPr lvl="1"/>
            <a:r>
              <a:rPr lang="en-US" sz="1600" dirty="0" smtClean="0"/>
              <a:t>Vehicle pooling </a:t>
            </a:r>
          </a:p>
          <a:p>
            <a:pPr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5378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Department </a:t>
            </a:r>
            <a:r>
              <a:rPr lang="en-US" dirty="0"/>
              <a:t>of </a:t>
            </a:r>
            <a:r>
              <a:rPr lang="en-US" dirty="0" smtClean="0"/>
              <a:t>Environment</a:t>
            </a:r>
            <a:r>
              <a:rPr lang="en-US" dirty="0"/>
              <a:t>, </a:t>
            </a:r>
            <a:r>
              <a:rPr lang="en-US" dirty="0" smtClean="0"/>
              <a:t>Agriculture, </a:t>
            </a:r>
            <a:r>
              <a:rPr lang="en-US" dirty="0"/>
              <a:t>Parks &amp; </a:t>
            </a:r>
            <a:r>
              <a:rPr lang="en-US" dirty="0" smtClean="0"/>
              <a:t>Recreation (DEAPR)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Conserving </a:t>
            </a:r>
            <a:r>
              <a:rPr lang="en-US" dirty="0"/>
              <a:t>and </a:t>
            </a:r>
            <a:r>
              <a:rPr lang="en-US" dirty="0" smtClean="0"/>
              <a:t>managing </a:t>
            </a:r>
            <a:r>
              <a:rPr lang="en-US" dirty="0"/>
              <a:t>the natural and cultural resources of Orange County</a:t>
            </a:r>
          </a:p>
        </p:txBody>
      </p:sp>
    </p:spTree>
    <p:extLst>
      <p:ext uri="{BB962C8B-B14F-4D97-AF65-F5344CB8AC3E}">
        <p14:creationId xmlns:p14="http://schemas.microsoft.com/office/powerpoint/2010/main" val="261269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1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7000" t="57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1600" dirty="0" smtClean="0"/>
              <a:t>Current</a:t>
            </a:r>
          </a:p>
          <a:p>
            <a:pPr lvl="1">
              <a:defRPr/>
            </a:pPr>
            <a:r>
              <a:rPr lang="en-US" sz="1600" dirty="0" smtClean="0"/>
              <a:t>Space study</a:t>
            </a:r>
          </a:p>
          <a:p>
            <a:pPr lvl="1">
              <a:defRPr/>
            </a:pPr>
            <a:r>
              <a:rPr lang="en-US" sz="1600" b="1" dirty="0" smtClean="0"/>
              <a:t>Sustainable commute survey</a:t>
            </a:r>
          </a:p>
          <a:p>
            <a:pPr lvl="1">
              <a:defRPr/>
            </a:pPr>
            <a:r>
              <a:rPr lang="en-US" sz="1600" b="1" dirty="0" smtClean="0"/>
              <a:t>Green and reflective roofing</a:t>
            </a:r>
          </a:p>
          <a:p>
            <a:pPr lvl="1"/>
            <a:r>
              <a:rPr lang="en-US" sz="1600" dirty="0" smtClean="0"/>
              <a:t>Solar power pilot project</a:t>
            </a:r>
          </a:p>
          <a:p>
            <a:pPr lvl="1"/>
            <a:r>
              <a:rPr lang="en-US" sz="1600" dirty="0" smtClean="0"/>
              <a:t>EV charging stations</a:t>
            </a:r>
          </a:p>
          <a:p>
            <a:pPr lvl="1"/>
            <a:r>
              <a:rPr lang="en-US" sz="1600" dirty="0" smtClean="0"/>
              <a:t>Ambulance idle reduction</a:t>
            </a:r>
          </a:p>
          <a:p>
            <a:pPr lvl="1">
              <a:defRPr/>
            </a:pPr>
            <a:endParaRPr lang="en-US" sz="1600" dirty="0" smtClean="0"/>
          </a:p>
          <a:p>
            <a:pPr>
              <a:defRPr/>
            </a:pPr>
            <a:r>
              <a:rPr lang="en-US" sz="1600" dirty="0" smtClean="0"/>
              <a:t>Future</a:t>
            </a:r>
          </a:p>
          <a:p>
            <a:pPr lvl="1"/>
            <a:r>
              <a:rPr lang="en-US" sz="1600" dirty="0" smtClean="0"/>
              <a:t>HVAC controls optimization</a:t>
            </a:r>
          </a:p>
          <a:p>
            <a:pPr lvl="1"/>
            <a:r>
              <a:rPr lang="en-US" sz="1600" dirty="0" smtClean="0"/>
              <a:t>Telework policy </a:t>
            </a:r>
          </a:p>
          <a:p>
            <a:pPr lvl="1"/>
            <a:r>
              <a:rPr lang="en-US" sz="1600" dirty="0" smtClean="0"/>
              <a:t>Energy storage assessment</a:t>
            </a:r>
          </a:p>
          <a:p>
            <a:pPr lvl="1"/>
            <a:r>
              <a:rPr lang="en-US" sz="1600" dirty="0" smtClean="0"/>
              <a:t>Event waste reduction guide</a:t>
            </a:r>
          </a:p>
          <a:p>
            <a:pPr lvl="1"/>
            <a:r>
              <a:rPr lang="en-US" sz="1600" dirty="0" smtClean="0"/>
              <a:t>Computer reuse partnership</a:t>
            </a:r>
          </a:p>
          <a:p>
            <a:pPr lvl="1"/>
            <a:r>
              <a:rPr lang="en-US" sz="1600" dirty="0" smtClean="0"/>
              <a:t>GPS vehicle efficiency monitoring</a:t>
            </a:r>
          </a:p>
          <a:p>
            <a:pPr lvl="1"/>
            <a:r>
              <a:rPr lang="en-US" sz="1600" dirty="0" smtClean="0"/>
              <a:t>Propane vehicle conversions</a:t>
            </a:r>
          </a:p>
          <a:p>
            <a:pPr lvl="1"/>
            <a:r>
              <a:rPr lang="en-US" sz="1600" dirty="0" smtClean="0"/>
              <a:t>Vehicle pooling </a:t>
            </a:r>
          </a:p>
          <a:p>
            <a:pPr lvl="1"/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Other Initiatives</a:t>
            </a:r>
            <a:endParaRPr lang="en-US" sz="4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810000" y="2743200"/>
            <a:ext cx="914400" cy="54506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endCxn id="7" idx="1"/>
          </p:cNvCxnSpPr>
          <p:nvPr/>
        </p:nvCxnSpPr>
        <p:spPr>
          <a:xfrm flipV="1">
            <a:off x="3810000" y="1923366"/>
            <a:ext cx="914400" cy="36263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724400" y="16002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78% </a:t>
            </a:r>
            <a:r>
              <a:rPr lang="en-US" dirty="0">
                <a:solidFill>
                  <a:schemeClr val="tx2"/>
                </a:solidFill>
              </a:rPr>
              <a:t>interested in </a:t>
            </a:r>
            <a:r>
              <a:rPr lang="en-US" dirty="0" smtClean="0">
                <a:solidFill>
                  <a:schemeClr val="tx2"/>
                </a:solidFill>
              </a:rPr>
              <a:t>telework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Telework committee formed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24400" y="3288268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Summary on AMS website</a:t>
            </a:r>
          </a:p>
        </p:txBody>
      </p:sp>
    </p:spTree>
    <p:extLst>
      <p:ext uri="{BB962C8B-B14F-4D97-AF65-F5344CB8AC3E}">
        <p14:creationId xmlns:p14="http://schemas.microsoft.com/office/powerpoint/2010/main" val="393012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1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50000" t="20000" r="3000" b="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Thank you</a:t>
            </a:r>
          </a:p>
          <a:p>
            <a:r>
              <a:rPr lang="en-US" sz="5400" dirty="0" smtClean="0"/>
              <a:t>Questions?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08728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of Environment Report 2014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SOE Reports prepared every 4-5 years</a:t>
            </a:r>
          </a:p>
          <a:p>
            <a:endParaRPr lang="en-US" sz="1500" dirty="0" smtClean="0"/>
          </a:p>
          <a:p>
            <a:r>
              <a:rPr lang="en-US" dirty="0" smtClean="0"/>
              <a:t>Uses trends, indicators and benchmarks to assess 23 environmental indicators</a:t>
            </a:r>
          </a:p>
          <a:p>
            <a:endParaRPr lang="en-US" sz="1500" dirty="0" smtClean="0"/>
          </a:p>
          <a:p>
            <a:r>
              <a:rPr lang="en-US" dirty="0" smtClean="0"/>
              <a:t>Indicators assessed status and</a:t>
            </a:r>
          </a:p>
          <a:p>
            <a:pPr marL="0" indent="0">
              <a:buNone/>
            </a:pPr>
            <a:r>
              <a:rPr lang="en-US" dirty="0" smtClean="0"/>
              <a:t>     trend</a:t>
            </a:r>
          </a:p>
          <a:p>
            <a:endParaRPr lang="en-US" sz="1500" dirty="0"/>
          </a:p>
          <a:p>
            <a:r>
              <a:rPr lang="en-US" dirty="0"/>
              <a:t>14 of 19 indicators show good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or </a:t>
            </a:r>
            <a:r>
              <a:rPr lang="en-US" dirty="0"/>
              <a:t>fair status</a:t>
            </a:r>
          </a:p>
          <a:p>
            <a:r>
              <a:rPr lang="en-US" dirty="0" smtClean="0"/>
              <a:t>Critical and emerging issues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addressed</a:t>
            </a:r>
          </a:p>
          <a:p>
            <a:endParaRPr lang="en-US" sz="14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667000"/>
            <a:ext cx="3067050" cy="3973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19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Orange County Environmental Summit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Held October 2014 - Maple View Education Center</a:t>
            </a:r>
          </a:p>
          <a:p>
            <a:endParaRPr lang="en-US" sz="1400" dirty="0"/>
          </a:p>
          <a:p>
            <a:r>
              <a:rPr lang="en-US" sz="2800" dirty="0" smtClean="0"/>
              <a:t>Presentation of SOE 2014 Report</a:t>
            </a:r>
          </a:p>
          <a:p>
            <a:endParaRPr lang="en-US" sz="1400" dirty="0"/>
          </a:p>
          <a:p>
            <a:r>
              <a:rPr lang="en-US" sz="2800" dirty="0" smtClean="0"/>
              <a:t>Guest Speakers on </a:t>
            </a:r>
          </a:p>
          <a:p>
            <a:pPr lvl="1"/>
            <a:r>
              <a:rPr lang="en-US" sz="1800" dirty="0" smtClean="0"/>
              <a:t>Invasive Species (Johnny Randall)</a:t>
            </a:r>
          </a:p>
          <a:p>
            <a:pPr lvl="1"/>
            <a:r>
              <a:rPr lang="en-US" sz="1800" dirty="0" smtClean="0"/>
              <a:t>Future of Jordan Lake (Don Francisco), and </a:t>
            </a:r>
          </a:p>
          <a:p>
            <a:pPr lvl="1"/>
            <a:r>
              <a:rPr lang="en-US" sz="1800" dirty="0" smtClean="0"/>
              <a:t>“Lessons from the Land” </a:t>
            </a:r>
          </a:p>
          <a:p>
            <a:pPr marL="457200" lvl="1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(Dr. Norm Christenson, keynote)</a:t>
            </a:r>
          </a:p>
          <a:p>
            <a:endParaRPr lang="en-US" sz="2800" dirty="0"/>
          </a:p>
        </p:txBody>
      </p:sp>
      <p:pic>
        <p:nvPicPr>
          <p:cNvPr id="2050" name="Picture 2" descr="C:\Users\bbouma\Desktop\October_14__2014A_Page_0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2989" y="2209800"/>
            <a:ext cx="2836211" cy="443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50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 and Nature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Continue to offer series of environmental education and nature programs</a:t>
            </a:r>
          </a:p>
          <a:p>
            <a:endParaRPr lang="en-US" sz="1800" dirty="0" smtClean="0"/>
          </a:p>
          <a:p>
            <a:r>
              <a:rPr lang="en-US" dirty="0" smtClean="0"/>
              <a:t>High interest expressed in P&amp;R Master Plan</a:t>
            </a:r>
          </a:p>
          <a:p>
            <a:endParaRPr lang="en-US" sz="1600" dirty="0" smtClean="0"/>
          </a:p>
          <a:p>
            <a:r>
              <a:rPr lang="en-US" dirty="0" smtClean="0"/>
              <a:t>Programs include:</a:t>
            </a:r>
          </a:p>
          <a:p>
            <a:pPr lvl="1"/>
            <a:r>
              <a:rPr lang="en-US" dirty="0" smtClean="0"/>
              <a:t>Little River Nature Programs</a:t>
            </a:r>
          </a:p>
          <a:p>
            <a:pPr lvl="1"/>
            <a:r>
              <a:rPr lang="en-US" dirty="0" smtClean="0"/>
              <a:t>Farm to Table Event</a:t>
            </a:r>
          </a:p>
          <a:p>
            <a:pPr lvl="1"/>
            <a:r>
              <a:rPr lang="en-US" dirty="0" smtClean="0"/>
              <a:t>“Earth Evening”</a:t>
            </a:r>
          </a:p>
          <a:p>
            <a:pPr lvl="1"/>
            <a:r>
              <a:rPr lang="en-US" dirty="0" smtClean="0"/>
              <a:t>Arbor Day Celebrations and 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err="1" smtClean="0"/>
              <a:t>Earthwalk</a:t>
            </a:r>
            <a:r>
              <a:rPr lang="en-US" dirty="0" smtClean="0"/>
              <a:t> (with OC Schools)</a:t>
            </a:r>
          </a:p>
          <a:p>
            <a:pPr lvl="1"/>
            <a:r>
              <a:rPr lang="en-US" dirty="0" smtClean="0"/>
              <a:t>Booths at “Last Fridays”</a:t>
            </a:r>
          </a:p>
          <a:p>
            <a:pPr lvl="1"/>
            <a:r>
              <a:rPr lang="en-US" dirty="0" smtClean="0"/>
              <a:t>Others</a:t>
            </a:r>
            <a:endParaRPr lang="en-US" dirty="0"/>
          </a:p>
        </p:txBody>
      </p:sp>
      <p:pic>
        <p:nvPicPr>
          <p:cNvPr id="4098" name="Picture 2" descr="C:\Users\bbouma\Desktop\Parks_and_Recreation_Master_Plan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19400"/>
            <a:ext cx="3001608" cy="388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69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Existing ER Goal Objectives - 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Replaced damaged orchard trees - Blackwood Farm Park (No Net Loss of Woodlands policy)</a:t>
            </a:r>
          </a:p>
          <a:p>
            <a:endParaRPr lang="en-US" sz="1600" dirty="0" smtClean="0"/>
          </a:p>
          <a:p>
            <a:r>
              <a:rPr lang="en-US" dirty="0" smtClean="0"/>
              <a:t>Completed two xeriscaping projects on County grounds</a:t>
            </a:r>
          </a:p>
          <a:p>
            <a:endParaRPr lang="en-US" sz="1600" dirty="0" smtClean="0"/>
          </a:p>
          <a:p>
            <a:r>
              <a:rPr lang="en-US" dirty="0" smtClean="0"/>
              <a:t>Continue Groundwater Guardian Status and Recognition (“Green Sites”)</a:t>
            </a:r>
          </a:p>
          <a:p>
            <a:endParaRPr lang="en-US" sz="1600" dirty="0" smtClean="0"/>
          </a:p>
          <a:p>
            <a:r>
              <a:rPr lang="en-US" dirty="0" smtClean="0"/>
              <a:t>Forest Management Planning (with NCFS)</a:t>
            </a:r>
          </a:p>
          <a:p>
            <a:endParaRPr lang="en-US" sz="1800" dirty="0" smtClean="0"/>
          </a:p>
          <a:p>
            <a:r>
              <a:rPr lang="en-US" dirty="0" smtClean="0"/>
              <a:t>Sustainable energy component,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more-efficient park lighting </a:t>
            </a:r>
            <a:endParaRPr lang="en-US" dirty="0"/>
          </a:p>
        </p:txBody>
      </p:sp>
      <p:pic>
        <p:nvPicPr>
          <p:cNvPr id="3074" name="Picture 2" descr="http://www.hcpress.com/img/NC-Forest-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10000"/>
            <a:ext cx="1905000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jahed-shargh.com/wp-content/uploads/2015/05/30-LED-STreetligh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 bwMode="auto">
          <a:xfrm flipH="1">
            <a:off x="5638800" y="5638800"/>
            <a:ext cx="2243002" cy="93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57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and Emerging Activity 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Commission for Environment and OWASA on energy conservation</a:t>
            </a:r>
          </a:p>
          <a:p>
            <a:endParaRPr lang="en-US" sz="1500" dirty="0" smtClean="0"/>
          </a:p>
          <a:p>
            <a:r>
              <a:rPr lang="en-US" dirty="0" smtClean="0"/>
              <a:t>Implementation of Sustainable Landscaping Plan</a:t>
            </a:r>
          </a:p>
          <a:p>
            <a:endParaRPr lang="en-US" sz="1500" dirty="0" smtClean="0"/>
          </a:p>
          <a:p>
            <a:r>
              <a:rPr lang="en-US" dirty="0" smtClean="0"/>
              <a:t>10% Campaign</a:t>
            </a:r>
          </a:p>
          <a:p>
            <a:endParaRPr lang="en-US" sz="1400" dirty="0" smtClean="0"/>
          </a:p>
          <a:p>
            <a:r>
              <a:rPr lang="en-US" dirty="0" smtClean="0"/>
              <a:t>Sustainability Coordinator / </a:t>
            </a:r>
          </a:p>
          <a:p>
            <a:pPr marL="0" indent="0">
              <a:buNone/>
            </a:pPr>
            <a:r>
              <a:rPr lang="en-US" dirty="0" smtClean="0"/>
              <a:t>   CFE Energy Committee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122" name="Picture 2" descr="http://www.cefs.ncsu.edu/images/logos/melon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57600"/>
            <a:ext cx="3200400" cy="313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81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18073</TotalTime>
  <Words>2189</Words>
  <Application>Microsoft Office PowerPoint</Application>
  <PresentationFormat>On-screen Show (4:3)</PresentationFormat>
  <Paragraphs>662</Paragraphs>
  <Slides>41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Sustainability &amp; Environmental Responsibility in Orange County</vt:lpstr>
      <vt:lpstr>Purpose and Background:</vt:lpstr>
      <vt:lpstr>Sustainability Activities Across the County</vt:lpstr>
      <vt:lpstr>Department of Environment, Agriculture, Parks &amp; Recreation (DEAPR)</vt:lpstr>
      <vt:lpstr>State of Environment Report 2014</vt:lpstr>
      <vt:lpstr>Orange County Environmental Summit </vt:lpstr>
      <vt:lpstr>Environment and Nature Education</vt:lpstr>
      <vt:lpstr>Existing ER Goal Objectives - Actions</vt:lpstr>
      <vt:lpstr>New and Emerging Activity Areas</vt:lpstr>
      <vt:lpstr>Information Technologies</vt:lpstr>
      <vt:lpstr>Ongoing Initiatives:</vt:lpstr>
      <vt:lpstr>Future Initiatives</vt:lpstr>
      <vt:lpstr>Planning, Inspections, Engineering/Erosion Control, &amp; Orange Public Transportation (OPT)</vt:lpstr>
      <vt:lpstr>Green Building Standards</vt:lpstr>
      <vt:lpstr>Local and Regional Air Quality:</vt:lpstr>
      <vt:lpstr>Promote Public Transportation/Decrease Dependence on Personal Vehicles</vt:lpstr>
      <vt:lpstr>Increase Connectivity</vt:lpstr>
      <vt:lpstr>Protecting Groundwater (Also Surface Water)</vt:lpstr>
      <vt:lpstr>Directing Development to Appropriate Areas</vt:lpstr>
      <vt:lpstr>Solid Waste Department</vt:lpstr>
      <vt:lpstr>Solid Waste Goal and Results  for FY 13-14</vt:lpstr>
      <vt:lpstr>Rural &amp; Urban Curbside Recycling Performance:   Tonnage Comparison  2014 vs. 2015</vt:lpstr>
      <vt:lpstr>Solid Waste Current Initiatives</vt:lpstr>
      <vt:lpstr>Solid Waste Future Initiatives</vt:lpstr>
      <vt:lpstr>Orange County Leads the Way   in Special Event Recycling</vt:lpstr>
      <vt:lpstr>Many Benefits</vt:lpstr>
      <vt:lpstr>PowerPoint Presentation</vt:lpstr>
      <vt:lpstr>New This Spring! “Fork It Over”</vt:lpstr>
      <vt:lpstr>Now in development: The Orange County Green Events Guide</vt:lpstr>
      <vt:lpstr>Asset Management Services </vt:lpstr>
      <vt:lpstr>FY 14 Utility and Fuel Scorecard</vt:lpstr>
      <vt:lpstr>Energy  Scorecard</vt:lpstr>
      <vt:lpstr>Water Scorecard</vt:lpstr>
      <vt:lpstr>Fuel Scorecard</vt:lpstr>
      <vt:lpstr>Miles Per Gallon</vt:lpstr>
      <vt:lpstr>Fuel Scorecard Comments</vt:lpstr>
      <vt:lpstr>Current year initiatives</vt:lpstr>
      <vt:lpstr>Investments and Priorities</vt:lpstr>
      <vt:lpstr>Other Initiatives</vt:lpstr>
      <vt:lpstr>Other Initiatives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Test</cp:lastModifiedBy>
  <cp:revision>252</cp:revision>
  <dcterms:created xsi:type="dcterms:W3CDTF">2014-03-27T15:50:31Z</dcterms:created>
  <dcterms:modified xsi:type="dcterms:W3CDTF">2015-06-16T19:58:27Z</dcterms:modified>
</cp:coreProperties>
</file>