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rey Root" initials="CR" lastIdx="7" clrIdx="0"/>
  <p:cmAuthor id="1" name="Denise Neunaber" initials="DN" lastIdx="7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3FC"/>
    <a:srgbClr val="F8F8F8"/>
    <a:srgbClr val="CCECFF"/>
    <a:srgbClr val="CCFFFF"/>
    <a:srgbClr val="CE2C3B"/>
    <a:srgbClr val="6666FF"/>
    <a:srgbClr val="3366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83770" autoAdjust="0"/>
  </p:normalViewPr>
  <p:slideViewPr>
    <p:cSldViewPr>
      <p:cViewPr varScale="1">
        <p:scale>
          <a:sx n="71" d="100"/>
          <a:sy n="71" d="100"/>
        </p:scale>
        <p:origin x="63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0DD1E9E-4C2A-4CB0-A9C6-331169159124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AA75B0-D93F-4E85-9AD9-64CCCCFB41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72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1F714C-81C8-4903-9A8F-356C0597DDE3}" type="datetimeFigureOut">
              <a:rPr lang="en-US" smtClean="0"/>
              <a:t>12/14/2021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B845B6-D24D-498C-B237-1673A1BCA9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7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4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98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4"/>
            <a:ext cx="7848600" cy="1927225"/>
          </a:xfrm>
        </p:spPr>
        <p:txBody>
          <a:bodyPr anchor="b">
            <a:noAutofit/>
          </a:bodyPr>
          <a:lstStyle>
            <a:lvl1pPr>
              <a:defRPr sz="4800" cap="none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18" y="679133"/>
            <a:ext cx="5620523" cy="16306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487680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70C0"/>
                </a:solidFill>
              </a:defRPr>
            </a:lvl1pPr>
            <a:lvl2pPr>
              <a:defRPr sz="32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2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24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852" y="5818568"/>
            <a:ext cx="2022341" cy="586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8" y="1828805"/>
            <a:ext cx="9144000" cy="1743075"/>
          </a:xfrm>
          <a:solidFill>
            <a:srgbClr val="0070C0"/>
          </a:solidFill>
        </p:spPr>
        <p:txBody>
          <a:bodyPr anchor="ctr">
            <a:normAutofit/>
          </a:bodyPr>
          <a:lstStyle>
            <a:lvl1pPr marL="692150" indent="0" algn="l">
              <a:defRPr sz="48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010" y="5105400"/>
            <a:ext cx="4202252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2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spc="-100" baseline="0">
          <a:solidFill>
            <a:schemeClr val="tx2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Blake.rosser@orangecountync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Garamond" panose="02020404030301010803" pitchFamily="18" charset="0"/>
              </a:rPr>
              <a:t>OCHA Board Meeting</a:t>
            </a:r>
            <a:endParaRPr lang="en-US" sz="4000" b="1" cap="none" dirty="0">
              <a:solidFill>
                <a:srgbClr val="FFC00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a typeface="Batang" panose="02030600000101010101" pitchFamily="18" charset="-127"/>
              </a:rPr>
              <a:t>December 16, 2021</a:t>
            </a:r>
            <a:endParaRPr lang="en-US" sz="3200" b="1" dirty="0">
              <a:solidFill>
                <a:schemeClr val="bg2">
                  <a:lumMod val="50000"/>
                </a:schemeClr>
              </a:solidFill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9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major changes in expenses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024048"/>
              </p:ext>
            </p:extLst>
          </p:nvPr>
        </p:nvGraphicFramePr>
        <p:xfrm>
          <a:off x="1438646" y="1600200"/>
          <a:ext cx="6266703" cy="1556204"/>
        </p:xfrm>
        <a:graphic>
          <a:graphicData uri="http://schemas.openxmlformats.org/drawingml/2006/table">
            <a:tbl>
              <a:tblPr firstRow="1" bandRow="1"/>
              <a:tblGrid>
                <a:gridCol w="3856241">
                  <a:extLst>
                    <a:ext uri="{9D8B030D-6E8A-4147-A177-3AD203B41FA5}">
                      <a16:colId xmlns:a16="http://schemas.microsoft.com/office/drawing/2014/main" val="4073478342"/>
                    </a:ext>
                  </a:extLst>
                </a:gridCol>
                <a:gridCol w="2410462">
                  <a:extLst>
                    <a:ext uri="{9D8B030D-6E8A-4147-A177-3AD203B41FA5}">
                      <a16:colId xmlns:a16="http://schemas.microsoft.com/office/drawing/2014/main" val="140355550"/>
                    </a:ext>
                  </a:extLst>
                </a:gridCol>
              </a:tblGrid>
              <a:tr h="379993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Housing Assistance Payments (HAP) – excludes</a:t>
                      </a:r>
                      <a:r>
                        <a:rPr lang="en-US" baseline="0" dirty="0" smtClean="0">
                          <a:latin typeface="Franklin Gothic Demi Cond" panose="020B0706030402020204" pitchFamily="34" charset="0"/>
                        </a:rPr>
                        <a:t> Port-Out/In &amp; VASH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500753"/>
                  </a:ext>
                </a:extLst>
              </a:tr>
              <a:tr h="3799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Paid on 1</a:t>
                      </a:r>
                      <a:r>
                        <a:rPr lang="en-US" baseline="30000" dirty="0" smtClean="0">
                          <a:latin typeface="Franklin Gothic Demi Cond" panose="020B0706030402020204" pitchFamily="34" charset="0"/>
                        </a:rPr>
                        <a:t>st</a:t>
                      </a:r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 of the month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$353,180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57843"/>
                  </a:ext>
                </a:extLst>
              </a:tr>
              <a:tr h="41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Paid after 1</a:t>
                      </a:r>
                      <a:r>
                        <a:rPr lang="en-US" baseline="30000" dirty="0" smtClean="0">
                          <a:latin typeface="Franklin Gothic Demi Cond" panose="020B0706030402020204" pitchFamily="34" charset="0"/>
                        </a:rPr>
                        <a:t>st</a:t>
                      </a:r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 of the month (pro-rated)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$406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197233"/>
                  </a:ext>
                </a:extLst>
              </a:tr>
              <a:tr h="3799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Total -</a:t>
                      </a:r>
                      <a:r>
                        <a:rPr lang="en-US" b="1" baseline="0" dirty="0" smtClean="0">
                          <a:latin typeface="Franklin Gothic Demi Cond" panose="020B0706030402020204" pitchFamily="34" charset="0"/>
                        </a:rPr>
                        <a:t> October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$353,586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78952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549446"/>
              </p:ext>
            </p:extLst>
          </p:nvPr>
        </p:nvGraphicFramePr>
        <p:xfrm>
          <a:off x="2794651" y="3505200"/>
          <a:ext cx="3554691" cy="2225040"/>
        </p:xfrm>
        <a:graphic>
          <a:graphicData uri="http://schemas.openxmlformats.org/drawingml/2006/table">
            <a:tbl>
              <a:tblPr firstRow="1" bandRow="1"/>
              <a:tblGrid>
                <a:gridCol w="2179850">
                  <a:extLst>
                    <a:ext uri="{9D8B030D-6E8A-4147-A177-3AD203B41FA5}">
                      <a16:colId xmlns:a16="http://schemas.microsoft.com/office/drawing/2014/main" val="2085487140"/>
                    </a:ext>
                  </a:extLst>
                </a:gridCol>
                <a:gridCol w="1374841">
                  <a:extLst>
                    <a:ext uri="{9D8B030D-6E8A-4147-A177-3AD203B41FA5}">
                      <a16:colId xmlns:a16="http://schemas.microsoft.com/office/drawing/2014/main" val="250189442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HAP Detail</a:t>
                      </a:r>
                      <a:r>
                        <a:rPr lang="en-US" baseline="0" dirty="0" smtClean="0">
                          <a:latin typeface="Franklin Gothic Demi Cond" panose="020B0706030402020204" pitchFamily="34" charset="0"/>
                        </a:rPr>
                        <a:t> – Special Programs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68380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VASH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$11,422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4557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PIV (Port-In)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$9,021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07626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POV (Port-Out)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$8,032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83647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HOV (Homeownership)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$1,856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5873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Total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$30,331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27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15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Leasing plateauing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036119"/>
              </p:ext>
            </p:extLst>
          </p:nvPr>
        </p:nvGraphicFramePr>
        <p:xfrm>
          <a:off x="1371600" y="990600"/>
          <a:ext cx="6019801" cy="4754880"/>
        </p:xfrm>
        <a:graphic>
          <a:graphicData uri="http://schemas.openxmlformats.org/drawingml/2006/table">
            <a:tbl>
              <a:tblPr firstRow="1" bandRow="1"/>
              <a:tblGrid>
                <a:gridCol w="792079">
                  <a:extLst>
                    <a:ext uri="{9D8B030D-6E8A-4147-A177-3AD203B41FA5}">
                      <a16:colId xmlns:a16="http://schemas.microsoft.com/office/drawing/2014/main" val="79385982"/>
                    </a:ext>
                  </a:extLst>
                </a:gridCol>
                <a:gridCol w="1346535">
                  <a:extLst>
                    <a:ext uri="{9D8B030D-6E8A-4147-A177-3AD203B41FA5}">
                      <a16:colId xmlns:a16="http://schemas.microsoft.com/office/drawing/2014/main" val="1095243854"/>
                    </a:ext>
                  </a:extLst>
                </a:gridCol>
                <a:gridCol w="1346535">
                  <a:extLst>
                    <a:ext uri="{9D8B030D-6E8A-4147-A177-3AD203B41FA5}">
                      <a16:colId xmlns:a16="http://schemas.microsoft.com/office/drawing/2014/main" val="501451344"/>
                    </a:ext>
                  </a:extLst>
                </a:gridCol>
                <a:gridCol w="1742573">
                  <a:extLst>
                    <a:ext uri="{9D8B030D-6E8A-4147-A177-3AD203B41FA5}">
                      <a16:colId xmlns:a16="http://schemas.microsoft.com/office/drawing/2014/main" val="4190564078"/>
                    </a:ext>
                  </a:extLst>
                </a:gridCol>
                <a:gridCol w="792079">
                  <a:extLst>
                    <a:ext uri="{9D8B030D-6E8A-4147-A177-3AD203B41FA5}">
                      <a16:colId xmlns:a16="http://schemas.microsoft.com/office/drawing/2014/main" val="2883769034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Franklin Gothic Demi Cond" panose="020B0706030402020204" pitchFamily="34" charset="0"/>
                        </a:rPr>
                        <a:t>Month</a:t>
                      </a:r>
                      <a:endParaRPr lang="en-US" b="0" dirty="0">
                        <a:solidFill>
                          <a:schemeClr val="bg1"/>
                        </a:solidFill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Actual</a:t>
                      </a:r>
                      <a:r>
                        <a:rPr lang="en-US" b="0" baseline="0" dirty="0" smtClean="0">
                          <a:latin typeface="Franklin Gothic Demi Cond" panose="020B0706030402020204" pitchFamily="34" charset="0"/>
                        </a:rPr>
                        <a:t> UML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Actual HAP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New Vouchers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PUC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70896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Jan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496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$325,399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24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18473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Feb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504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$334,868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15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33074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Mar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518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$343,981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00193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Apr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528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$349,770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$662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9809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May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541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$357,209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$660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67679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June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546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$364,873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53664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July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551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$361,778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19561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Aug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555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$364,438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3042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Sept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562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$369,873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01214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Oct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$374,896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5319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Nov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$374,896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latin typeface="Franklin Gothic Demi Cond" panose="020B0706030402020204" pitchFamily="34" charset="0"/>
                        </a:rPr>
                        <a:t>$668</a:t>
                      </a:r>
                      <a:endParaRPr lang="en-US" b="0" i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94569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TOTAL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b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109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i="1" dirty="0" smtClean="0">
                          <a:latin typeface="Franklin Gothic Demi Cond" panose="020B0706030402020204" pitchFamily="34" charset="0"/>
                        </a:rPr>
                        <a:t>$663</a:t>
                      </a:r>
                      <a:endParaRPr lang="en-US" b="0" i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361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85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Blake Rosser, HCV Program Manager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Blake.rosser@orangecountync.gov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919-314-7584</a:t>
            </a:r>
          </a:p>
        </p:txBody>
      </p:sp>
    </p:spTree>
    <p:extLst>
      <p:ext uri="{BB962C8B-B14F-4D97-AF65-F5344CB8AC3E}">
        <p14:creationId xmlns:p14="http://schemas.microsoft.com/office/powerpoint/2010/main" val="37478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Updates &amp; Activities</a:t>
            </a:r>
          </a:p>
          <a:p>
            <a:r>
              <a:rPr lang="en-US" dirty="0" smtClean="0"/>
              <a:t>Executive Summary</a:t>
            </a:r>
          </a:p>
          <a:p>
            <a:r>
              <a:rPr lang="en-US" dirty="0" smtClean="0"/>
              <a:t>Monthly Financials</a:t>
            </a:r>
          </a:p>
          <a:p>
            <a:pPr lvl="1"/>
            <a:r>
              <a:rPr lang="en-US" dirty="0" smtClean="0"/>
              <a:t>Housing Assistance Payment</a:t>
            </a:r>
          </a:p>
          <a:p>
            <a:pPr lvl="1"/>
            <a:r>
              <a:rPr lang="en-US" dirty="0" smtClean="0"/>
              <a:t>Adjustments</a:t>
            </a:r>
          </a:p>
          <a:p>
            <a:pPr lvl="1"/>
            <a:r>
              <a:rPr lang="en-US" dirty="0" smtClean="0"/>
              <a:t>Program HAP Detail</a:t>
            </a:r>
          </a:p>
          <a:p>
            <a:pPr lvl="1"/>
            <a:r>
              <a:rPr lang="en-US" dirty="0" smtClean="0"/>
              <a:t>Two Year Tool Projection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54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Program Activities &amp; 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updates on old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3622964"/>
          </a:xfrm>
        </p:spPr>
        <p:txBody>
          <a:bodyPr>
            <a:normAutofit/>
          </a:bodyPr>
          <a:lstStyle/>
          <a:p>
            <a:r>
              <a:rPr lang="en-US" dirty="0" smtClean="0"/>
              <a:t>HCV: </a:t>
            </a:r>
            <a:r>
              <a:rPr lang="en-US" dirty="0" smtClean="0"/>
              <a:t>Since October 2020</a:t>
            </a:r>
          </a:p>
          <a:p>
            <a:pPr lvl="1"/>
            <a:r>
              <a:rPr lang="en-US" dirty="0" smtClean="0"/>
              <a:t>164 vouchers issued, 104 leased up</a:t>
            </a:r>
          </a:p>
          <a:p>
            <a:pPr lvl="1"/>
            <a:r>
              <a:rPr lang="en-US" dirty="0" smtClean="0"/>
              <a:t>Average lease-up time: 100 days (median 83 days)</a:t>
            </a:r>
            <a:endParaRPr lang="en-US" dirty="0" smtClean="0"/>
          </a:p>
          <a:p>
            <a:r>
              <a:rPr lang="en-US" dirty="0" smtClean="0"/>
              <a:t>VASH: One extra </a:t>
            </a:r>
            <a:r>
              <a:rPr lang="en-US" dirty="0"/>
              <a:t>VASH voucher awarded for 21 </a:t>
            </a:r>
            <a:r>
              <a:rPr lang="en-US" dirty="0" smtClean="0"/>
              <a:t>total</a:t>
            </a:r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4909" y="4953000"/>
            <a:ext cx="8229600" cy="255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12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Good progress being made on PBV and EHV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05000"/>
            <a:ext cx="82296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PBV: Aiming for implementation by next spring</a:t>
            </a:r>
          </a:p>
          <a:p>
            <a:pPr lvl="1"/>
            <a:r>
              <a:rPr lang="en-US" dirty="0" smtClean="0"/>
              <a:t>Two to three potential projects to start construction in 2022-2023</a:t>
            </a:r>
          </a:p>
          <a:p>
            <a:r>
              <a:rPr lang="en-US" dirty="0" smtClean="0"/>
              <a:t>EHV: </a:t>
            </a:r>
            <a:r>
              <a:rPr lang="en-US" dirty="0" smtClean="0"/>
              <a:t>Two EHV vouchers issued as of today.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868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84909" y="228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In </a:t>
            </a:r>
            <a:r>
              <a:rPr lang="en-US" dirty="0" smtClean="0"/>
              <a:t>holding </a:t>
            </a:r>
            <a:r>
              <a:rPr lang="en-US" dirty="0" smtClean="0"/>
              <a:t>pattern on several projects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0909" y="1447800"/>
            <a:ext cx="8229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Homeownership (HOV): Four participants awaiting homeownership course</a:t>
            </a:r>
          </a:p>
          <a:p>
            <a:r>
              <a:rPr lang="en-US" dirty="0" smtClean="0"/>
              <a:t>FYI: Awaiting award notice from HUD for 5 vouchers</a:t>
            </a:r>
          </a:p>
          <a:p>
            <a:r>
              <a:rPr lang="en-US" dirty="0" err="1" smtClean="0"/>
              <a:t>Yardi</a:t>
            </a:r>
            <a:r>
              <a:rPr lang="en-US" dirty="0"/>
              <a:t> </a:t>
            </a:r>
            <a:r>
              <a:rPr lang="en-US" dirty="0" smtClean="0"/>
              <a:t>database conversion: </a:t>
            </a:r>
            <a:r>
              <a:rPr lang="en-US" dirty="0" smtClean="0"/>
              <a:t>final approval on contract in </a:t>
            </a:r>
            <a:r>
              <a:rPr lang="en-US" dirty="0" err="1" smtClean="0"/>
              <a:t>Yardi’s</a:t>
            </a:r>
            <a:r>
              <a:rPr lang="en-US" dirty="0" smtClean="0"/>
              <a:t> hands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11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828800"/>
            <a:ext cx="8229600" cy="4689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Inventory</a:t>
            </a:r>
          </a:p>
          <a:p>
            <a:pPr lvl="1"/>
            <a:r>
              <a:rPr lang="en-US" dirty="0" smtClean="0"/>
              <a:t>Virtual landlord workshop scheduled for 12/15/21</a:t>
            </a:r>
          </a:p>
          <a:p>
            <a:r>
              <a:rPr lang="en-US" dirty="0" smtClean="0"/>
              <a:t>Finances</a:t>
            </a:r>
            <a:endParaRPr lang="en-US" dirty="0"/>
          </a:p>
          <a:p>
            <a:pPr lvl="1"/>
            <a:r>
              <a:rPr lang="en-US" dirty="0" smtClean="0"/>
              <a:t>Working with HUD and Finance Dept.</a:t>
            </a:r>
          </a:p>
          <a:p>
            <a:r>
              <a:rPr lang="en-US" dirty="0" smtClean="0"/>
              <a:t>Voucher Extensions/Terminations</a:t>
            </a:r>
            <a:endParaRPr lang="en-US" dirty="0"/>
          </a:p>
          <a:p>
            <a:pPr lvl="1"/>
            <a:r>
              <a:rPr lang="en-US" dirty="0" smtClean="0"/>
              <a:t>Recycling vouchers</a:t>
            </a: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Inventory, Finances and Extensions are principal program </a:t>
            </a:r>
            <a:r>
              <a:rPr lang="en-US" dirty="0"/>
              <a:t>c</a:t>
            </a:r>
            <a:r>
              <a:rPr lang="en-US" dirty="0" smtClean="0"/>
              <a:t>oncerns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0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OCHA continues with successful utilization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978298"/>
              </p:ext>
            </p:extLst>
          </p:nvPr>
        </p:nvGraphicFramePr>
        <p:xfrm>
          <a:off x="457201" y="1981200"/>
          <a:ext cx="8229600" cy="3033455"/>
        </p:xfrm>
        <a:graphic>
          <a:graphicData uri="http://schemas.openxmlformats.org/drawingml/2006/table">
            <a:tbl>
              <a:tblPr firstRow="1" bandRow="1"/>
              <a:tblGrid>
                <a:gridCol w="6739904">
                  <a:extLst>
                    <a:ext uri="{9D8B030D-6E8A-4147-A177-3AD203B41FA5}">
                      <a16:colId xmlns:a16="http://schemas.microsoft.com/office/drawing/2014/main" val="1879071679"/>
                    </a:ext>
                  </a:extLst>
                </a:gridCol>
                <a:gridCol w="1489696">
                  <a:extLst>
                    <a:ext uri="{9D8B030D-6E8A-4147-A177-3AD203B41FA5}">
                      <a16:colId xmlns:a16="http://schemas.microsoft.com/office/drawing/2014/main" val="1672935665"/>
                    </a:ext>
                  </a:extLst>
                </a:gridCol>
              </a:tblGrid>
              <a:tr h="510727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October 2021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413751"/>
                  </a:ext>
                </a:extLst>
              </a:tr>
              <a:tr h="510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Vouchers</a:t>
                      </a:r>
                      <a:r>
                        <a:rPr lang="en-US" sz="2200" baseline="0" dirty="0" smtClean="0">
                          <a:latin typeface="Franklin Gothic Demi Cond" panose="020B0706030402020204" pitchFamily="34" charset="0"/>
                        </a:rPr>
                        <a:t> (excluding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643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94831"/>
                  </a:ext>
                </a:extLst>
              </a:tr>
              <a:tr h="5330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Household</a:t>
                      </a:r>
                      <a:r>
                        <a:rPr lang="en-US" sz="2200" baseline="0" dirty="0" smtClean="0">
                          <a:latin typeface="Franklin Gothic Demi Cond" panose="020B0706030402020204" pitchFamily="34" charset="0"/>
                        </a:rPr>
                        <a:t> Participants (including POV,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564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137878"/>
                  </a:ext>
                </a:extLst>
              </a:tr>
              <a:tr h="5109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OCHA Households (excluding POV,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533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680234"/>
                  </a:ext>
                </a:extLst>
              </a:tr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Voucher Utilization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87%</a:t>
                      </a:r>
                      <a:r>
                        <a:rPr lang="en-US" sz="2400" baseline="0" dirty="0" smtClean="0">
                          <a:latin typeface="Franklin Gothic Demi Cond" panose="020B0706030402020204" pitchFamily="34" charset="0"/>
                        </a:rPr>
                        <a:t> </a:t>
                      </a:r>
                      <a:r>
                        <a:rPr lang="en-US" sz="2400" baseline="0" dirty="0" smtClean="0">
                          <a:latin typeface="Franklin Gothic Demi Cond" panose="020B0706030402020204" pitchFamily="34" charset="0"/>
                        </a:rPr>
                        <a:t>(</a:t>
                      </a:r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83%)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940406"/>
                  </a:ext>
                </a:extLst>
              </a:tr>
              <a:tr h="510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HAP Utilization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97%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13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72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7371</TotalTime>
  <Words>396</Words>
  <Application>Microsoft Office PowerPoint</Application>
  <PresentationFormat>On-screen Show (4:3)</PresentationFormat>
  <Paragraphs>133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Batang</vt:lpstr>
      <vt:lpstr>Calibri</vt:lpstr>
      <vt:lpstr>Franklin Gothic Demi Cond</vt:lpstr>
      <vt:lpstr>Garamond</vt:lpstr>
      <vt:lpstr>Clarity</vt:lpstr>
      <vt:lpstr>OCHA Board Meeting</vt:lpstr>
      <vt:lpstr>Agenda</vt:lpstr>
      <vt:lpstr>Program Activities &amp; Updates</vt:lpstr>
      <vt:lpstr>Two updates on old business</vt:lpstr>
      <vt:lpstr>PowerPoint Presentation</vt:lpstr>
      <vt:lpstr>PowerPoint Presentation</vt:lpstr>
      <vt:lpstr>Inventory, Finances and Extensions are principal program concerns</vt:lpstr>
      <vt:lpstr>Executive Summary</vt:lpstr>
      <vt:lpstr>OCHA continues with successful utilization</vt:lpstr>
      <vt:lpstr>No major changes in expenses</vt:lpstr>
      <vt:lpstr>Leasing plateauing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team meeting</dc:title>
  <dc:creator>Corey Root</dc:creator>
  <cp:lastModifiedBy>Blake Rosser</cp:lastModifiedBy>
  <cp:revision>275</cp:revision>
  <cp:lastPrinted>2019-06-18T14:21:56Z</cp:lastPrinted>
  <dcterms:created xsi:type="dcterms:W3CDTF">2016-06-01T14:25:19Z</dcterms:created>
  <dcterms:modified xsi:type="dcterms:W3CDTF">2021-12-15T15:12:19Z</dcterms:modified>
</cp:coreProperties>
</file>