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75" r:id="rId4"/>
    <p:sldId id="258" r:id="rId5"/>
    <p:sldId id="264" r:id="rId6"/>
    <p:sldId id="259" r:id="rId7"/>
    <p:sldId id="283" r:id="rId8"/>
    <p:sldId id="261" r:id="rId9"/>
    <p:sldId id="260" r:id="rId10"/>
    <p:sldId id="290" r:id="rId11"/>
    <p:sldId id="292" r:id="rId12"/>
    <p:sldId id="289" r:id="rId13"/>
    <p:sldId id="291" r:id="rId14"/>
    <p:sldId id="293" r:id="rId15"/>
    <p:sldId id="284" r:id="rId16"/>
    <p:sldId id="272" r:id="rId17"/>
    <p:sldId id="276" r:id="rId18"/>
    <p:sldId id="274" r:id="rId19"/>
    <p:sldId id="280" r:id="rId20"/>
    <p:sldId id="282" r:id="rId21"/>
    <p:sldId id="285" r:id="rId22"/>
    <p:sldId id="286" r:id="rId23"/>
    <p:sldId id="294" r:id="rId24"/>
    <p:sldId id="295" r:id="rId25"/>
    <p:sldId id="296" r:id="rId26"/>
    <p:sldId id="288" r:id="rId27"/>
    <p:sldId id="281" r:id="rId28"/>
    <p:sldId id="267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ey Root" initials="CR" lastIdx="7" clrIdx="0"/>
  <p:cmAuthor id="1" name="Denise Neunaber" initials="DN" lastIdx="7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3FC"/>
    <a:srgbClr val="F8F8F8"/>
    <a:srgbClr val="CCECFF"/>
    <a:srgbClr val="CCFFFF"/>
    <a:srgbClr val="CE2C3B"/>
    <a:srgbClr val="6666FF"/>
    <a:srgbClr val="33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8" autoAdjust="0"/>
    <p:restoredTop sz="83770" autoAdjust="0"/>
  </p:normalViewPr>
  <p:slideViewPr>
    <p:cSldViewPr>
      <p:cViewPr varScale="1">
        <p:scale>
          <a:sx n="98" d="100"/>
          <a:sy n="98" d="100"/>
        </p:scale>
        <p:origin x="178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0DD1E9E-4C2A-4CB0-A9C6-331169159124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AA75B0-D93F-4E85-9AD9-64CCCCFB41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7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1F714C-81C8-4903-9A8F-356C0597DDE3}" type="datetimeFigureOut">
              <a:rPr lang="en-US" smtClean="0"/>
              <a:t>2/18/2022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B845B6-D24D-498C-B237-1673A1BCA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7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662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49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90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19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57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04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4"/>
            <a:ext cx="7848600" cy="1927225"/>
          </a:xfrm>
        </p:spPr>
        <p:txBody>
          <a:bodyPr anchor="b">
            <a:noAutofit/>
          </a:bodyPr>
          <a:lstStyle>
            <a:lvl1pPr>
              <a:defRPr sz="4800" cap="none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18" y="679133"/>
            <a:ext cx="5620523" cy="16306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876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</a:defRPr>
            </a:lvl1pPr>
            <a:lvl2pPr>
              <a:defRPr sz="32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24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52" y="5818568"/>
            <a:ext cx="2022341" cy="586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8" y="1828805"/>
            <a:ext cx="9144000" cy="1743075"/>
          </a:xfrm>
          <a:solidFill>
            <a:srgbClr val="0070C0"/>
          </a:solidFill>
        </p:spPr>
        <p:txBody>
          <a:bodyPr anchor="ctr">
            <a:normAutofit/>
          </a:bodyPr>
          <a:lstStyle>
            <a:lvl1pPr marL="692150" indent="0" algn="l"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0" y="5105400"/>
            <a:ext cx="4202252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2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chemeClr val="tx2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ownofcarrboro.org/1019/Carrboros-Affordable-Housing-Plan" TargetMode="External"/><Relationship Id="rId3" Type="http://schemas.openxmlformats.org/officeDocument/2006/relationships/hyperlink" Target="http://orangecountync.gov/DocumentCenter/View/10806/Orange-County-NC-Consolidated-Plan-FINAL?bidId=" TargetMode="External"/><Relationship Id="rId7" Type="http://schemas.openxmlformats.org/officeDocument/2006/relationships/hyperlink" Target="https://www.townofchapelhill.org/government/departments-services/housing-and-community/affordable-housing/strategies-and-plans/affordable-rental-housing-strateg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hapelhillaffordablehousing.org/read-our-plan" TargetMode="External"/><Relationship Id="rId11" Type="http://schemas.openxmlformats.org/officeDocument/2006/relationships/hyperlink" Target="https://www.orangencforward.org/" TargetMode="External"/><Relationship Id="rId5" Type="http://schemas.openxmlformats.org/officeDocument/2006/relationships/hyperlink" Target="https://orangecountync.gov/203/Master-Aging-Plan" TargetMode="External"/><Relationship Id="rId10" Type="http://schemas.openxmlformats.org/officeDocument/2006/relationships/hyperlink" Target="http://www.bigboldideas.org/" TargetMode="External"/><Relationship Id="rId4" Type="http://schemas.openxmlformats.org/officeDocument/2006/relationships/hyperlink" Target="https://www.orangecountync.gov/1242/2030-Comprehensive-Plan" TargetMode="External"/><Relationship Id="rId9" Type="http://schemas.openxmlformats.org/officeDocument/2006/relationships/hyperlink" Target="https://www.ocpehnc.com/plan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orangecountync.gov/1043/Affordable-Housing-Advisory-Board#:~:text=The%20Orange%20County%20Affordable%20Housing,Assessing%20project%20proposals" TargetMode="External"/><Relationship Id="rId2" Type="http://schemas.openxmlformats.org/officeDocument/2006/relationships/hyperlink" Target="http://www.orangehousing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wnofchapelhill.org/government/mayor-and-council/boards-commissions/board-membership-policy/housing-advisory-board" TargetMode="External"/><Relationship Id="rId2" Type="http://schemas.openxmlformats.org/officeDocument/2006/relationships/hyperlink" Target="https://townofcarrboro.org/1116/Affordable-Housing-Advisory-Commission#:~:text=The%20Affordable%20Housing%20Advisory%20Commission,and%20two%20non%2Dvoting%20liaisons.&amp;text=(3)%20One%20member%20who%20need,expertise%20related%20to%20affordable%20housing.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orangecountync.gov/1731/Housing-Authority-Board" TargetMode="External"/><Relationship Id="rId2" Type="http://schemas.openxmlformats.org/officeDocument/2006/relationships/hyperlink" Target="https://www.chapelhillaffordablehousing.org/local-government-collaborativ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orangecountync.gov/203/Master-Aging-Plan" TargetMode="External"/><Relationship Id="rId2" Type="http://schemas.openxmlformats.org/officeDocument/2006/relationships/hyperlink" Target="https://www.townofchapelhill.org/government/mayor-and-counci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croot@orangecountync.gov" TargetMode="External"/><Relationship Id="rId2" Type="http://schemas.openxmlformats.org/officeDocument/2006/relationships/hyperlink" Target="mailto:brosser@orangecountync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angecountync.gov/AgendaCenter/ViewFile/Minutes/_01202022-144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aramond" panose="02020404030301010803" pitchFamily="18" charset="0"/>
              </a:rPr>
              <a:t>OCHA Board Meeting</a:t>
            </a:r>
            <a:endParaRPr lang="en-US" sz="4000" b="1" cap="none" dirty="0">
              <a:solidFill>
                <a:srgbClr val="FFC00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a typeface="Batang" panose="02030600000101010101" pitchFamily="18" charset="-127"/>
              </a:rPr>
              <a:t>February 17, 2022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9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Staff request review of voucher </a:t>
            </a:r>
            <a:r>
              <a:rPr lang="en-US" dirty="0"/>
              <a:t>and extension terms</a:t>
            </a:r>
            <a:r>
              <a:rPr lang="en-US" dirty="0" smtClean="0"/>
              <a:t> in Admin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Voucher term: Pg. 13 of 15</a:t>
            </a:r>
          </a:p>
          <a:p>
            <a:pPr lvl="1"/>
            <a:r>
              <a:rPr lang="en-US" dirty="0" smtClean="0"/>
              <a:t>Page numbers being addressed in Admin Plan revision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4909" y="3276600"/>
            <a:ext cx="77699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4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recommend the following change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12" y="3629353"/>
            <a:ext cx="8176571" cy="1627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8449" y="1676400"/>
            <a:ext cx="807720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" lvl="0" indent="-182880">
              <a:spcBef>
                <a:spcPct val="20000"/>
              </a:spcBef>
              <a:buClr>
                <a:srgbClr val="94C600"/>
              </a:buClr>
              <a:buSzPct val="85000"/>
              <a:buFont typeface="Arial" pitchFamily="34" charset="0"/>
              <a:buChar char="•"/>
            </a:pP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</a:rPr>
              <a:t>Initial term: “The initial voucher term will be 120 calendar days”</a:t>
            </a:r>
          </a:p>
          <a:p>
            <a:pPr lvl="1" indent="-182880">
              <a:spcBef>
                <a:spcPct val="20000"/>
              </a:spcBef>
              <a:buClr>
                <a:srgbClr val="94C600"/>
              </a:buClr>
              <a:buSzPct val="85000"/>
              <a:buFont typeface="Arial" pitchFamily="34" charset="0"/>
              <a:buChar char="•"/>
            </a:pPr>
            <a:r>
              <a:rPr lang="en-US" sz="3200" dirty="0">
                <a:solidFill>
                  <a:srgbClr val="FF6700">
                    <a:lumMod val="75000"/>
                  </a:srgbClr>
                </a:solidFill>
                <a:latin typeface="Calibri" panose="020F0502020204030204" pitchFamily="34" charset="0"/>
              </a:rPr>
              <a:t>Change “120” to “180”</a:t>
            </a:r>
          </a:p>
        </p:txBody>
      </p:sp>
    </p:spTree>
    <p:extLst>
      <p:ext uri="{BB962C8B-B14F-4D97-AF65-F5344CB8AC3E}">
        <p14:creationId xmlns:p14="http://schemas.microsoft.com/office/powerpoint/2010/main" val="24170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Staff request review of voucher </a:t>
            </a:r>
            <a:r>
              <a:rPr lang="en-US" dirty="0"/>
              <a:t>and extension terms</a:t>
            </a:r>
            <a:r>
              <a:rPr lang="en-US" dirty="0" smtClean="0"/>
              <a:t> in Admin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 term: Pg. 14 of 15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1221"/>
          <a:stretch/>
        </p:blipFill>
        <p:spPr>
          <a:xfrm>
            <a:off x="-457200" y="1981200"/>
            <a:ext cx="10287001" cy="1710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50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8172"/>
          <a:stretch/>
        </p:blipFill>
        <p:spPr>
          <a:xfrm>
            <a:off x="304800" y="457200"/>
            <a:ext cx="8517577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19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6712721" cy="638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Potential policy change: staff recommend extending voucher and extension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Extensions: “OCHA will approve one 30-day extension upon written request from the family only in the following circumstances:”</a:t>
            </a:r>
          </a:p>
          <a:p>
            <a:pPr lvl="1"/>
            <a:r>
              <a:rPr lang="en-US" dirty="0" smtClean="0"/>
              <a:t>Change “30” to “90” and eliminate circumstances required</a:t>
            </a:r>
          </a:p>
          <a:p>
            <a:pPr lvl="1"/>
            <a:endParaRPr lang="en-US" dirty="0"/>
          </a:p>
          <a:p>
            <a:r>
              <a:rPr lang="en-US" dirty="0" smtClean="0"/>
              <a:t>Potential motion on these two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6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admin plan item, continuing discussion from December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Income limit chronic homelessness</a:t>
            </a:r>
          </a:p>
          <a:p>
            <a:pPr lvl="1"/>
            <a:r>
              <a:rPr lang="en-US" dirty="0" smtClean="0"/>
              <a:t>A person referred via HOME Committee earns </a:t>
            </a:r>
            <a:r>
              <a:rPr lang="en-US" smtClean="0"/>
              <a:t>over 50</a:t>
            </a:r>
            <a:r>
              <a:rPr lang="en-US" dirty="0" smtClean="0"/>
              <a:t>% Area Median Income (AMI)</a:t>
            </a:r>
          </a:p>
          <a:p>
            <a:pPr lvl="1"/>
            <a:r>
              <a:rPr lang="en-US" dirty="0" smtClean="0"/>
              <a:t>Also meets definition of chronic homeless</a:t>
            </a:r>
          </a:p>
          <a:p>
            <a:pPr lvl="2"/>
            <a:r>
              <a:rPr lang="en-US" dirty="0" smtClean="0"/>
              <a:t>2+ years experiencing homelessness</a:t>
            </a:r>
          </a:p>
          <a:p>
            <a:pPr lvl="2"/>
            <a:r>
              <a:rPr lang="en-US" dirty="0" smtClean="0"/>
              <a:t>Has a disability</a:t>
            </a:r>
          </a:p>
          <a:p>
            <a:pPr lvl="1"/>
            <a:r>
              <a:rPr lang="en-US" dirty="0" smtClean="0"/>
              <a:t>Pros: trauma-informed, helping provide stability</a:t>
            </a:r>
          </a:p>
          <a:p>
            <a:pPr lvl="1"/>
            <a:r>
              <a:rPr lang="en-US" dirty="0" smtClean="0"/>
              <a:t>Cons: not intended income bracket for voucher</a:t>
            </a:r>
          </a:p>
          <a:p>
            <a:pPr lvl="1"/>
            <a:r>
              <a:rPr lang="en-US" dirty="0" smtClean="0"/>
              <a:t>Potential motion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 discussed, staff starting a comprehensive overview of the OCHA Admin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is the plan that lays out OCHA policies and procedures</a:t>
            </a:r>
          </a:p>
          <a:p>
            <a:r>
              <a:rPr lang="en-US" dirty="0" smtClean="0"/>
              <a:t>Goals are </a:t>
            </a:r>
            <a:r>
              <a:rPr lang="en-US" dirty="0"/>
              <a:t>i</a:t>
            </a:r>
            <a:r>
              <a:rPr lang="en-US" dirty="0" smtClean="0"/>
              <a:t>ncreasing trauma-informed approach, increasing clarity, decreasing overall document size</a:t>
            </a:r>
          </a:p>
          <a:p>
            <a:r>
              <a:rPr lang="en-US" dirty="0" smtClean="0"/>
              <a:t>Staff emailed before/after versions on Monday</a:t>
            </a:r>
          </a:p>
          <a:p>
            <a:r>
              <a:rPr lang="en-US" dirty="0" smtClean="0"/>
              <a:t>Next steps?</a:t>
            </a:r>
          </a:p>
          <a:p>
            <a:pPr lvl="1"/>
            <a:r>
              <a:rPr lang="en-US" dirty="0" smtClean="0"/>
              <a:t>Feedback?</a:t>
            </a:r>
          </a:p>
          <a:p>
            <a:pPr lvl="1"/>
            <a:r>
              <a:rPr lang="en-US" dirty="0" smtClean="0"/>
              <a:t>Vote section by section or all at once?</a:t>
            </a:r>
          </a:p>
          <a:p>
            <a:pPr lvl="1"/>
            <a:r>
              <a:rPr lang="en-US" dirty="0" smtClean="0"/>
              <a:t>Need more time for review?</a:t>
            </a:r>
          </a:p>
        </p:txBody>
      </p:sp>
    </p:spTree>
    <p:extLst>
      <p:ext uri="{BB962C8B-B14F-4D97-AF65-F5344CB8AC3E}">
        <p14:creationId xmlns:p14="http://schemas.microsoft.com/office/powerpoint/2010/main" val="6417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50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Housing Department establishing 3-5 strategic goals for each section for 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842164"/>
          </a:xfrm>
        </p:spPr>
        <p:txBody>
          <a:bodyPr>
            <a:normAutofit/>
          </a:bodyPr>
          <a:lstStyle/>
          <a:p>
            <a:r>
              <a:rPr lang="en-US" dirty="0" smtClean="0"/>
              <a:t>Will use data dashboard at staff meetings</a:t>
            </a:r>
          </a:p>
          <a:p>
            <a:r>
              <a:rPr lang="en-US" dirty="0" smtClean="0"/>
              <a:t>Housing Choice Voucher section goals</a:t>
            </a:r>
          </a:p>
          <a:p>
            <a:pPr lvl="1"/>
            <a:r>
              <a:rPr lang="en-US" dirty="0" smtClean="0"/>
              <a:t>Lease ups within 90 days</a:t>
            </a:r>
          </a:p>
          <a:p>
            <a:pPr lvl="1"/>
            <a:r>
              <a:rPr lang="en-US" dirty="0" smtClean="0"/>
              <a:t>Housing Assistance Payments (HAP) at 95%</a:t>
            </a:r>
          </a:p>
          <a:p>
            <a:pPr lvl="1"/>
            <a:r>
              <a:rPr lang="en-US" dirty="0" smtClean="0"/>
              <a:t>90% of </a:t>
            </a:r>
            <a:r>
              <a:rPr lang="en-US" dirty="0" err="1" smtClean="0"/>
              <a:t>recertifications</a:t>
            </a:r>
            <a:r>
              <a:rPr lang="en-US" dirty="0"/>
              <a:t> </a:t>
            </a:r>
            <a:r>
              <a:rPr lang="en-US" dirty="0" smtClean="0"/>
              <a:t>completed 60 days prior to anniversary</a:t>
            </a:r>
          </a:p>
          <a:p>
            <a:pPr lvl="1"/>
            <a:r>
              <a:rPr lang="en-US" dirty="0" smtClean="0"/>
              <a:t>Distribute 2 newsletters to voucher recipients &amp; landlords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952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Plenty of discussion time available in tonight’s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Minutes &amp; Member Updates</a:t>
            </a:r>
          </a:p>
          <a:p>
            <a:r>
              <a:rPr lang="en-US" dirty="0" smtClean="0"/>
              <a:t>Program Manager Report</a:t>
            </a:r>
          </a:p>
          <a:p>
            <a:r>
              <a:rPr lang="en-US" dirty="0" smtClean="0"/>
              <a:t>Annual Report &amp; Work Plan</a:t>
            </a:r>
          </a:p>
          <a:p>
            <a:r>
              <a:rPr lang="en-US" dirty="0" smtClean="0"/>
              <a:t>Program Goals</a:t>
            </a:r>
          </a:p>
          <a:p>
            <a:r>
              <a:rPr lang="en-US" dirty="0" smtClean="0"/>
              <a:t>Housing groups</a:t>
            </a:r>
          </a:p>
        </p:txBody>
      </p:sp>
    </p:spTree>
    <p:extLst>
      <p:ext uri="{BB962C8B-B14F-4D97-AF65-F5344CB8AC3E}">
        <p14:creationId xmlns:p14="http://schemas.microsoft.com/office/powerpoint/2010/main" val="19505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Housing Groups &amp; Housing Plans in Orange County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shortage of plans and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3"/>
              </a:rPr>
              <a:t>HUD Consolidated Plan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2030 Comprehensive Plan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Master Aging Plan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Chapel Hill Housing Plan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Chapel Hill Affordable Rental Strategy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Carrboro Affordable Housing Goals &amp; Strategies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Plan to End Homelessness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Big Bold Ideas</a:t>
            </a:r>
            <a:endParaRPr lang="en-US" dirty="0"/>
          </a:p>
          <a:p>
            <a:r>
              <a:rPr lang="en-US" dirty="0" smtClean="0">
                <a:hlinkClick r:id="rId11"/>
              </a:rPr>
              <a:t>COVID Recovery Plan – Housing Recovery Support Function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0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shortage of groups working on affordable housing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917324"/>
              </p:ext>
            </p:extLst>
          </p:nvPr>
        </p:nvGraphicFramePr>
        <p:xfrm>
          <a:off x="419100" y="1676400"/>
          <a:ext cx="84963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53">
                  <a:extLst>
                    <a:ext uri="{9D8B030D-6E8A-4147-A177-3AD203B41FA5}">
                      <a16:colId xmlns:a16="http://schemas.microsoft.com/office/drawing/2014/main" val="2150569466"/>
                    </a:ext>
                  </a:extLst>
                </a:gridCol>
                <a:gridCol w="2537357">
                  <a:extLst>
                    <a:ext uri="{9D8B030D-6E8A-4147-A177-3AD203B41FA5}">
                      <a16:colId xmlns:a16="http://schemas.microsoft.com/office/drawing/2014/main" val="1282137489"/>
                    </a:ext>
                  </a:extLst>
                </a:gridCol>
                <a:gridCol w="3767590">
                  <a:extLst>
                    <a:ext uri="{9D8B030D-6E8A-4147-A177-3AD203B41FA5}">
                      <a16:colId xmlns:a16="http://schemas.microsoft.com/office/drawing/2014/main" val="3529079622"/>
                    </a:ext>
                  </a:extLst>
                </a:gridCol>
              </a:tblGrid>
              <a:tr h="71832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Members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Goals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08180"/>
                  </a:ext>
                </a:extLst>
              </a:tr>
              <a:tr h="234021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2"/>
                        </a:rPr>
                        <a:t>OC Affordable Housing Coalition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Developers,</a:t>
                      </a:r>
                      <a:r>
                        <a:rPr lang="en-US" sz="2400" baseline="0" dirty="0" smtClean="0"/>
                        <a:t> Advocates, Staff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Fostering</a:t>
                      </a:r>
                      <a:r>
                        <a:rPr lang="en-US" sz="2400" baseline="0" dirty="0" smtClean="0"/>
                        <a:t> collaboration to promote increased affordable housing options in OC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586549"/>
                  </a:ext>
                </a:extLst>
              </a:tr>
              <a:tr h="189446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3"/>
                        </a:rPr>
                        <a:t>OC Affordable</a:t>
                      </a:r>
                      <a:r>
                        <a:rPr lang="en-US" sz="2400" baseline="0" dirty="0" smtClean="0">
                          <a:hlinkClick r:id="rId3"/>
                        </a:rPr>
                        <a:t> Housing Advisory Committee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Appointed by Board</a:t>
                      </a:r>
                      <a:r>
                        <a:rPr lang="en-US" sz="2400" baseline="0" dirty="0" smtClean="0"/>
                        <a:t> of County Commissioners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Established 2001 to advise Commissioners</a:t>
                      </a:r>
                      <a:r>
                        <a:rPr lang="en-US" sz="2400" baseline="0" dirty="0" smtClean="0"/>
                        <a:t> on affordable housing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5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148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shortage of groups working on affordable housing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986453"/>
              </p:ext>
            </p:extLst>
          </p:nvPr>
        </p:nvGraphicFramePr>
        <p:xfrm>
          <a:off x="419100" y="1676400"/>
          <a:ext cx="84963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53">
                  <a:extLst>
                    <a:ext uri="{9D8B030D-6E8A-4147-A177-3AD203B41FA5}">
                      <a16:colId xmlns:a16="http://schemas.microsoft.com/office/drawing/2014/main" val="2150569466"/>
                    </a:ext>
                  </a:extLst>
                </a:gridCol>
                <a:gridCol w="2537357">
                  <a:extLst>
                    <a:ext uri="{9D8B030D-6E8A-4147-A177-3AD203B41FA5}">
                      <a16:colId xmlns:a16="http://schemas.microsoft.com/office/drawing/2014/main" val="1282137489"/>
                    </a:ext>
                  </a:extLst>
                </a:gridCol>
                <a:gridCol w="3767590">
                  <a:extLst>
                    <a:ext uri="{9D8B030D-6E8A-4147-A177-3AD203B41FA5}">
                      <a16:colId xmlns:a16="http://schemas.microsoft.com/office/drawing/2014/main" val="3529079622"/>
                    </a:ext>
                  </a:extLst>
                </a:gridCol>
              </a:tblGrid>
              <a:tr h="71832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Members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Goals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08180"/>
                  </a:ext>
                </a:extLst>
              </a:tr>
              <a:tr h="234021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2"/>
                        </a:rPr>
                        <a:t>Carrboro</a:t>
                      </a:r>
                      <a:r>
                        <a:rPr lang="en-US" sz="2400" baseline="0" dirty="0" smtClean="0">
                          <a:hlinkClick r:id="rId2"/>
                        </a:rPr>
                        <a:t> Affordable Housing Advisory Commission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Appointed by Carrboro Town Council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Established</a:t>
                      </a:r>
                      <a:r>
                        <a:rPr lang="en-US" sz="2400" baseline="0" dirty="0" smtClean="0"/>
                        <a:t> 2018 to a</a:t>
                      </a:r>
                      <a:r>
                        <a:rPr lang="en-US" sz="2400" dirty="0" smtClean="0"/>
                        <a:t>dvise</a:t>
                      </a:r>
                      <a:r>
                        <a:rPr lang="en-US" sz="2400" baseline="0" dirty="0" smtClean="0"/>
                        <a:t> Carrboro Councilmembers on affordable housing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586549"/>
                  </a:ext>
                </a:extLst>
              </a:tr>
              <a:tr h="189446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3"/>
                        </a:rPr>
                        <a:t>Chapel Hill Housing</a:t>
                      </a:r>
                      <a:r>
                        <a:rPr lang="en-US" sz="2400" baseline="0" dirty="0" smtClean="0">
                          <a:hlinkClick r:id="rId3"/>
                        </a:rPr>
                        <a:t> Advisory Board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Appointed by Chapel</a:t>
                      </a:r>
                      <a:r>
                        <a:rPr lang="en-US" sz="2400" baseline="0" dirty="0" smtClean="0"/>
                        <a:t> Hill Town Council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Assist Town</a:t>
                      </a:r>
                      <a:r>
                        <a:rPr lang="en-US" sz="2400" baseline="0" dirty="0" smtClean="0"/>
                        <a:t> Council in promoting and developing full spectrum of housing opportunities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5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940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shortage of groups working on affordable housing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573582"/>
              </p:ext>
            </p:extLst>
          </p:nvPr>
        </p:nvGraphicFramePr>
        <p:xfrm>
          <a:off x="419100" y="1676400"/>
          <a:ext cx="84963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53">
                  <a:extLst>
                    <a:ext uri="{9D8B030D-6E8A-4147-A177-3AD203B41FA5}">
                      <a16:colId xmlns:a16="http://schemas.microsoft.com/office/drawing/2014/main" val="2150569466"/>
                    </a:ext>
                  </a:extLst>
                </a:gridCol>
                <a:gridCol w="2537357">
                  <a:extLst>
                    <a:ext uri="{9D8B030D-6E8A-4147-A177-3AD203B41FA5}">
                      <a16:colId xmlns:a16="http://schemas.microsoft.com/office/drawing/2014/main" val="1282137489"/>
                    </a:ext>
                  </a:extLst>
                </a:gridCol>
                <a:gridCol w="3767590">
                  <a:extLst>
                    <a:ext uri="{9D8B030D-6E8A-4147-A177-3AD203B41FA5}">
                      <a16:colId xmlns:a16="http://schemas.microsoft.com/office/drawing/2014/main" val="3529079622"/>
                    </a:ext>
                  </a:extLst>
                </a:gridCol>
              </a:tblGrid>
              <a:tr h="71832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Members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Goals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08180"/>
                  </a:ext>
                </a:extLst>
              </a:tr>
              <a:tr h="234021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2"/>
                        </a:rPr>
                        <a:t>Local Government Affordable</a:t>
                      </a:r>
                      <a:r>
                        <a:rPr lang="en-US" sz="2400" baseline="0" dirty="0" smtClean="0">
                          <a:hlinkClick r:id="rId2"/>
                        </a:rPr>
                        <a:t> Housing Collaborative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Elected Officials</a:t>
                      </a:r>
                      <a:r>
                        <a:rPr lang="en-US" sz="2400" baseline="0" dirty="0" smtClean="0"/>
                        <a:t> and staff from Towns and County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Serve as HOME</a:t>
                      </a:r>
                      <a:r>
                        <a:rPr lang="en-US" sz="2400" baseline="0" dirty="0" smtClean="0"/>
                        <a:t> consortium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586549"/>
                  </a:ext>
                </a:extLst>
              </a:tr>
              <a:tr h="189446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3"/>
                        </a:rPr>
                        <a:t>OC Housing</a:t>
                      </a:r>
                      <a:r>
                        <a:rPr lang="en-US" sz="2400" baseline="0" dirty="0" smtClean="0">
                          <a:hlinkClick r:id="rId3"/>
                        </a:rPr>
                        <a:t> Authority Board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Appointed by Board</a:t>
                      </a:r>
                      <a:r>
                        <a:rPr lang="en-US" sz="2400" baseline="0" dirty="0" smtClean="0"/>
                        <a:t> of County Commissioners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Govern administration</a:t>
                      </a:r>
                      <a:r>
                        <a:rPr lang="en-US" sz="2400" baseline="0" dirty="0" smtClean="0"/>
                        <a:t> of OC Housing Authority (vouchers)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5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776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shortage of groups working on affordable housing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746648"/>
              </p:ext>
            </p:extLst>
          </p:nvPr>
        </p:nvGraphicFramePr>
        <p:xfrm>
          <a:off x="419100" y="1676400"/>
          <a:ext cx="849630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353">
                  <a:extLst>
                    <a:ext uri="{9D8B030D-6E8A-4147-A177-3AD203B41FA5}">
                      <a16:colId xmlns:a16="http://schemas.microsoft.com/office/drawing/2014/main" val="2150569466"/>
                    </a:ext>
                  </a:extLst>
                </a:gridCol>
                <a:gridCol w="2537357">
                  <a:extLst>
                    <a:ext uri="{9D8B030D-6E8A-4147-A177-3AD203B41FA5}">
                      <a16:colId xmlns:a16="http://schemas.microsoft.com/office/drawing/2014/main" val="1282137489"/>
                    </a:ext>
                  </a:extLst>
                </a:gridCol>
                <a:gridCol w="3767590">
                  <a:extLst>
                    <a:ext uri="{9D8B030D-6E8A-4147-A177-3AD203B41FA5}">
                      <a16:colId xmlns:a16="http://schemas.microsoft.com/office/drawing/2014/main" val="3529079622"/>
                    </a:ext>
                  </a:extLst>
                </a:gridCol>
              </a:tblGrid>
              <a:tr h="71832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Group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Members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Goals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308180"/>
                  </a:ext>
                </a:extLst>
              </a:tr>
              <a:tr h="234021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2"/>
                        </a:rPr>
                        <a:t>Chapel Hill Town Council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Elected by Chapel Hill voters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Govern administration</a:t>
                      </a:r>
                      <a:r>
                        <a:rPr lang="en-US" sz="2400" baseline="0" dirty="0" smtClean="0"/>
                        <a:t> of Chapel Hill Housing Authority (site-based units)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586549"/>
                  </a:ext>
                </a:extLst>
              </a:tr>
              <a:tr h="189446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hlinkClick r:id="rId3"/>
                        </a:rPr>
                        <a:t>Master Aging Plan Housing Subcommittee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Community stakeholders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Plan</a:t>
                      </a:r>
                      <a:r>
                        <a:rPr lang="en-US" sz="2400" baseline="0" dirty="0" smtClean="0"/>
                        <a:t> for and discuss housing issues related to seniors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656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452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857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OCHA Board meeting will be March 17,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57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Blake Rosser, HCV Program Manager</a:t>
            </a:r>
          </a:p>
          <a:p>
            <a:pPr lvl="1"/>
            <a:r>
              <a:rPr lang="en-US" dirty="0" smtClean="0">
                <a:hlinkClick r:id="rId2"/>
              </a:rPr>
              <a:t>brosser@orangecountync.gov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919-314-7584</a:t>
            </a:r>
          </a:p>
          <a:p>
            <a:r>
              <a:rPr lang="en-US" dirty="0"/>
              <a:t>Corey Root, Housing Director</a:t>
            </a:r>
          </a:p>
          <a:p>
            <a:pPr lvl="1"/>
            <a:r>
              <a:rPr lang="en-US" dirty="0">
                <a:hlinkClick r:id="rId3"/>
              </a:rPr>
              <a:t>croot@orangecountync.gov</a:t>
            </a:r>
            <a:endParaRPr lang="en-US" dirty="0"/>
          </a:p>
          <a:p>
            <a:pPr lvl="1"/>
            <a:r>
              <a:rPr lang="en-US"/>
              <a:t>(919) 245-2492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78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 meeting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r>
              <a:rPr lang="en-US" dirty="0" smtClean="0"/>
              <a:t>Minutes from </a:t>
            </a:r>
            <a:r>
              <a:rPr lang="en-US" dirty="0" smtClean="0">
                <a:hlinkClick r:id="rId2"/>
              </a:rPr>
              <a:t>January 20th</a:t>
            </a:r>
            <a:endParaRPr lang="en-US" dirty="0" smtClean="0"/>
          </a:p>
          <a:p>
            <a:pPr lvl="1"/>
            <a:r>
              <a:rPr lang="en-US" dirty="0" smtClean="0"/>
              <a:t>Motion to approve</a:t>
            </a:r>
          </a:p>
          <a:p>
            <a:r>
              <a:rPr lang="en-US" dirty="0" smtClean="0"/>
              <a:t>Member updates</a:t>
            </a:r>
          </a:p>
        </p:txBody>
      </p:sp>
    </p:spTree>
    <p:extLst>
      <p:ext uri="{BB962C8B-B14F-4D97-AF65-F5344CB8AC3E}">
        <p14:creationId xmlns:p14="http://schemas.microsoft.com/office/powerpoint/2010/main" val="396219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Manager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VMS report numbers unchanged from last month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r>
              <a:rPr lang="en-US" dirty="0" smtClean="0"/>
              <a:t>Staff will submit January Voucher Management System (VMS) report next week</a:t>
            </a:r>
          </a:p>
          <a:p>
            <a:pPr lvl="1"/>
            <a:r>
              <a:rPr lang="en-US" dirty="0" smtClean="0"/>
              <a:t>Will report January VMS at March meeting</a:t>
            </a:r>
          </a:p>
          <a:p>
            <a:pPr lvl="1"/>
            <a:r>
              <a:rPr lang="en-US" dirty="0" smtClean="0"/>
              <a:t>Will report February &amp; March VMS at April meeting</a:t>
            </a:r>
          </a:p>
        </p:txBody>
      </p:sp>
    </p:spTree>
    <p:extLst>
      <p:ext uri="{BB962C8B-B14F-4D97-AF65-F5344CB8AC3E}">
        <p14:creationId xmlns:p14="http://schemas.microsoft.com/office/powerpoint/2010/main" val="41337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Seeing a slight rise in lease-up times, which continue to be high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994564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Since October 2020, OCHA has issued 174 vouchers</a:t>
            </a:r>
          </a:p>
          <a:p>
            <a:pPr lvl="1"/>
            <a:r>
              <a:rPr lang="en-US" dirty="0" smtClean="0"/>
              <a:t>Of those, 109 are leased up</a:t>
            </a:r>
          </a:p>
          <a:p>
            <a:pPr lvl="1"/>
            <a:r>
              <a:rPr lang="en-US" dirty="0" smtClean="0"/>
              <a:t>Average lease-up time: 106 days (up from 97)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edian lease-up time:    86 days (up form 79)</a:t>
            </a:r>
          </a:p>
          <a:p>
            <a:r>
              <a:rPr lang="en-US" dirty="0" smtClean="0"/>
              <a:t>Staff coordinating with Housing Access Coordinator and OC Partnership to End Homelessness staff</a:t>
            </a:r>
          </a:p>
          <a:p>
            <a:pPr lvl="1"/>
            <a:r>
              <a:rPr lang="en-US" dirty="0" smtClean="0"/>
              <a:t>Locating people</a:t>
            </a:r>
          </a:p>
          <a:p>
            <a:pPr lvl="1"/>
            <a:r>
              <a:rPr lang="en-US" dirty="0" smtClean="0"/>
              <a:t>Tiered housing search supports that ramp up when it’s taking voucher holders a longer time to find a unit</a:t>
            </a:r>
          </a:p>
          <a:p>
            <a:r>
              <a:rPr lang="en-US" dirty="0" smtClean="0"/>
              <a:t>In the past, have terminated vouchers for people unable to find units</a:t>
            </a:r>
          </a:p>
          <a:p>
            <a:pPr lvl="1"/>
            <a:r>
              <a:rPr lang="en-US" dirty="0" smtClean="0"/>
              <a:t>Now applying trauma-informed lens to allow longer lease-up times</a:t>
            </a:r>
          </a:p>
          <a:p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4909" y="4953000"/>
            <a:ext cx="8229600" cy="255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12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exciting updates to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994564"/>
          </a:xfrm>
        </p:spPr>
        <p:txBody>
          <a:bodyPr>
            <a:normAutofit/>
          </a:bodyPr>
          <a:lstStyle/>
          <a:p>
            <a:r>
              <a:rPr lang="en-US" dirty="0" smtClean="0"/>
              <a:t>Lindy Grainger will be joining our team as Housing Choice Voucher Specialist next week</a:t>
            </a:r>
          </a:p>
          <a:p>
            <a:r>
              <a:rPr lang="en-US" dirty="0" smtClean="0"/>
              <a:t>Staff continuing talks with agencies about Project Based Vouchers (PBVs)</a:t>
            </a:r>
          </a:p>
          <a:p>
            <a:pPr lvl="1"/>
            <a:r>
              <a:rPr lang="en-US" dirty="0" smtClean="0"/>
              <a:t>Community Home Trust – Jay Street Development</a:t>
            </a:r>
          </a:p>
          <a:p>
            <a:pPr lvl="1"/>
            <a:r>
              <a:rPr lang="en-US" dirty="0" smtClean="0"/>
              <a:t>CASA – Homestead Gardens</a:t>
            </a:r>
          </a:p>
          <a:p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4909" y="4953000"/>
            <a:ext cx="8229600" cy="255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365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84909" y="228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More forward momentum on longstanding items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0909" y="1447800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Homeownership (HOV): manager will be updating materials for release next month</a:t>
            </a:r>
          </a:p>
          <a:p>
            <a:r>
              <a:rPr lang="en-US" dirty="0" smtClean="0"/>
              <a:t>Database conversion making progress</a:t>
            </a:r>
          </a:p>
          <a:p>
            <a:pPr lvl="1"/>
            <a:r>
              <a:rPr lang="en-US" dirty="0" smtClean="0"/>
              <a:t>Change from Elite to </a:t>
            </a:r>
            <a:r>
              <a:rPr lang="en-US" dirty="0" err="1" smtClean="0"/>
              <a:t>Yardi</a:t>
            </a:r>
            <a:r>
              <a:rPr lang="en-US" dirty="0" smtClean="0"/>
              <a:t> systems</a:t>
            </a:r>
          </a:p>
          <a:p>
            <a:pPr lvl="1"/>
            <a:r>
              <a:rPr lang="en-US" dirty="0" err="1" smtClean="0"/>
              <a:t>Yardi</a:t>
            </a:r>
            <a:r>
              <a:rPr lang="en-US" dirty="0" smtClean="0"/>
              <a:t> contract ready to route</a:t>
            </a:r>
          </a:p>
          <a:p>
            <a:pPr lvl="1"/>
            <a:r>
              <a:rPr lang="en-US" dirty="0" smtClean="0"/>
              <a:t>Staff considering consulting services to assist with data conversion</a:t>
            </a:r>
          </a:p>
        </p:txBody>
      </p:sp>
    </p:spTree>
    <p:extLst>
      <p:ext uri="{BB962C8B-B14F-4D97-AF65-F5344CB8AC3E}">
        <p14:creationId xmlns:p14="http://schemas.microsoft.com/office/powerpoint/2010/main" val="27411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And progress continues on special programs as well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05000"/>
            <a:ext cx="8382000" cy="4648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Nine Emergency Housing Vouchers (EHV) issued, one leased up</a:t>
            </a:r>
          </a:p>
          <a:p>
            <a:r>
              <a:rPr lang="en-US" dirty="0" smtClean="0"/>
              <a:t>Five Foster Youth Initiative (FYI) applications sent to program partner OC Dept. of Social Services</a:t>
            </a:r>
          </a:p>
          <a:p>
            <a:r>
              <a:rPr lang="en-US" dirty="0" smtClean="0"/>
              <a:t>Staff working with HUD and County Finance Dept. on detailed finance issues</a:t>
            </a:r>
          </a:p>
          <a:p>
            <a:pPr lvl="1"/>
            <a:r>
              <a:rPr lang="en-US" dirty="0" smtClean="0"/>
              <a:t>Restricted Net Position (RNP) – the amount of funding received less amount disbursed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86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8335</TotalTime>
  <Words>936</Words>
  <Application>Microsoft Office PowerPoint</Application>
  <PresentationFormat>On-screen Show (4:3)</PresentationFormat>
  <Paragraphs>150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Batang</vt:lpstr>
      <vt:lpstr>Calibri</vt:lpstr>
      <vt:lpstr>Garamond</vt:lpstr>
      <vt:lpstr>Clarity</vt:lpstr>
      <vt:lpstr>OCHA Board Meeting</vt:lpstr>
      <vt:lpstr>Plenty of discussion time available in tonight’s meeting</vt:lpstr>
      <vt:lpstr>Opening meeting items</vt:lpstr>
      <vt:lpstr>Program Manager Report</vt:lpstr>
      <vt:lpstr>VMS report numbers unchanged from last month</vt:lpstr>
      <vt:lpstr>Seeing a slight rise in lease-up times, which continue to be high</vt:lpstr>
      <vt:lpstr>Several exciting updates to report</vt:lpstr>
      <vt:lpstr>PowerPoint Presentation</vt:lpstr>
      <vt:lpstr>PowerPoint Presentation</vt:lpstr>
      <vt:lpstr>Staff request review of voucher and extension terms in Admin Plan</vt:lpstr>
      <vt:lpstr>Staff recommend the following change</vt:lpstr>
      <vt:lpstr>Staff request review of voucher and extension terms in Admin Plan</vt:lpstr>
      <vt:lpstr>PowerPoint Presentation</vt:lpstr>
      <vt:lpstr>PowerPoint Presentation</vt:lpstr>
      <vt:lpstr>Potential policy change: staff recommend extending voucher and extension terms</vt:lpstr>
      <vt:lpstr>One admin plan item, continuing discussion from December meeting</vt:lpstr>
      <vt:lpstr>As discussed, staff starting a comprehensive overview of the OCHA Admin Plan</vt:lpstr>
      <vt:lpstr>Program Goals</vt:lpstr>
      <vt:lpstr>Housing Department establishing 3-5 strategic goals for each section for 2022</vt:lpstr>
      <vt:lpstr>Housing Groups &amp; Housing Plans in Orange County</vt:lpstr>
      <vt:lpstr>No shortage of plans and ideas</vt:lpstr>
      <vt:lpstr>No shortage of groups working on affordable housing</vt:lpstr>
      <vt:lpstr>No shortage of groups working on affordable housing</vt:lpstr>
      <vt:lpstr>No shortage of groups working on affordable housing</vt:lpstr>
      <vt:lpstr>No shortage of groups working on affordable housing</vt:lpstr>
      <vt:lpstr>Wrap Up</vt:lpstr>
      <vt:lpstr>See you next month! 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team meeting</dc:title>
  <dc:creator>Corey Root</dc:creator>
  <cp:lastModifiedBy>Corey Root</cp:lastModifiedBy>
  <cp:revision>326</cp:revision>
  <cp:lastPrinted>2019-06-18T14:21:56Z</cp:lastPrinted>
  <dcterms:created xsi:type="dcterms:W3CDTF">2016-06-01T14:25:19Z</dcterms:created>
  <dcterms:modified xsi:type="dcterms:W3CDTF">2022-02-18T16:08:21Z</dcterms:modified>
</cp:coreProperties>
</file>