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75" r:id="rId4"/>
    <p:sldId id="258" r:id="rId5"/>
    <p:sldId id="264" r:id="rId6"/>
    <p:sldId id="265" r:id="rId7"/>
    <p:sldId id="266" r:id="rId8"/>
    <p:sldId id="259" r:id="rId9"/>
    <p:sldId id="261" r:id="rId10"/>
    <p:sldId id="260" r:id="rId11"/>
    <p:sldId id="262" r:id="rId12"/>
    <p:sldId id="276" r:id="rId13"/>
    <p:sldId id="277" r:id="rId14"/>
    <p:sldId id="272" r:id="rId15"/>
    <p:sldId id="270" r:id="rId16"/>
    <p:sldId id="273" r:id="rId17"/>
    <p:sldId id="279" r:id="rId18"/>
    <p:sldId id="274" r:id="rId19"/>
    <p:sldId id="280" r:id="rId20"/>
    <p:sldId id="281" r:id="rId21"/>
    <p:sldId id="267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rey Root" initials="CR" lastIdx="7" clrIdx="0"/>
  <p:cmAuthor id="1" name="Denise Neunaber" initials="DN" lastIdx="7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3FC"/>
    <a:srgbClr val="F8F8F8"/>
    <a:srgbClr val="CCECFF"/>
    <a:srgbClr val="CCFFFF"/>
    <a:srgbClr val="CE2C3B"/>
    <a:srgbClr val="6666FF"/>
    <a:srgbClr val="33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83770" autoAdjust="0"/>
  </p:normalViewPr>
  <p:slideViewPr>
    <p:cSldViewPr>
      <p:cViewPr varScale="1">
        <p:scale>
          <a:sx n="72" d="100"/>
          <a:sy n="72" d="100"/>
        </p:scale>
        <p:origin x="61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0DD1E9E-4C2A-4CB0-A9C6-331169159124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AA75B0-D93F-4E85-9AD9-64CCCCFB41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72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1F714C-81C8-4903-9A8F-356C0597DDE3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B845B6-D24D-498C-B237-1673A1BCA9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7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66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49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20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19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4"/>
            <a:ext cx="7848600" cy="1927225"/>
          </a:xfrm>
        </p:spPr>
        <p:txBody>
          <a:bodyPr anchor="b">
            <a:noAutofit/>
          </a:bodyPr>
          <a:lstStyle>
            <a:lvl1pPr>
              <a:defRPr sz="4800" cap="none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18" y="679133"/>
            <a:ext cx="5620523" cy="16306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8768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70C0"/>
                </a:solidFill>
              </a:defRPr>
            </a:lvl1pPr>
            <a:lvl2pPr>
              <a:defRPr sz="32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2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24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852" y="5818568"/>
            <a:ext cx="2022341" cy="586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8" y="1828805"/>
            <a:ext cx="9144000" cy="1743075"/>
          </a:xfrm>
          <a:solidFill>
            <a:srgbClr val="0070C0"/>
          </a:solidFill>
        </p:spPr>
        <p:txBody>
          <a:bodyPr anchor="ctr">
            <a:normAutofit/>
          </a:bodyPr>
          <a:lstStyle>
            <a:lvl1pPr marL="692150" indent="0" algn="l"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10" y="5105400"/>
            <a:ext cx="4202252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2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spc="-100" baseline="0">
          <a:solidFill>
            <a:schemeClr val="tx2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angecountync.gov/DocumentCenter/View/18777/Annual-Report-and-Work-Plan-Template-2022?bidId=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croot@orangecountync.gov" TargetMode="External"/><Relationship Id="rId2" Type="http://schemas.openxmlformats.org/officeDocument/2006/relationships/hyperlink" Target="mailto:brosser@orangecountync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angecountync.gov/AgendaCenter/ViewFile/Minutes/_12162021-143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aramond" panose="02020404030301010803" pitchFamily="18" charset="0"/>
              </a:rPr>
              <a:t>OCHA Board Meeting</a:t>
            </a:r>
            <a:endParaRPr lang="en-US" sz="4000" b="1" cap="none" dirty="0">
              <a:solidFill>
                <a:srgbClr val="FFC00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a typeface="Batang" panose="02030600000101010101" pitchFamily="18" charset="-127"/>
              </a:rPr>
              <a:t>December 16, 2021</a:t>
            </a:r>
            <a:endParaRPr lang="en-US" sz="3200" b="1" dirty="0">
              <a:solidFill>
                <a:schemeClr val="bg2">
                  <a:lumMod val="50000"/>
                </a:schemeClr>
              </a:solidFill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9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Good progress being made on EHV, FYI, other processes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05000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EHV: Seven EHV vouchers issued as of today, one leased up. Next step: furniture</a:t>
            </a:r>
          </a:p>
          <a:p>
            <a:r>
              <a:rPr lang="en-US" dirty="0"/>
              <a:t>FYI: </a:t>
            </a:r>
            <a:r>
              <a:rPr lang="en-US" dirty="0" smtClean="0"/>
              <a:t>Five applications sent to OCDSS</a:t>
            </a:r>
          </a:p>
          <a:p>
            <a:r>
              <a:rPr lang="en-US" dirty="0" smtClean="0"/>
              <a:t>Recertification paperwork revised</a:t>
            </a:r>
          </a:p>
          <a:p>
            <a:pPr lvl="1"/>
            <a:r>
              <a:rPr lang="en-US" dirty="0" smtClean="0"/>
              <a:t>Reduced packet from 27 pages to 7 pages</a:t>
            </a:r>
          </a:p>
          <a:p>
            <a:pPr lvl="1"/>
            <a:r>
              <a:rPr lang="en-US" dirty="0" smtClean="0"/>
              <a:t>Revised to include trauma-informed language and processes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86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828800"/>
            <a:ext cx="8229600" cy="4689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Inventory</a:t>
            </a:r>
          </a:p>
          <a:p>
            <a:pPr lvl="1"/>
            <a:r>
              <a:rPr lang="en-US" dirty="0" smtClean="0"/>
              <a:t>Will be working to revamp moving packet paperwork (along lines of </a:t>
            </a:r>
            <a:r>
              <a:rPr lang="en-US" dirty="0" err="1" smtClean="0"/>
              <a:t>recert</a:t>
            </a:r>
            <a:r>
              <a:rPr lang="en-US" dirty="0" smtClean="0"/>
              <a:t> </a:t>
            </a:r>
            <a:r>
              <a:rPr lang="en-US" dirty="0" err="1" smtClean="0"/>
              <a:t>ppw</a:t>
            </a:r>
            <a:r>
              <a:rPr lang="en-US" dirty="0" smtClean="0"/>
              <a:t>)</a:t>
            </a:r>
          </a:p>
          <a:p>
            <a:r>
              <a:rPr lang="en-US" dirty="0" smtClean="0"/>
              <a:t>Finances</a:t>
            </a:r>
            <a:endParaRPr lang="en-US" dirty="0"/>
          </a:p>
          <a:p>
            <a:pPr lvl="1"/>
            <a:r>
              <a:rPr lang="en-US" dirty="0" smtClean="0"/>
              <a:t>Determination made by HUD, RNP work session potentially for February</a:t>
            </a:r>
          </a:p>
          <a:p>
            <a:r>
              <a:rPr lang="en-US" dirty="0" smtClean="0"/>
              <a:t>Voucher Extensions/Terminations</a:t>
            </a:r>
            <a:endParaRPr lang="en-US" dirty="0"/>
          </a:p>
          <a:p>
            <a:pPr lvl="1"/>
            <a:r>
              <a:rPr lang="en-US" dirty="0" smtClean="0"/>
              <a:t>Recycling vouchers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Inventory, Finances and Extensions are principal program </a:t>
            </a:r>
            <a:r>
              <a:rPr lang="en-US" dirty="0"/>
              <a:t>c</a:t>
            </a:r>
            <a:r>
              <a:rPr lang="en-US" dirty="0" smtClean="0"/>
              <a:t>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OCHA Administrative Plan is dense, hard to understand, and not trauma-informed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Staff began a review, want to check in with board on direction, current goals:</a:t>
            </a:r>
          </a:p>
          <a:p>
            <a:pPr lvl="1"/>
            <a:r>
              <a:rPr lang="en-US" dirty="0" smtClean="0"/>
              <a:t>Increasing client-centered and trauma-informed approach</a:t>
            </a:r>
          </a:p>
          <a:p>
            <a:pPr lvl="2"/>
            <a:r>
              <a:rPr lang="en-US" dirty="0" smtClean="0"/>
              <a:t>One example: removed conditions for providing language translation</a:t>
            </a:r>
          </a:p>
          <a:p>
            <a:pPr lvl="1"/>
            <a:r>
              <a:rPr lang="en-US" dirty="0" smtClean="0"/>
              <a:t>Increasing clarity</a:t>
            </a:r>
          </a:p>
          <a:p>
            <a:pPr lvl="2"/>
            <a:r>
              <a:rPr lang="en-US" dirty="0" smtClean="0"/>
              <a:t>One example: making common terms like participant instead of tenant/family/household</a:t>
            </a:r>
          </a:p>
          <a:p>
            <a:pPr lvl="1"/>
            <a:r>
              <a:rPr lang="en-US" dirty="0" smtClean="0"/>
              <a:t>Decreasing density</a:t>
            </a:r>
          </a:p>
        </p:txBody>
      </p:sp>
    </p:spTree>
    <p:extLst>
      <p:ext uri="{BB962C8B-B14F-4D97-AF65-F5344CB8AC3E}">
        <p14:creationId xmlns:p14="http://schemas.microsoft.com/office/powerpoint/2010/main" val="641716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Staff </a:t>
            </a:r>
            <a:r>
              <a:rPr lang="en-US" dirty="0"/>
              <a:t>could review 4 chapters per quarter and bring for board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timeline</a:t>
            </a:r>
          </a:p>
          <a:p>
            <a:pPr lvl="1"/>
            <a:r>
              <a:rPr lang="en-US" dirty="0" smtClean="0"/>
              <a:t>Feb – Chapters 1-4</a:t>
            </a:r>
          </a:p>
          <a:p>
            <a:pPr lvl="1"/>
            <a:r>
              <a:rPr lang="en-US" dirty="0" smtClean="0"/>
              <a:t>May – Chapters 5-8</a:t>
            </a:r>
          </a:p>
          <a:p>
            <a:pPr lvl="1"/>
            <a:r>
              <a:rPr lang="en-US" dirty="0" smtClean="0"/>
              <a:t>August – Chapters 9-12</a:t>
            </a:r>
          </a:p>
          <a:p>
            <a:pPr lvl="1"/>
            <a:r>
              <a:rPr lang="en-US" dirty="0" smtClean="0"/>
              <a:t>November – Chapters 13-16</a:t>
            </a:r>
          </a:p>
          <a:p>
            <a:r>
              <a:rPr lang="en-US" dirty="0" smtClean="0"/>
              <a:t>Could provide Track Changes and/or clean versions</a:t>
            </a:r>
          </a:p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98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last admin plan item, continuing discussion from December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Income limit chronic homelessness</a:t>
            </a:r>
          </a:p>
          <a:p>
            <a:pPr lvl="1"/>
            <a:r>
              <a:rPr lang="en-US" dirty="0" smtClean="0"/>
              <a:t>A person referred via HOME Committee earns over 30% AMI</a:t>
            </a:r>
          </a:p>
          <a:p>
            <a:pPr lvl="1"/>
            <a:r>
              <a:rPr lang="en-US" dirty="0" smtClean="0"/>
              <a:t>Also meets definition of chronic homeless</a:t>
            </a:r>
          </a:p>
          <a:p>
            <a:pPr lvl="2"/>
            <a:r>
              <a:rPr lang="en-US" dirty="0" smtClean="0"/>
              <a:t>2+ years experiencing homelessness</a:t>
            </a:r>
          </a:p>
          <a:p>
            <a:pPr lvl="2"/>
            <a:r>
              <a:rPr lang="en-US" dirty="0" smtClean="0"/>
              <a:t>Has a disability</a:t>
            </a:r>
          </a:p>
          <a:p>
            <a:pPr lvl="1"/>
            <a:r>
              <a:rPr lang="en-US" dirty="0" smtClean="0"/>
              <a:t>Pros: trauma-informed, helping provide stability</a:t>
            </a:r>
          </a:p>
          <a:p>
            <a:pPr lvl="1"/>
            <a:r>
              <a:rPr lang="en-US" dirty="0" smtClean="0"/>
              <a:t>Cons: not intended income bracket for voucher</a:t>
            </a:r>
          </a:p>
          <a:p>
            <a:pPr lvl="1"/>
            <a:r>
              <a:rPr lang="en-US" dirty="0" smtClean="0"/>
              <a:t>Potential motion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90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</a:t>
            </a:r>
            <a:r>
              <a:rPr lang="en-US" dirty="0" smtClean="0"/>
              <a:t>xtend issuing vouchers to people NOT experiencing homelessness?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Starting in October 2020, OCHA issued vouchers to people exiting homelessness</a:t>
            </a:r>
          </a:p>
          <a:p>
            <a:pPr lvl="1"/>
            <a:r>
              <a:rPr lang="en-US" dirty="0" smtClean="0"/>
              <a:t>164 issued, 104 leased up</a:t>
            </a:r>
          </a:p>
          <a:p>
            <a:r>
              <a:rPr lang="en-US" dirty="0" smtClean="0"/>
              <a:t>Could start to also pull </a:t>
            </a:r>
            <a:r>
              <a:rPr lang="en-US" dirty="0"/>
              <a:t>5</a:t>
            </a:r>
            <a:r>
              <a:rPr lang="en-US" dirty="0" smtClean="0"/>
              <a:t>/month from regular waitlist (resulting in 2-3 issued/month)</a:t>
            </a:r>
          </a:p>
          <a:p>
            <a:pPr lvl="1"/>
            <a:r>
              <a:rPr lang="en-US" dirty="0" smtClean="0"/>
              <a:t>Pros: addresses complaints of fairness for those on WL </a:t>
            </a:r>
            <a:r>
              <a:rPr lang="en-US" dirty="0" err="1" smtClean="0"/>
              <a:t>longterm</a:t>
            </a:r>
            <a:endParaRPr lang="en-US" dirty="0" smtClean="0"/>
          </a:p>
          <a:p>
            <a:pPr lvl="1"/>
            <a:r>
              <a:rPr lang="en-US" dirty="0" smtClean="0"/>
              <a:t>Cons: does not conform with best practices to prioritize most vulnerable demographics</a:t>
            </a:r>
          </a:p>
          <a:p>
            <a:r>
              <a:rPr lang="en-US" dirty="0" smtClean="0"/>
              <a:t>Tentative timeline: April decision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898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Annual Report and Work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5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Orange County BOCC asks Advisory Boards to complete annual report &amp;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Annual Report &amp; Work plan</a:t>
            </a:r>
            <a:endParaRPr lang="en-US" dirty="0"/>
          </a:p>
          <a:p>
            <a:r>
              <a:rPr lang="en-US" dirty="0" smtClean="0"/>
              <a:t>Sections to complete</a:t>
            </a:r>
          </a:p>
          <a:p>
            <a:pPr lvl="1"/>
            <a:r>
              <a:rPr lang="en-US" dirty="0" smtClean="0"/>
              <a:t>2021 Activities/Accomplishments</a:t>
            </a:r>
          </a:p>
          <a:p>
            <a:pPr lvl="1"/>
            <a:r>
              <a:rPr lang="en-US" dirty="0" smtClean="0"/>
              <a:t>2022 Planned Activities</a:t>
            </a:r>
          </a:p>
          <a:p>
            <a:pPr lvl="1"/>
            <a:r>
              <a:rPr lang="en-US" dirty="0" smtClean="0"/>
              <a:t>Concerns/Issues for BOCC’s attention</a:t>
            </a:r>
          </a:p>
          <a:p>
            <a:r>
              <a:rPr lang="en-US" dirty="0" smtClean="0"/>
              <a:t>Motion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289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Program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50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Housing Department establishing 3-5 strategic goals for each section for 2022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842164"/>
          </a:xfrm>
        </p:spPr>
        <p:txBody>
          <a:bodyPr>
            <a:normAutofit/>
          </a:bodyPr>
          <a:lstStyle/>
          <a:p>
            <a:r>
              <a:rPr lang="en-US" dirty="0" smtClean="0"/>
              <a:t>Will use data dashboard at staff meetings</a:t>
            </a:r>
          </a:p>
          <a:p>
            <a:r>
              <a:rPr lang="en-US" dirty="0" smtClean="0"/>
              <a:t>Housing Choice Voucher section goals</a:t>
            </a:r>
          </a:p>
          <a:p>
            <a:pPr lvl="1"/>
            <a:r>
              <a:rPr lang="en-US" dirty="0" smtClean="0"/>
              <a:t>Lease ups within 90 days</a:t>
            </a:r>
          </a:p>
          <a:p>
            <a:pPr lvl="1"/>
            <a:r>
              <a:rPr lang="en-US" dirty="0" smtClean="0"/>
              <a:t>Housing Assistance Payments (HAP) at 95%</a:t>
            </a:r>
          </a:p>
          <a:p>
            <a:pPr lvl="1"/>
            <a:r>
              <a:rPr lang="en-US" dirty="0" smtClean="0"/>
              <a:t>90% of </a:t>
            </a:r>
            <a:r>
              <a:rPr lang="en-US" dirty="0" err="1" smtClean="0"/>
              <a:t>recertifications</a:t>
            </a:r>
            <a:r>
              <a:rPr lang="en-US" dirty="0"/>
              <a:t> </a:t>
            </a:r>
            <a:r>
              <a:rPr lang="en-US" dirty="0" smtClean="0"/>
              <a:t>completed 60 days prior to anniversary</a:t>
            </a:r>
          </a:p>
          <a:p>
            <a:pPr lvl="1"/>
            <a:r>
              <a:rPr lang="en-US" dirty="0" smtClean="0"/>
              <a:t>Distribute 2 newsletters to voucher recipients &amp; landlords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952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Orange County Housing </a:t>
            </a:r>
            <a:r>
              <a:rPr lang="en-US" dirty="0"/>
              <a:t>Authority </a:t>
            </a:r>
            <a:br>
              <a:rPr lang="en-US" dirty="0"/>
            </a:br>
            <a:r>
              <a:rPr lang="en-US" dirty="0"/>
              <a:t>January </a:t>
            </a:r>
            <a:r>
              <a:rPr lang="en-US" dirty="0" smtClean="0"/>
              <a:t>20, 2022 </a:t>
            </a:r>
            <a:r>
              <a:rPr lang="en-US" dirty="0"/>
              <a:t>Meeting </a:t>
            </a:r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Minutes</a:t>
            </a:r>
          </a:p>
          <a:p>
            <a:r>
              <a:rPr lang="en-US" dirty="0" smtClean="0"/>
              <a:t>Member Updates</a:t>
            </a:r>
          </a:p>
          <a:p>
            <a:r>
              <a:rPr lang="en-US" dirty="0" smtClean="0"/>
              <a:t>Program Manager Report</a:t>
            </a:r>
          </a:p>
          <a:p>
            <a:r>
              <a:rPr lang="en-US" dirty="0" smtClean="0"/>
              <a:t>Annual Report &amp; Work Plan</a:t>
            </a:r>
          </a:p>
          <a:p>
            <a:r>
              <a:rPr lang="en-US" dirty="0" smtClean="0"/>
              <a:t>Program Goals</a:t>
            </a:r>
          </a:p>
          <a:p>
            <a:r>
              <a:rPr lang="en-US" dirty="0" smtClean="0"/>
              <a:t>Housing groups – move to February meeting</a:t>
            </a:r>
          </a:p>
        </p:txBody>
      </p:sp>
    </p:spTree>
    <p:extLst>
      <p:ext uri="{BB962C8B-B14F-4D97-AF65-F5344CB8AC3E}">
        <p14:creationId xmlns:p14="http://schemas.microsoft.com/office/powerpoint/2010/main" val="195054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OCHA Board meeting will be February 17,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57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Blake Rosser, HCV Program Manager</a:t>
            </a:r>
          </a:p>
          <a:p>
            <a:pPr lvl="1"/>
            <a:r>
              <a:rPr lang="en-US" dirty="0" smtClean="0">
                <a:hlinkClick r:id="rId2"/>
              </a:rPr>
              <a:t>brosser@orangecountync.gov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919-314-7584</a:t>
            </a:r>
          </a:p>
          <a:p>
            <a:r>
              <a:rPr lang="en-US" dirty="0"/>
              <a:t>Corey Root, Housing Director</a:t>
            </a:r>
          </a:p>
          <a:p>
            <a:pPr lvl="1"/>
            <a:r>
              <a:rPr lang="en-US" dirty="0">
                <a:hlinkClick r:id="rId3"/>
              </a:rPr>
              <a:t>croot@orangecountync.gov</a:t>
            </a:r>
            <a:endParaRPr lang="en-US" dirty="0"/>
          </a:p>
          <a:p>
            <a:pPr lvl="1"/>
            <a:r>
              <a:rPr lang="en-US"/>
              <a:t>(919) 245-2492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78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meeting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Minutes from </a:t>
            </a:r>
            <a:r>
              <a:rPr lang="en-US" dirty="0" smtClean="0">
                <a:hlinkClick r:id="rId2"/>
              </a:rPr>
              <a:t>December 16th</a:t>
            </a:r>
            <a:endParaRPr lang="en-US" dirty="0" smtClean="0"/>
          </a:p>
          <a:p>
            <a:pPr lvl="1"/>
            <a:r>
              <a:rPr lang="en-US" dirty="0" smtClean="0"/>
              <a:t>Motion to approve</a:t>
            </a:r>
          </a:p>
          <a:p>
            <a:r>
              <a:rPr lang="en-US" dirty="0" smtClean="0"/>
              <a:t>Member updates</a:t>
            </a:r>
          </a:p>
        </p:txBody>
      </p:sp>
    </p:spTree>
    <p:extLst>
      <p:ext uri="{BB962C8B-B14F-4D97-AF65-F5344CB8AC3E}">
        <p14:creationId xmlns:p14="http://schemas.microsoft.com/office/powerpoint/2010/main" val="396219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Program Manager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OCHA continues with successful utilization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86673"/>
              </p:ext>
            </p:extLst>
          </p:nvPr>
        </p:nvGraphicFramePr>
        <p:xfrm>
          <a:off x="457201" y="1981200"/>
          <a:ext cx="8229600" cy="3033455"/>
        </p:xfrm>
        <a:graphic>
          <a:graphicData uri="http://schemas.openxmlformats.org/drawingml/2006/table">
            <a:tbl>
              <a:tblPr firstRow="1" bandRow="1"/>
              <a:tblGrid>
                <a:gridCol w="6739904">
                  <a:extLst>
                    <a:ext uri="{9D8B030D-6E8A-4147-A177-3AD203B41FA5}">
                      <a16:colId xmlns:a16="http://schemas.microsoft.com/office/drawing/2014/main" val="1879071679"/>
                    </a:ext>
                  </a:extLst>
                </a:gridCol>
                <a:gridCol w="1489696">
                  <a:extLst>
                    <a:ext uri="{9D8B030D-6E8A-4147-A177-3AD203B41FA5}">
                      <a16:colId xmlns:a16="http://schemas.microsoft.com/office/drawing/2014/main" val="1672935665"/>
                    </a:ext>
                  </a:extLst>
                </a:gridCol>
              </a:tblGrid>
              <a:tr h="51072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October 2021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413751"/>
                  </a:ext>
                </a:extLst>
              </a:tr>
              <a:tr h="510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Vouchers</a:t>
                      </a:r>
                      <a:r>
                        <a:rPr lang="en-US" sz="2200" baseline="0" dirty="0" smtClean="0">
                          <a:latin typeface="Franklin Gothic Demi Cond" panose="020B0706030402020204" pitchFamily="34" charset="0"/>
                        </a:rPr>
                        <a:t> (excluding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643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94831"/>
                  </a:ext>
                </a:extLst>
              </a:tr>
              <a:tr h="5330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Household</a:t>
                      </a:r>
                      <a:r>
                        <a:rPr lang="en-US" sz="2200" baseline="0" dirty="0" smtClean="0">
                          <a:latin typeface="Franklin Gothic Demi Cond" panose="020B0706030402020204" pitchFamily="34" charset="0"/>
                        </a:rPr>
                        <a:t> Participants (including POV,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566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137878"/>
                  </a:ext>
                </a:extLst>
              </a:tr>
              <a:tr h="5109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OCHA Households (excluding POV,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539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680234"/>
                  </a:ext>
                </a:extLst>
              </a:tr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Voucher Utilization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88%</a:t>
                      </a:r>
                      <a:r>
                        <a:rPr lang="en-US" sz="2400" baseline="0" dirty="0" smtClean="0">
                          <a:latin typeface="Franklin Gothic Demi Cond" panose="020B0706030402020204" pitchFamily="34" charset="0"/>
                        </a:rPr>
                        <a:t> (</a:t>
                      </a:r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84%)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940406"/>
                  </a:ext>
                </a:extLst>
              </a:tr>
              <a:tr h="510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HAP Utilization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84%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13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7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major changes in expenses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803106"/>
              </p:ext>
            </p:extLst>
          </p:nvPr>
        </p:nvGraphicFramePr>
        <p:xfrm>
          <a:off x="1438646" y="1600200"/>
          <a:ext cx="6266703" cy="1556204"/>
        </p:xfrm>
        <a:graphic>
          <a:graphicData uri="http://schemas.openxmlformats.org/drawingml/2006/table">
            <a:tbl>
              <a:tblPr firstRow="1" bandRow="1"/>
              <a:tblGrid>
                <a:gridCol w="3856241">
                  <a:extLst>
                    <a:ext uri="{9D8B030D-6E8A-4147-A177-3AD203B41FA5}">
                      <a16:colId xmlns:a16="http://schemas.microsoft.com/office/drawing/2014/main" val="4073478342"/>
                    </a:ext>
                  </a:extLst>
                </a:gridCol>
                <a:gridCol w="2410462">
                  <a:extLst>
                    <a:ext uri="{9D8B030D-6E8A-4147-A177-3AD203B41FA5}">
                      <a16:colId xmlns:a16="http://schemas.microsoft.com/office/drawing/2014/main" val="140355550"/>
                    </a:ext>
                  </a:extLst>
                </a:gridCol>
              </a:tblGrid>
              <a:tr h="37999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Housing Assistance Payments (HAP) – excludes</a:t>
                      </a:r>
                      <a:r>
                        <a:rPr lang="en-US" baseline="0" dirty="0" smtClean="0">
                          <a:latin typeface="Franklin Gothic Demi Cond" panose="020B0706030402020204" pitchFamily="34" charset="0"/>
                        </a:rPr>
                        <a:t> Port-Out/In &amp; VASH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500753"/>
                  </a:ext>
                </a:extLst>
              </a:tr>
              <a:tr h="379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Paid on 1</a:t>
                      </a:r>
                      <a:r>
                        <a:rPr lang="en-US" baseline="30000" dirty="0" smtClean="0">
                          <a:latin typeface="Franklin Gothic Demi Cond" panose="020B0706030402020204" pitchFamily="34" charset="0"/>
                        </a:rPr>
                        <a:t>st</a:t>
                      </a:r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 of the month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$361,501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57843"/>
                  </a:ext>
                </a:extLst>
              </a:tr>
              <a:tr h="41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Paid after 1</a:t>
                      </a:r>
                      <a:r>
                        <a:rPr lang="en-US" baseline="30000" dirty="0" smtClean="0">
                          <a:latin typeface="Franklin Gothic Demi Cond" panose="020B0706030402020204" pitchFamily="34" charset="0"/>
                        </a:rPr>
                        <a:t>st</a:t>
                      </a:r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 of the month (pro-rated)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$1,147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197233"/>
                  </a:ext>
                </a:extLst>
              </a:tr>
              <a:tr h="379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Total -</a:t>
                      </a:r>
                      <a:r>
                        <a:rPr lang="en-US" b="1" baseline="0" dirty="0" smtClean="0">
                          <a:latin typeface="Franklin Gothic Demi Cond" panose="020B0706030402020204" pitchFamily="34" charset="0"/>
                        </a:rPr>
                        <a:t> October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$362,648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78952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578317"/>
              </p:ext>
            </p:extLst>
          </p:nvPr>
        </p:nvGraphicFramePr>
        <p:xfrm>
          <a:off x="2794651" y="3505200"/>
          <a:ext cx="3554691" cy="2225040"/>
        </p:xfrm>
        <a:graphic>
          <a:graphicData uri="http://schemas.openxmlformats.org/drawingml/2006/table">
            <a:tbl>
              <a:tblPr firstRow="1" bandRow="1"/>
              <a:tblGrid>
                <a:gridCol w="2179850">
                  <a:extLst>
                    <a:ext uri="{9D8B030D-6E8A-4147-A177-3AD203B41FA5}">
                      <a16:colId xmlns:a16="http://schemas.microsoft.com/office/drawing/2014/main" val="2085487140"/>
                    </a:ext>
                  </a:extLst>
                </a:gridCol>
                <a:gridCol w="1374841">
                  <a:extLst>
                    <a:ext uri="{9D8B030D-6E8A-4147-A177-3AD203B41FA5}">
                      <a16:colId xmlns:a16="http://schemas.microsoft.com/office/drawing/2014/main" val="250189442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HAP Detail</a:t>
                      </a:r>
                      <a:r>
                        <a:rPr lang="en-US" baseline="0" dirty="0" smtClean="0">
                          <a:latin typeface="Franklin Gothic Demi Cond" panose="020B0706030402020204" pitchFamily="34" charset="0"/>
                        </a:rPr>
                        <a:t> – Special Programs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8380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VASH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$11,248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4557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PIV (Port-In)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$11,666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07626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POV (Port-Out)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$7,923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83647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HOV (Homeownership)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$1,710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5873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Total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$32,547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27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1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Leasing plateauing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608201"/>
              </p:ext>
            </p:extLst>
          </p:nvPr>
        </p:nvGraphicFramePr>
        <p:xfrm>
          <a:off x="762000" y="1066800"/>
          <a:ext cx="5638800" cy="5394960"/>
        </p:xfrm>
        <a:graphic>
          <a:graphicData uri="http://schemas.openxmlformats.org/drawingml/2006/table">
            <a:tbl>
              <a:tblPr firstRow="1" bandRow="1"/>
              <a:tblGrid>
                <a:gridCol w="838200">
                  <a:extLst>
                    <a:ext uri="{9D8B030D-6E8A-4147-A177-3AD203B41FA5}">
                      <a16:colId xmlns:a16="http://schemas.microsoft.com/office/drawing/2014/main" val="79385982"/>
                    </a:ext>
                  </a:extLst>
                </a:gridCol>
                <a:gridCol w="1083845">
                  <a:extLst>
                    <a:ext uri="{9D8B030D-6E8A-4147-A177-3AD203B41FA5}">
                      <a16:colId xmlns:a16="http://schemas.microsoft.com/office/drawing/2014/main" val="1095243854"/>
                    </a:ext>
                  </a:extLst>
                </a:gridCol>
                <a:gridCol w="1210177">
                  <a:extLst>
                    <a:ext uri="{9D8B030D-6E8A-4147-A177-3AD203B41FA5}">
                      <a16:colId xmlns:a16="http://schemas.microsoft.com/office/drawing/2014/main" val="501451344"/>
                    </a:ext>
                  </a:extLst>
                </a:gridCol>
                <a:gridCol w="1566110">
                  <a:extLst>
                    <a:ext uri="{9D8B030D-6E8A-4147-A177-3AD203B41FA5}">
                      <a16:colId xmlns:a16="http://schemas.microsoft.com/office/drawing/2014/main" val="4190564078"/>
                    </a:ext>
                  </a:extLst>
                </a:gridCol>
                <a:gridCol w="940468">
                  <a:extLst>
                    <a:ext uri="{9D8B030D-6E8A-4147-A177-3AD203B41FA5}">
                      <a16:colId xmlns:a16="http://schemas.microsoft.com/office/drawing/2014/main" val="2883769034"/>
                    </a:ext>
                  </a:extLst>
                </a:gridCol>
              </a:tblGrid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Franklin Gothic Demi Cond" panose="020B0706030402020204" pitchFamily="34" charset="0"/>
                        </a:rPr>
                        <a:t>Month</a:t>
                      </a:r>
                      <a:endParaRPr lang="en-US" b="0" dirty="0">
                        <a:solidFill>
                          <a:schemeClr val="bg1"/>
                        </a:solidFill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Actual</a:t>
                      </a:r>
                      <a:r>
                        <a:rPr lang="en-US" b="0" baseline="0" dirty="0" smtClean="0">
                          <a:latin typeface="Franklin Gothic Demi Cond" panose="020B0706030402020204" pitchFamily="34" charset="0"/>
                        </a:rPr>
                        <a:t> UML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Actual HAP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New Vouchers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PUC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08965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Jan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496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$325,399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24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184735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Feb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504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$334,868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15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330742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Mar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518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$343,981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001933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Apr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528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$349,770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$662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98090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May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541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$357,209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$660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676796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June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546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$364,873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536648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July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551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$361,778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195619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Aug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555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$364,438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30425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Sept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562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$369,873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12141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Oct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$374,896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531903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Nov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</a:t>
                      </a: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374,907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Franklin Gothic Demi Cond" panose="020B0706030402020204" pitchFamily="34" charset="0"/>
                        </a:rPr>
                        <a:t>$</a:t>
                      </a:r>
                      <a:r>
                        <a:rPr lang="en-US" b="0" i="0" dirty="0" smtClean="0">
                          <a:latin typeface="Franklin Gothic Demi Cond" panose="020B0706030402020204" pitchFamily="34" charset="0"/>
                        </a:rPr>
                        <a:t>660</a:t>
                      </a:r>
                      <a:endParaRPr lang="en-US" b="0" i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945691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Dec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$383,529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Franklin Gothic Demi Cond" panose="020B0706030402020204" pitchFamily="34" charset="0"/>
                        </a:rPr>
                        <a:t>$</a:t>
                      </a:r>
                      <a:r>
                        <a:rPr lang="en-US" b="0" i="0" dirty="0" smtClean="0">
                          <a:latin typeface="Franklin Gothic Demi Cond" panose="020B0706030402020204" pitchFamily="34" charset="0"/>
                        </a:rPr>
                        <a:t>678</a:t>
                      </a:r>
                      <a:endParaRPr lang="en-US" b="0" i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204605"/>
                  </a:ext>
                </a:extLst>
              </a:tr>
              <a:tr h="32824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TOTAL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b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119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i="1" dirty="0" smtClean="0">
                          <a:latin typeface="Franklin Gothic Demi Cond" panose="020B0706030402020204" pitchFamily="34" charset="0"/>
                        </a:rPr>
                        <a:t>$663</a:t>
                      </a:r>
                      <a:endParaRPr lang="en-US" b="0" i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361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85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Several items for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994564"/>
          </a:xfrm>
        </p:spPr>
        <p:txBody>
          <a:bodyPr>
            <a:normAutofit/>
          </a:bodyPr>
          <a:lstStyle/>
          <a:p>
            <a:r>
              <a:rPr lang="en-US" dirty="0" smtClean="0"/>
              <a:t>HCV: Since October 2020</a:t>
            </a:r>
          </a:p>
          <a:p>
            <a:pPr lvl="1"/>
            <a:r>
              <a:rPr lang="en-US" dirty="0" smtClean="0"/>
              <a:t>164 vouchers issued, 104 leased up</a:t>
            </a:r>
          </a:p>
          <a:p>
            <a:pPr lvl="1"/>
            <a:r>
              <a:rPr lang="en-US" dirty="0" smtClean="0"/>
              <a:t>Average lease-up time: 96.7 days (down from 100); median 79 days (83)</a:t>
            </a:r>
          </a:p>
          <a:p>
            <a:r>
              <a:rPr lang="en-US" dirty="0" smtClean="0"/>
              <a:t>VASH: One extra </a:t>
            </a:r>
            <a:r>
              <a:rPr lang="en-US" dirty="0"/>
              <a:t>VASH voucher awarded for 21 </a:t>
            </a:r>
            <a:r>
              <a:rPr lang="en-US" dirty="0" smtClean="0"/>
              <a:t>total (16 leased up)</a:t>
            </a:r>
          </a:p>
          <a:p>
            <a:r>
              <a:rPr lang="en-US" dirty="0"/>
              <a:t>PBV Update</a:t>
            </a:r>
          </a:p>
          <a:p>
            <a:r>
              <a:rPr lang="en-US" dirty="0"/>
              <a:t>Specialist Vacancy</a:t>
            </a:r>
          </a:p>
          <a:p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4909" y="4953000"/>
            <a:ext cx="8229600" cy="255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12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84909" y="228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In holding pattern on some projects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0909" y="1447800"/>
            <a:ext cx="8229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Homeownership (HOV): Four participants awaiting homeownership course</a:t>
            </a:r>
          </a:p>
          <a:p>
            <a:r>
              <a:rPr lang="en-US" dirty="0" err="1" smtClean="0"/>
              <a:t>Yardi</a:t>
            </a:r>
            <a:r>
              <a:rPr lang="en-US" dirty="0" smtClean="0"/>
              <a:t> database conversion: final approval on contract in </a:t>
            </a:r>
            <a:r>
              <a:rPr lang="en-US" dirty="0" err="1" smtClean="0"/>
              <a:t>Yardi’s</a:t>
            </a:r>
            <a:r>
              <a:rPr lang="en-US" dirty="0" smtClean="0"/>
              <a:t> hands</a:t>
            </a:r>
          </a:p>
        </p:txBody>
      </p:sp>
    </p:spTree>
    <p:extLst>
      <p:ext uri="{BB962C8B-B14F-4D97-AF65-F5344CB8AC3E}">
        <p14:creationId xmlns:p14="http://schemas.microsoft.com/office/powerpoint/2010/main" val="27411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7827</TotalTime>
  <Words>803</Words>
  <Application>Microsoft Office PowerPoint</Application>
  <PresentationFormat>On-screen Show (4:3)</PresentationFormat>
  <Paragraphs>198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Batang</vt:lpstr>
      <vt:lpstr>Calibri</vt:lpstr>
      <vt:lpstr>Franklin Gothic Demi Cond</vt:lpstr>
      <vt:lpstr>Garamond</vt:lpstr>
      <vt:lpstr>Clarity</vt:lpstr>
      <vt:lpstr>OCHA Board Meeting</vt:lpstr>
      <vt:lpstr>Orange County Housing Authority  January 20, 2022 Meeting Agenda</vt:lpstr>
      <vt:lpstr>Opening meeting items</vt:lpstr>
      <vt:lpstr>Program Manager Report</vt:lpstr>
      <vt:lpstr>OCHA continues with successful utilization</vt:lpstr>
      <vt:lpstr>No major changes in expenses</vt:lpstr>
      <vt:lpstr>Leasing plateauing</vt:lpstr>
      <vt:lpstr>Several items for updates</vt:lpstr>
      <vt:lpstr>PowerPoint Presentation</vt:lpstr>
      <vt:lpstr>PowerPoint Presentation</vt:lpstr>
      <vt:lpstr>Inventory, Finances and Extensions are principal program concerns</vt:lpstr>
      <vt:lpstr>OCHA Administrative Plan is dense, hard to understand, and not trauma-informed</vt:lpstr>
      <vt:lpstr>Staff could review 4 chapters per quarter and bring for board input</vt:lpstr>
      <vt:lpstr>One last admin plan item, continuing discussion from December meeting</vt:lpstr>
      <vt:lpstr>Extend issuing vouchers to people NOT experiencing homelessness?</vt:lpstr>
      <vt:lpstr>Annual Report and Work Plan</vt:lpstr>
      <vt:lpstr>Orange County BOCC asks Advisory Boards to complete annual report &amp; plan</vt:lpstr>
      <vt:lpstr>Program Goals</vt:lpstr>
      <vt:lpstr>Housing Department establishing 3-5 strategic goals for each section for 2022</vt:lpstr>
      <vt:lpstr>See you next month! 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team meeting</dc:title>
  <dc:creator>Corey Root</dc:creator>
  <cp:lastModifiedBy>Blake Rosser</cp:lastModifiedBy>
  <cp:revision>302</cp:revision>
  <cp:lastPrinted>2019-06-18T14:21:56Z</cp:lastPrinted>
  <dcterms:created xsi:type="dcterms:W3CDTF">2016-06-01T14:25:19Z</dcterms:created>
  <dcterms:modified xsi:type="dcterms:W3CDTF">2022-01-20T18:58:32Z</dcterms:modified>
</cp:coreProperties>
</file>