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81" r:id="rId3"/>
    <p:sldId id="382" r:id="rId4"/>
    <p:sldId id="383" r:id="rId5"/>
    <p:sldId id="378" r:id="rId6"/>
    <p:sldId id="379" r:id="rId7"/>
    <p:sldId id="380" r:id="rId8"/>
    <p:sldId id="285" r:id="rId9"/>
    <p:sldId id="361" r:id="rId10"/>
    <p:sldId id="376" r:id="rId11"/>
    <p:sldId id="364" r:id="rId12"/>
    <p:sldId id="372" r:id="rId13"/>
    <p:sldId id="369" r:id="rId14"/>
    <p:sldId id="377" r:id="rId15"/>
    <p:sldId id="384" r:id="rId16"/>
    <p:sldId id="3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C3"/>
    <a:srgbClr val="C5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60" autoAdjust="0"/>
    <p:restoredTop sz="94671" autoAdjust="0"/>
  </p:normalViewPr>
  <p:slideViewPr>
    <p:cSldViewPr>
      <p:cViewPr varScale="1">
        <p:scale>
          <a:sx n="120" d="100"/>
          <a:sy n="120" d="100"/>
        </p:scale>
        <p:origin x="134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2898" y="-108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myren\AppData\Local\Microsoft\Windows\INetCache\Content.Outlook\OM1N5T4V\Debt%20Model%20Dashboard%20160M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Future Debt Service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Sheet2!$B$7</c:f>
              <c:strCache>
                <c:ptCount val="1"/>
                <c:pt idx="0">
                  <c:v>Existing Debt Service</c:v>
                </c:pt>
              </c:strCache>
            </c:strRef>
          </c:tx>
          <c:spPr>
            <a:solidFill>
              <a:srgbClr val="70AD47">
                <a:lumMod val="75000"/>
              </a:srgbClr>
            </a:solidFill>
            <a:ln w="6350">
              <a:solidFill>
                <a:srgbClr val="FFFFFF"/>
              </a:solidFill>
            </a:ln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Sheet2!$A$8:$A$40</c15:sqref>
                  </c15:fullRef>
                </c:ext>
              </c:extLst>
              <c:f>Sheet2!$A$9:$A$20</c:f>
              <c:numCache>
                <c:formatCode>General</c:formatCode>
                <c:ptCount val="12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Sheet2!$B$8:$B$40</c15:sqref>
                  </c15:fullRef>
                </c:ext>
              </c:extLst>
              <c:f>Sheet2!$B$9:$B$20</c:f>
              <c:numCache>
                <c:formatCode>_(* #,##0_);_(* \(#,##0\);_(* "-"??_);_(@_)</c:formatCode>
                <c:ptCount val="12"/>
                <c:pt idx="0">
                  <c:v>36261809.872099638</c:v>
                </c:pt>
                <c:pt idx="1">
                  <c:v>31940354.094027959</c:v>
                </c:pt>
                <c:pt idx="2">
                  <c:v>27239148.635248505</c:v>
                </c:pt>
                <c:pt idx="3">
                  <c:v>24180152.662059523</c:v>
                </c:pt>
                <c:pt idx="4">
                  <c:v>24162141.582297895</c:v>
                </c:pt>
                <c:pt idx="5">
                  <c:v>18580902.981639389</c:v>
                </c:pt>
                <c:pt idx="6">
                  <c:v>17622965.181528296</c:v>
                </c:pt>
                <c:pt idx="7">
                  <c:v>15967470.593337251</c:v>
                </c:pt>
                <c:pt idx="8">
                  <c:v>14773432.489103029</c:v>
                </c:pt>
                <c:pt idx="9">
                  <c:v>13957298.469762918</c:v>
                </c:pt>
                <c:pt idx="10">
                  <c:v>13506507.717197569</c:v>
                </c:pt>
                <c:pt idx="11">
                  <c:v>12140212.960000001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F-435C-840B-441F58D36BBF}"/>
            </c:ext>
          </c:extLst>
        </c:ser>
        <c:ser>
          <c:idx val="1"/>
          <c:order val="1"/>
          <c:tx>
            <c:strRef>
              <c:f>Sheet2!$C$7</c:f>
              <c:strCache>
                <c:ptCount val="1"/>
                <c:pt idx="0">
                  <c:v>CIP Debt Service</c:v>
                </c:pt>
              </c:strCache>
            </c:strRef>
          </c:tx>
          <c:spPr>
            <a:solidFill>
              <a:srgbClr val="5B9BD5">
                <a:lumMod val="75000"/>
              </a:srgbClr>
            </a:solidFill>
            <a:ln w="6350">
              <a:solidFill>
                <a:srgbClr val="FFFFFF"/>
              </a:solidFill>
            </a:ln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Sheet2!$A$8:$A$40</c15:sqref>
                  </c15:fullRef>
                </c:ext>
              </c:extLst>
              <c:f>Sheet2!$A$9:$A$20</c:f>
              <c:numCache>
                <c:formatCode>General</c:formatCode>
                <c:ptCount val="12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Sheet2!$C$8:$C$40</c15:sqref>
                  </c15:fullRef>
                </c:ext>
              </c:extLst>
              <c:f>Sheet2!$C$9:$C$20</c:f>
              <c:numCache>
                <c:formatCode>_(* #,##0_);_(* \(#,##0\);_(* "-"??_);_(@_)</c:formatCode>
                <c:ptCount val="12"/>
                <c:pt idx="0">
                  <c:v>1815359.6737499982</c:v>
                </c:pt>
                <c:pt idx="1">
                  <c:v>7263005.6669399664</c:v>
                </c:pt>
                <c:pt idx="2">
                  <c:v>12017154.060156167</c:v>
                </c:pt>
                <c:pt idx="3">
                  <c:v>14706243.956518784</c:v>
                </c:pt>
                <c:pt idx="4">
                  <c:v>15861423.008817714</c:v>
                </c:pt>
                <c:pt idx="5">
                  <c:v>17398387.337596539</c:v>
                </c:pt>
                <c:pt idx="6">
                  <c:v>18765649.708831619</c:v>
                </c:pt>
                <c:pt idx="7">
                  <c:v>19214925.298461691</c:v>
                </c:pt>
                <c:pt idx="8">
                  <c:v>20166094.622184351</c:v>
                </c:pt>
                <c:pt idx="9">
                  <c:v>20681248.352239791</c:v>
                </c:pt>
                <c:pt idx="10">
                  <c:v>20925879.78963501</c:v>
                </c:pt>
                <c:pt idx="11">
                  <c:v>21171116.967087753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BF-435C-840B-441F58D36BBF}"/>
            </c:ext>
          </c:extLst>
        </c:ser>
        <c:ser>
          <c:idx val="2"/>
          <c:order val="2"/>
          <c:tx>
            <c:strRef>
              <c:f>Sheet2!$D$7</c:f>
              <c:strCache>
                <c:ptCount val="1"/>
                <c:pt idx="0">
                  <c:v>Future Additional School Debt</c:v>
                </c:pt>
              </c:strCache>
            </c:strRef>
          </c:tx>
          <c:spPr>
            <a:solidFill>
              <a:srgbClr val="C7A239"/>
            </a:solidFill>
            <a:ln w="6350">
              <a:solidFill>
                <a:srgbClr val="FFFFFF"/>
              </a:solidFill>
            </a:ln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Sheet2!$A$8:$A$40</c15:sqref>
                  </c15:fullRef>
                </c:ext>
              </c:extLst>
              <c:f>Sheet2!$A$9:$A$20</c:f>
              <c:numCache>
                <c:formatCode>General</c:formatCode>
                <c:ptCount val="12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  <c:pt idx="8">
                  <c:v>2031</c:v>
                </c:pt>
                <c:pt idx="9">
                  <c:v>2032</c:v>
                </c:pt>
                <c:pt idx="10">
                  <c:v>2033</c:v>
                </c:pt>
                <c:pt idx="11">
                  <c:v>2034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Sheet2!$D$8:$D$40</c15:sqref>
                  </c15:fullRef>
                </c:ext>
              </c:extLst>
              <c:f>Sheet2!$D$9:$D$20</c:f>
              <c:numCache>
                <c:formatCode>_(* #,##0_);_(* \(#,##0\);_(* "-"??_);_(@_)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1125000</c:v>
                </c:pt>
                <c:pt idx="3">
                  <c:v>3000000</c:v>
                </c:pt>
                <c:pt idx="4">
                  <c:v>2925000</c:v>
                </c:pt>
                <c:pt idx="5">
                  <c:v>4537500</c:v>
                </c:pt>
                <c:pt idx="6">
                  <c:v>7275000</c:v>
                </c:pt>
                <c:pt idx="7">
                  <c:v>8775000</c:v>
                </c:pt>
                <c:pt idx="8">
                  <c:v>11400000</c:v>
                </c:pt>
                <c:pt idx="9">
                  <c:v>12600000</c:v>
                </c:pt>
                <c:pt idx="10">
                  <c:v>14800000</c:v>
                </c:pt>
                <c:pt idx="11">
                  <c:v>14400000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BF-435C-840B-441F58D36B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46789880"/>
        <c:axId val="546793016"/>
      </c:barChart>
      <c:catAx>
        <c:axId val="546789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6350">
            <a:solidFill>
              <a:srgbClr val="BFBFBF"/>
            </a:solidFill>
          </a:ln>
        </c:spPr>
        <c:txPr>
          <a:bodyPr/>
          <a:lstStyle/>
          <a:p>
            <a:pPr>
              <a:defRPr sz="1050"/>
            </a:pPr>
            <a:endParaRPr lang="en-US"/>
          </a:p>
        </c:txPr>
        <c:crossAx val="546793016"/>
        <c:crosses val="autoZero"/>
        <c:auto val="1"/>
        <c:lblAlgn val="ctr"/>
        <c:lblOffset val="100"/>
        <c:noMultiLvlLbl val="0"/>
      </c:catAx>
      <c:valAx>
        <c:axId val="546793016"/>
        <c:scaling>
          <c:orientation val="minMax"/>
        </c:scaling>
        <c:delete val="0"/>
        <c:axPos val="l"/>
        <c:majorGridlines>
          <c:spPr>
            <a:ln w="3175">
              <a:solidFill>
                <a:srgbClr val="BFBFBF"/>
              </a:solidFill>
            </a:ln>
          </c:spPr>
        </c:majorGridlines>
        <c:numFmt formatCode="_(* #,##0.0_);_(* \(#,##0.0\);_(* &quot;-&quot;?_);_(@_)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50"/>
            </a:pPr>
            <a:endParaRPr lang="en-US"/>
          </a:p>
        </c:txPr>
        <c:crossAx val="546789880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7329145456514674E-2"/>
                <c:y val="0.37401473781937189"/>
              </c:manualLayout>
            </c:layout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</c:dispUnitsLbl>
        </c:dispUnits>
      </c:valAx>
      <c:spPr>
        <a:noFill/>
        <a:ln>
          <a:noFill/>
        </a:ln>
      </c:spPr>
    </c:plotArea>
    <c:legend>
      <c:legendPos val="b"/>
      <c:layout/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solidFill>
            <a:srgbClr val="5A5A5A"/>
          </a:solidFill>
          <a:latin typeface="+mn-lt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FY2021-22 </a:t>
            </a:r>
            <a:r>
              <a:rPr lang="en-US" dirty="0"/>
              <a:t>CIP Expenditures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Sheet1!$E$1</c:f>
              <c:strCache>
                <c:ptCount val="1"/>
                <c:pt idx="0">
                  <c:v>FY2021-22</c:v>
                </c:pt>
              </c:strCache>
            </c:strRef>
          </c:tx>
          <c:dLbls>
            <c:dLbl>
              <c:idx val="0"/>
              <c:layout>
                <c:manualLayout>
                  <c:x val="0.12809481856725952"/>
                  <c:y val="-0.20706204277656781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052-46BF-B43E-9E1E4BBC0291}"/>
                </c:ext>
              </c:extLst>
            </c:dLbl>
            <c:dLbl>
              <c:idx val="1"/>
              <c:layout>
                <c:manualLayout>
                  <c:x val="6.5497494631352902E-3"/>
                  <c:y val="8.90294298319093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052-46BF-B43E-9E1E4BBC0291}"/>
                </c:ext>
              </c:extLst>
            </c:dLbl>
            <c:dLbl>
              <c:idx val="2"/>
              <c:layout>
                <c:manualLayout>
                  <c:x val="-0.1583603635906575"/>
                  <c:y val="0.20458133909731871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052-46BF-B43E-9E1E4BBC029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52-46BF-B43E-9E1E4BBC02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Sheet1!$A$5:$A$18</c:f>
              <c:strCache>
                <c:ptCount val="5"/>
                <c:pt idx="0">
                  <c:v>County Capital</c:v>
                </c:pt>
                <c:pt idx="1">
                  <c:v>Proprietary Funds</c:v>
                </c:pt>
                <c:pt idx="2">
                  <c:v>School Capital </c:v>
                </c:pt>
                <c:pt idx="3">
                  <c:v>School Bond Projects</c:v>
                </c:pt>
                <c:pt idx="4">
                  <c:v>OC Campus - DTCC</c:v>
                </c:pt>
              </c:strCache>
            </c:strRef>
          </c:cat>
          <c:val>
            <c:numRef>
              <c:f>Sheet1!$E$5:$E$18</c:f>
              <c:numCache>
                <c:formatCode>_("$"* #,##0_);_("$"* \(#,##0\);_("$"* "-"??_);_(@_)</c:formatCode>
                <c:ptCount val="5"/>
                <c:pt idx="0">
                  <c:v>18518992</c:v>
                </c:pt>
                <c:pt idx="1">
                  <c:v>4891331</c:v>
                </c:pt>
                <c:pt idx="2">
                  <c:v>14196864</c:v>
                </c:pt>
                <c:pt idx="3">
                  <c:v>13308000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52-46BF-B43E-9E1E4BBC029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66"/>
      </c:pieChart>
    </c:plotArea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FY2022-23 </a:t>
            </a:r>
            <a:r>
              <a:rPr lang="en-US" dirty="0"/>
              <a:t>CIP Expenditures</a:t>
            </a:r>
          </a:p>
        </c:rich>
      </c:tx>
      <c:layout>
        <c:manualLayout>
          <c:xMode val="edge"/>
          <c:yMode val="edge"/>
          <c:x val="0.24852559513976838"/>
          <c:y val="4.246284501061570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0.12580437934768643"/>
                  <c:y val="-0.20577539272559084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EE9-4DD7-B796-E711AA064C33}"/>
                </c:ext>
              </c:extLst>
            </c:dLbl>
            <c:dLbl>
              <c:idx val="1"/>
              <c:layout>
                <c:manualLayout>
                  <c:x val="7.8094084393296884E-3"/>
                  <c:y val="-1.109021404171612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EE9-4DD7-B796-E711AA064C33}"/>
                </c:ext>
              </c:extLst>
            </c:dLbl>
            <c:dLbl>
              <c:idx val="2"/>
              <c:layout>
                <c:manualLayout>
                  <c:x val="-7.3186374332518775E-2"/>
                  <c:y val="0.2945029849210025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76436781609194"/>
                      <c:h val="0.189379084967320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EE9-4DD7-B796-E711AA064C33}"/>
                </c:ext>
              </c:extLst>
            </c:dLbl>
            <c:dLbl>
              <c:idx val="3"/>
              <c:layout>
                <c:manualLayout>
                  <c:x val="-0.20905880186029377"/>
                  <c:y val="2.8704904533992076E-2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E9-4DD7-B796-E711AA064C33}"/>
                </c:ext>
              </c:extLst>
            </c:dLbl>
            <c:dLbl>
              <c:idx val="4"/>
              <c:layout>
                <c:manualLayout>
                  <c:x val="1.0195382045775747E-2"/>
                  <c:y val="9.444639483758798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EE9-4DD7-B796-E711AA064C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Sheet1!$A$5:$A$18</c:f>
              <c:strCache>
                <c:ptCount val="5"/>
                <c:pt idx="0">
                  <c:v>County Capital</c:v>
                </c:pt>
                <c:pt idx="1">
                  <c:v>Proprietary Funds</c:v>
                </c:pt>
                <c:pt idx="2">
                  <c:v>School Capital </c:v>
                </c:pt>
                <c:pt idx="3">
                  <c:v>School Bond Projects</c:v>
                </c:pt>
                <c:pt idx="4">
                  <c:v>OC Campus - DTCC</c:v>
                </c:pt>
              </c:strCache>
            </c:strRef>
          </c:cat>
          <c:val>
            <c:numRef>
              <c:f>Sheet1!$F$5:$F$18</c:f>
              <c:numCache>
                <c:formatCode>_("$"* #,##0_);_("$"* \(#,##0\);_("$"* "-"??_);_(@_)</c:formatCode>
                <c:ptCount val="5"/>
                <c:pt idx="0">
                  <c:v>10872009</c:v>
                </c:pt>
                <c:pt idx="1">
                  <c:v>1242363</c:v>
                </c:pt>
                <c:pt idx="2">
                  <c:v>28014159</c:v>
                </c:pt>
                <c:pt idx="4">
                  <c:v>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E9-4DD7-B796-E711AA064C3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51"/>
      </c:pieChart>
    </c:plotArea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 smtClean="0"/>
              <a:t>FY2022-32 </a:t>
            </a:r>
            <a:r>
              <a:rPr lang="en-US" sz="2000" dirty="0"/>
              <a:t>Recommended</a:t>
            </a:r>
            <a:r>
              <a:rPr lang="en-US" sz="2000" baseline="0" dirty="0"/>
              <a:t> CIP </a:t>
            </a:r>
            <a:r>
              <a:rPr lang="en-US" sz="2000" baseline="0" dirty="0" smtClean="0"/>
              <a:t>Expenditures</a:t>
            </a:r>
          </a:p>
          <a:p>
            <a:pPr>
              <a:defRPr sz="2000"/>
            </a:pPr>
            <a:r>
              <a:rPr lang="en-US" sz="1800" i="1" baseline="0" dirty="0" smtClean="0"/>
              <a:t>Based on Recommended CIP</a:t>
            </a:r>
            <a:endParaRPr lang="en-US" sz="1800" i="1" baseline="0" dirty="0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Sheet1!$A$5</c:f>
              <c:strCache>
                <c:ptCount val="1"/>
                <c:pt idx="0">
                  <c:v>County Capital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Sheet1!$F$1:$O$4</c:f>
              <c:strCache>
                <c:ptCount val="10"/>
                <c:pt idx="0">
                  <c:v>FY2022-23</c:v>
                </c:pt>
                <c:pt idx="1">
                  <c:v>FY2023-24</c:v>
                </c:pt>
                <c:pt idx="2">
                  <c:v>FY2024-25</c:v>
                </c:pt>
                <c:pt idx="3">
                  <c:v>FY2025-26</c:v>
                </c:pt>
                <c:pt idx="4">
                  <c:v>FY2026-27</c:v>
                </c:pt>
                <c:pt idx="5">
                  <c:v>FY 2027-28</c:v>
                </c:pt>
                <c:pt idx="6">
                  <c:v>FY 2028-29</c:v>
                </c:pt>
                <c:pt idx="7">
                  <c:v>FY 2029-30</c:v>
                </c:pt>
                <c:pt idx="8">
                  <c:v>FY 2030-31</c:v>
                </c:pt>
                <c:pt idx="9">
                  <c:v>FY 2031-32</c:v>
                </c:pt>
              </c:strCache>
            </c:strRef>
          </c:cat>
          <c:val>
            <c:numRef>
              <c:f>Sheet1!$F$5:$O$5</c:f>
              <c:numCache>
                <c:formatCode>#,##0_);\(#,##0\)</c:formatCode>
                <c:ptCount val="10"/>
                <c:pt idx="0">
                  <c:v>10872009</c:v>
                </c:pt>
                <c:pt idx="1">
                  <c:v>16620121</c:v>
                </c:pt>
                <c:pt idx="2">
                  <c:v>8860610</c:v>
                </c:pt>
                <c:pt idx="3">
                  <c:v>10905521</c:v>
                </c:pt>
                <c:pt idx="4" formatCode="#,##0">
                  <c:v>17758433</c:v>
                </c:pt>
                <c:pt idx="5" formatCode="General">
                  <c:v>7777446</c:v>
                </c:pt>
                <c:pt idx="6" formatCode="General">
                  <c:v>16779310</c:v>
                </c:pt>
                <c:pt idx="7" formatCode="General">
                  <c:v>16815653</c:v>
                </c:pt>
                <c:pt idx="8" formatCode="General">
                  <c:v>8305104</c:v>
                </c:pt>
                <c:pt idx="9" formatCode="General">
                  <c:v>14915720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FC-4F32-8AD3-0BD94F4793B0}"/>
            </c:ext>
          </c:extLst>
        </c:ser>
        <c:ser>
          <c:idx val="1"/>
          <c:order val="1"/>
          <c:tx>
            <c:strRef>
              <c:f>Sheet1!$A$10</c:f>
              <c:strCache>
                <c:ptCount val="1"/>
                <c:pt idx="0">
                  <c:v>Proprietary Funds</c:v>
                </c:pt>
              </c:strCache>
            </c:strRef>
          </c:tx>
          <c:invertIfNegative val="0"/>
          <c:cat>
            <c:strRef>
              <c:f>Sheet1!$F$1:$O$4</c:f>
              <c:strCache>
                <c:ptCount val="10"/>
                <c:pt idx="0">
                  <c:v>FY2022-23</c:v>
                </c:pt>
                <c:pt idx="1">
                  <c:v>FY2023-24</c:v>
                </c:pt>
                <c:pt idx="2">
                  <c:v>FY2024-25</c:v>
                </c:pt>
                <c:pt idx="3">
                  <c:v>FY2025-26</c:v>
                </c:pt>
                <c:pt idx="4">
                  <c:v>FY2026-27</c:v>
                </c:pt>
                <c:pt idx="5">
                  <c:v>FY 2027-28</c:v>
                </c:pt>
                <c:pt idx="6">
                  <c:v>FY 2028-29</c:v>
                </c:pt>
                <c:pt idx="7">
                  <c:v>FY 2029-30</c:v>
                </c:pt>
                <c:pt idx="8">
                  <c:v>FY 2030-31</c:v>
                </c:pt>
                <c:pt idx="9">
                  <c:v>FY 2031-32</c:v>
                </c:pt>
              </c:strCache>
            </c:strRef>
          </c:cat>
          <c:val>
            <c:numRef>
              <c:f>Sheet1!$F$10:$O$10</c:f>
              <c:numCache>
                <c:formatCode>#,##0_);\(#,##0\)</c:formatCode>
                <c:ptCount val="10"/>
                <c:pt idx="0">
                  <c:v>1242363</c:v>
                </c:pt>
                <c:pt idx="1">
                  <c:v>3216757</c:v>
                </c:pt>
                <c:pt idx="2">
                  <c:v>5145077</c:v>
                </c:pt>
                <c:pt idx="3">
                  <c:v>2832822</c:v>
                </c:pt>
                <c:pt idx="4" formatCode="#,##0">
                  <c:v>2500692</c:v>
                </c:pt>
                <c:pt idx="5" formatCode="General">
                  <c:v>976001</c:v>
                </c:pt>
                <c:pt idx="6" formatCode="General">
                  <c:v>595423</c:v>
                </c:pt>
                <c:pt idx="7" formatCode="General">
                  <c:v>1584803</c:v>
                </c:pt>
                <c:pt idx="8" formatCode="General">
                  <c:v>633976</c:v>
                </c:pt>
                <c:pt idx="9" formatCode="General">
                  <c:v>2272097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FC-4F32-8AD3-0BD94F4793B0}"/>
            </c:ext>
          </c:extLst>
        </c:ser>
        <c:ser>
          <c:idx val="2"/>
          <c:order val="2"/>
          <c:tx>
            <c:strRef>
              <c:f>Sheet1!$A$16</c:f>
              <c:strCache>
                <c:ptCount val="1"/>
                <c:pt idx="0">
                  <c:v>School Capital </c:v>
                </c:pt>
              </c:strCache>
            </c:strRef>
          </c:tx>
          <c:invertIfNegative val="0"/>
          <c:cat>
            <c:strRef>
              <c:f>Sheet1!$F$1:$O$4</c:f>
              <c:strCache>
                <c:ptCount val="10"/>
                <c:pt idx="0">
                  <c:v>FY2022-23</c:v>
                </c:pt>
                <c:pt idx="1">
                  <c:v>FY2023-24</c:v>
                </c:pt>
                <c:pt idx="2">
                  <c:v>FY2024-25</c:v>
                </c:pt>
                <c:pt idx="3">
                  <c:v>FY2025-26</c:v>
                </c:pt>
                <c:pt idx="4">
                  <c:v>FY2026-27</c:v>
                </c:pt>
                <c:pt idx="5">
                  <c:v>FY 2027-28</c:v>
                </c:pt>
                <c:pt idx="6">
                  <c:v>FY 2028-29</c:v>
                </c:pt>
                <c:pt idx="7">
                  <c:v>FY 2029-30</c:v>
                </c:pt>
                <c:pt idx="8">
                  <c:v>FY 2030-31</c:v>
                </c:pt>
                <c:pt idx="9">
                  <c:v>FY 2031-32</c:v>
                </c:pt>
              </c:strCache>
            </c:strRef>
          </c:cat>
          <c:val>
            <c:numRef>
              <c:f>Sheet1!$F$16:$O$16</c:f>
              <c:numCache>
                <c:formatCode>_("$"* #,##0_);_("$"* \(#,##0\);_("$"* "-"??_);_(@_)</c:formatCode>
                <c:ptCount val="10"/>
                <c:pt idx="0">
                  <c:v>28014159</c:v>
                </c:pt>
                <c:pt idx="1">
                  <c:v>44127357</c:v>
                </c:pt>
                <c:pt idx="2">
                  <c:v>11104621</c:v>
                </c:pt>
                <c:pt idx="3">
                  <c:v>11284117</c:v>
                </c:pt>
                <c:pt idx="4">
                  <c:v>11469021</c:v>
                </c:pt>
                <c:pt idx="5" formatCode="General">
                  <c:v>11659515</c:v>
                </c:pt>
                <c:pt idx="6" formatCode="General">
                  <c:v>11855784</c:v>
                </c:pt>
                <c:pt idx="7" formatCode="General">
                  <c:v>12058024</c:v>
                </c:pt>
                <c:pt idx="8" formatCode="General">
                  <c:v>7266435</c:v>
                </c:pt>
                <c:pt idx="9" formatCode="General">
                  <c:v>12481226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FC-4F32-8AD3-0BD94F4793B0}"/>
            </c:ext>
          </c:extLst>
        </c:ser>
        <c:ser>
          <c:idx val="3"/>
          <c:order val="3"/>
          <c:tx>
            <c:strRef>
              <c:f>Sheet1!$A$17</c:f>
              <c:strCache>
                <c:ptCount val="1"/>
                <c:pt idx="0">
                  <c:v>School Bond Projects</c:v>
                </c:pt>
              </c:strCache>
            </c:strRef>
          </c:tx>
          <c:invertIfNegative val="0"/>
          <c:cat>
            <c:strRef>
              <c:f>Sheet1!$F$1:$O$4</c:f>
              <c:strCache>
                <c:ptCount val="10"/>
                <c:pt idx="0">
                  <c:v>FY2022-23</c:v>
                </c:pt>
                <c:pt idx="1">
                  <c:v>FY2023-24</c:v>
                </c:pt>
                <c:pt idx="2">
                  <c:v>FY2024-25</c:v>
                </c:pt>
                <c:pt idx="3">
                  <c:v>FY2025-26</c:v>
                </c:pt>
                <c:pt idx="4">
                  <c:v>FY2026-27</c:v>
                </c:pt>
                <c:pt idx="5">
                  <c:v>FY 2027-28</c:v>
                </c:pt>
                <c:pt idx="6">
                  <c:v>FY 2028-29</c:v>
                </c:pt>
                <c:pt idx="7">
                  <c:v>FY 2029-30</c:v>
                </c:pt>
                <c:pt idx="8">
                  <c:v>FY 2030-31</c:v>
                </c:pt>
                <c:pt idx="9">
                  <c:v>FY 2031-32</c:v>
                </c:pt>
              </c:strCache>
            </c:strRef>
          </c:cat>
          <c:val>
            <c:numRef>
              <c:f>Sheet1!$F$17:$O$17</c:f>
              <c:numCache>
                <c:formatCode>General</c:formatCode>
                <c:ptCount val="10"/>
                <c:pt idx="4">
                  <c:v>45000000</c:v>
                </c:pt>
                <c:pt idx="6">
                  <c:v>45000000</c:v>
                </c:pt>
                <c:pt idx="8">
                  <c:v>45000000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0FC-4F32-8AD3-0BD94F4793B0}"/>
            </c:ext>
          </c:extLst>
        </c:ser>
        <c:ser>
          <c:idx val="4"/>
          <c:order val="4"/>
          <c:tx>
            <c:strRef>
              <c:f>Sheet1!$A$18</c:f>
              <c:strCache>
                <c:ptCount val="1"/>
                <c:pt idx="0">
                  <c:v>OC Campus - DTCC</c:v>
                </c:pt>
              </c:strCache>
            </c:strRef>
          </c:tx>
          <c:invertIfNegative val="0"/>
          <c:cat>
            <c:strRef>
              <c:f>Sheet1!$F$1:$O$4</c:f>
              <c:strCache>
                <c:ptCount val="10"/>
                <c:pt idx="0">
                  <c:v>FY2022-23</c:v>
                </c:pt>
                <c:pt idx="1">
                  <c:v>FY2023-24</c:v>
                </c:pt>
                <c:pt idx="2">
                  <c:v>FY2024-25</c:v>
                </c:pt>
                <c:pt idx="3">
                  <c:v>FY2025-26</c:v>
                </c:pt>
                <c:pt idx="4">
                  <c:v>FY2026-27</c:v>
                </c:pt>
                <c:pt idx="5">
                  <c:v>FY 2027-28</c:v>
                </c:pt>
                <c:pt idx="6">
                  <c:v>FY 2028-29</c:v>
                </c:pt>
                <c:pt idx="7">
                  <c:v>FY 2029-30</c:v>
                </c:pt>
                <c:pt idx="8">
                  <c:v>FY 2030-31</c:v>
                </c:pt>
                <c:pt idx="9">
                  <c:v>FY 2031-32</c:v>
                </c:pt>
              </c:strCache>
            </c:strRef>
          </c:cat>
          <c:val>
            <c:numRef>
              <c:f>Sheet1!$F$18:$O$18</c:f>
              <c:numCache>
                <c:formatCode>#,##0_);\(#,##0\)</c:formatCode>
                <c:ptCount val="10"/>
                <c:pt idx="0">
                  <c:v>500000</c:v>
                </c:pt>
                <c:pt idx="1">
                  <c:v>10500000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FC-4F32-8AD3-0BD94F4793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30543744"/>
        <c:axId val="230545280"/>
      </c:barChart>
      <c:lineChart>
        <c:grouping val="stacked"/>
        <c:varyColors val="0"/>
        <c:ser>
          <c:idx val="5"/>
          <c:order val="5"/>
          <c:tx>
            <c:strRef>
              <c:f>Sheet1!$A$19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Sheet1!$F$19:$O$19</c:f>
              <c:numCache>
                <c:formatCode>_("$"* #,##0_);_("$"* \(#,##0\);_("$"* "-"??_);_(@_)</c:formatCode>
                <c:ptCount val="10"/>
                <c:pt idx="0">
                  <c:v>40628531</c:v>
                </c:pt>
                <c:pt idx="1">
                  <c:v>74464235</c:v>
                </c:pt>
                <c:pt idx="2">
                  <c:v>25110308</c:v>
                </c:pt>
                <c:pt idx="3">
                  <c:v>25022460</c:v>
                </c:pt>
                <c:pt idx="4">
                  <c:v>76728146</c:v>
                </c:pt>
                <c:pt idx="5">
                  <c:v>20412962</c:v>
                </c:pt>
                <c:pt idx="6">
                  <c:v>74230517</c:v>
                </c:pt>
                <c:pt idx="7">
                  <c:v>30458480</c:v>
                </c:pt>
                <c:pt idx="8">
                  <c:v>61205515</c:v>
                </c:pt>
                <c:pt idx="9">
                  <c:v>29669043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A6-413B-A3C8-367C731FF0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0543744"/>
        <c:axId val="230545280"/>
      </c:lineChart>
      <c:catAx>
        <c:axId val="230543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0545280"/>
        <c:crosses val="autoZero"/>
        <c:auto val="1"/>
        <c:lblAlgn val="ctr"/>
        <c:lblOffset val="100"/>
        <c:noMultiLvlLbl val="0"/>
      </c:catAx>
      <c:valAx>
        <c:axId val="230545280"/>
        <c:scaling>
          <c:orientation val="minMax"/>
        </c:scaling>
        <c:delete val="0"/>
        <c:axPos val="l"/>
        <c:majorGridlines/>
        <c:numFmt formatCode="#,##0_);\(#,##0\)" sourceLinked="1"/>
        <c:majorTickMark val="none"/>
        <c:minorTickMark val="none"/>
        <c:tickLblPos val="nextTo"/>
        <c:spPr>
          <a:ln w="9525">
            <a:noFill/>
          </a:ln>
        </c:spPr>
        <c:crossAx val="2305437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2000"/>
            </a:pPr>
            <a:r>
              <a:rPr lang="en-US" sz="2000" dirty="0"/>
              <a:t>Debt Service </a:t>
            </a:r>
            <a:r>
              <a:rPr lang="en-US" sz="2000" dirty="0" smtClean="0"/>
              <a:t>Schedule through</a:t>
            </a:r>
            <a:r>
              <a:rPr lang="en-US" sz="2000" baseline="0" dirty="0" smtClean="0"/>
              <a:t> FY2031-32</a:t>
            </a:r>
          </a:p>
          <a:p>
            <a:pPr algn="ctr">
              <a:defRPr sz="2000"/>
            </a:pPr>
            <a:r>
              <a:rPr lang="en-US" sz="1800" i="1" baseline="0" dirty="0" smtClean="0"/>
              <a:t>Based on Recommended CIP</a:t>
            </a:r>
            <a:endParaRPr lang="en-US" sz="1800" i="1" dirty="0"/>
          </a:p>
        </c:rich>
      </c:tx>
      <c:layout>
        <c:manualLayout>
          <c:xMode val="edge"/>
          <c:yMode val="edge"/>
          <c:x val="0.28395025142255459"/>
          <c:y val="1.15073302109304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265394210299976"/>
          <c:y val="0.17424935890101162"/>
          <c:w val="0.88142306636240109"/>
          <c:h val="0.74927164231916776"/>
        </c:manualLayout>
      </c:layout>
      <c:lineChart>
        <c:grouping val="standard"/>
        <c:varyColors val="0"/>
        <c:ser>
          <c:idx val="1"/>
          <c:order val="0"/>
          <c:tx>
            <c:strRef>
              <c:f>Sheet1!$A$48</c:f>
              <c:strCache>
                <c:ptCount val="1"/>
                <c:pt idx="0">
                  <c:v>Debt Service 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1000" b="1" baseline="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27A-4B63-97DA-A96602C9D2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Sheet1!$A$85:$A$96</c15:sqref>
                  </c15:fullRef>
                </c:ext>
              </c:extLst>
              <c:f>Sheet1!$A$87:$A$96</c:f>
              <c:strCache>
                <c:ptCount val="10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Sheet1!$D$85:$D$96</c15:sqref>
                  </c15:fullRef>
                </c:ext>
              </c:extLst>
              <c:f>Sheet1!$D$87:$D$96</c:f>
              <c:numCache>
                <c:formatCode>_("$"* #,##0_);_("$"* \(#,##0\);_("$"* "-"??_);_(@_)</c:formatCode>
                <c:ptCount val="10"/>
                <c:pt idx="0">
                  <c:v>38077169.545849636</c:v>
                </c:pt>
                <c:pt idx="1">
                  <c:v>39203359.760967925</c:v>
                </c:pt>
                <c:pt idx="2">
                  <c:v>40381302.695404664</c:v>
                </c:pt>
                <c:pt idx="3">
                  <c:v>41886396.618578307</c:v>
                </c:pt>
                <c:pt idx="4">
                  <c:v>42948564.591115609</c:v>
                </c:pt>
                <c:pt idx="5">
                  <c:v>40516790.319235928</c:v>
                </c:pt>
                <c:pt idx="6">
                  <c:v>43663614.890359923</c:v>
                </c:pt>
                <c:pt idx="7">
                  <c:v>43957395.891798936</c:v>
                </c:pt>
                <c:pt idx="8">
                  <c:v>46339527.11128737</c:v>
                </c:pt>
                <c:pt idx="9">
                  <c:v>47238546.822002716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27A-4B63-97DA-A96602C9D2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9832192"/>
        <c:axId val="229935744"/>
      </c:lineChart>
      <c:catAx>
        <c:axId val="229832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9935744"/>
        <c:crosses val="autoZero"/>
        <c:auto val="1"/>
        <c:lblAlgn val="ctr"/>
        <c:lblOffset val="100"/>
        <c:noMultiLvlLbl val="0"/>
      </c:catAx>
      <c:valAx>
        <c:axId val="229935744"/>
        <c:scaling>
          <c:orientation val="minMax"/>
          <c:min val="10000000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9832192"/>
        <c:crosses val="autoZero"/>
        <c:crossBetween val="between"/>
      </c:valAx>
    </c:plotArea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Proportion of County and School Debt</a:t>
            </a:r>
            <a:r>
              <a:rPr lang="en-US" sz="2000" baseline="0" dirty="0"/>
              <a:t> </a:t>
            </a:r>
            <a:r>
              <a:rPr lang="en-US" sz="2000" baseline="0" dirty="0" smtClean="0"/>
              <a:t>Service</a:t>
            </a:r>
          </a:p>
          <a:p>
            <a:pPr>
              <a:defRPr sz="2000"/>
            </a:pPr>
            <a:r>
              <a:rPr lang="en-US" sz="1800" i="1" baseline="0" dirty="0" smtClean="0"/>
              <a:t>Based on Recommended CIP</a:t>
            </a:r>
            <a:endParaRPr lang="en-US" sz="1800" i="1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435461169763119"/>
          <c:y val="0.18228152833354846"/>
          <c:w val="0.85761722035460597"/>
          <c:h val="0.66397444171937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Sheet1!$B$82</c:f>
              <c:strCache>
                <c:ptCount val="1"/>
                <c:pt idx="0">
                  <c:v>Schools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Sheet1!$A$87:$A$96</c:f>
              <c:strCache>
                <c:ptCount val="10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</c:strCache>
            </c:strRef>
          </c:cat>
          <c:val>
            <c:numRef>
              <c:f>Sheet1!$B$87:$B$96</c:f>
              <c:numCache>
                <c:formatCode>_("$"* #,##0_);_("$"* \(#,##0\);_("$"* "-"??_);_(@_)</c:formatCode>
                <c:ptCount val="10"/>
                <c:pt idx="0">
                  <c:v>21804353.603262771</c:v>
                </c:pt>
                <c:pt idx="1">
                  <c:v>22124724.250931501</c:v>
                </c:pt>
                <c:pt idx="2">
                  <c:v>22996741.218544263</c:v>
                </c:pt>
                <c:pt idx="3">
                  <c:v>25019094.260825977</c:v>
                </c:pt>
                <c:pt idx="4">
                  <c:v>25176904.492498782</c:v>
                </c:pt>
                <c:pt idx="5">
                  <c:v>24175387.69539874</c:v>
                </c:pt>
                <c:pt idx="6">
                  <c:v>26957089.51470321</c:v>
                </c:pt>
                <c:pt idx="7">
                  <c:v>27641673.638109513</c:v>
                </c:pt>
                <c:pt idx="8">
                  <c:v>30095189.977258563</c:v>
                </c:pt>
                <c:pt idx="9">
                  <c:v>30677008.35126292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FC-4739-9157-EB5BE1FF6008}"/>
            </c:ext>
          </c:extLst>
        </c:ser>
        <c:ser>
          <c:idx val="1"/>
          <c:order val="1"/>
          <c:tx>
            <c:strRef>
              <c:f>Sheet1!$C$82</c:f>
              <c:strCache>
                <c:ptCount val="1"/>
                <c:pt idx="0">
                  <c:v>County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Sheet1!$A$87:$A$96</c:f>
              <c:strCache>
                <c:ptCount val="10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</c:strCache>
            </c:strRef>
          </c:cat>
          <c:val>
            <c:numRef>
              <c:f>Sheet1!$C$87:$C$96</c:f>
              <c:numCache>
                <c:formatCode>_("$"* #,##0_);_("$"* \(#,##0\);_("$"* "-"??_);_(@_)</c:formatCode>
                <c:ptCount val="10"/>
                <c:pt idx="0">
                  <c:v>16272815.942586863</c:v>
                </c:pt>
                <c:pt idx="1">
                  <c:v>17078635.510036424</c:v>
                </c:pt>
                <c:pt idx="2">
                  <c:v>17384561.476860404</c:v>
                </c:pt>
                <c:pt idx="3">
                  <c:v>16867302.357752331</c:v>
                </c:pt>
                <c:pt idx="4">
                  <c:v>17771660.098616831</c:v>
                </c:pt>
                <c:pt idx="5">
                  <c:v>16341402.623837188</c:v>
                </c:pt>
                <c:pt idx="6">
                  <c:v>16706525.375656709</c:v>
                </c:pt>
                <c:pt idx="7">
                  <c:v>16315722.253689423</c:v>
                </c:pt>
                <c:pt idx="8">
                  <c:v>16244337.134028811</c:v>
                </c:pt>
                <c:pt idx="9">
                  <c:v>16561538.470739799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FC-4739-9157-EB5BE1FF60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"/>
        <c:overlap val="100"/>
        <c:axId val="247401088"/>
        <c:axId val="247436032"/>
      </c:barChart>
      <c:lineChart>
        <c:grouping val="standard"/>
        <c:varyColors val="0"/>
        <c:ser>
          <c:idx val="2"/>
          <c:order val="2"/>
          <c:spPr>
            <a:ln>
              <a:noFill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Sheet1!$D$87:$D$96</c:f>
              <c:numCache>
                <c:formatCode>_("$"* #,##0_);_("$"* \(#,##0\);_("$"* "-"??_);_(@_)</c:formatCode>
                <c:ptCount val="10"/>
                <c:pt idx="0">
                  <c:v>38077169.545849636</c:v>
                </c:pt>
                <c:pt idx="1">
                  <c:v>39203359.760967925</c:v>
                </c:pt>
                <c:pt idx="2">
                  <c:v>40381302.695404664</c:v>
                </c:pt>
                <c:pt idx="3">
                  <c:v>41886396.618578307</c:v>
                </c:pt>
                <c:pt idx="4">
                  <c:v>42948564.591115609</c:v>
                </c:pt>
                <c:pt idx="5">
                  <c:v>40516790.319235928</c:v>
                </c:pt>
                <c:pt idx="6">
                  <c:v>43663614.890359923</c:v>
                </c:pt>
                <c:pt idx="7">
                  <c:v>43957395.891798936</c:v>
                </c:pt>
                <c:pt idx="8">
                  <c:v>46339527.11128737</c:v>
                </c:pt>
                <c:pt idx="9">
                  <c:v>47238546.822002716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C-4739-9157-EB5BE1FF600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47401088"/>
        <c:axId val="247436032"/>
      </c:lineChart>
      <c:catAx>
        <c:axId val="247401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47436032"/>
        <c:crosses val="autoZero"/>
        <c:auto val="1"/>
        <c:lblAlgn val="ctr"/>
        <c:lblOffset val="100"/>
        <c:noMultiLvlLbl val="0"/>
      </c:catAx>
      <c:valAx>
        <c:axId val="247436032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47401088"/>
        <c:crosses val="autoZero"/>
        <c:crossBetween val="between"/>
      </c:valAx>
    </c:plotArea>
    <c:legend>
      <c:legendPos val="b"/>
      <c:legendEntry>
        <c:idx val="2"/>
        <c:delete val="1"/>
      </c:legendEntry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Debt Service to General Fund Revenue </a:t>
            </a:r>
            <a:r>
              <a:rPr lang="en-US" sz="2000" dirty="0" smtClean="0"/>
              <a:t>Policy</a:t>
            </a:r>
            <a:r>
              <a:rPr lang="en-US" sz="2000" baseline="0" dirty="0" smtClean="0"/>
              <a:t> Compliance</a:t>
            </a:r>
          </a:p>
          <a:p>
            <a:pPr>
              <a:defRPr/>
            </a:pPr>
            <a:r>
              <a:rPr lang="en-US" sz="1800" i="1" baseline="0" dirty="0" smtClean="0"/>
              <a:t>Based on Recommended CIP</a:t>
            </a:r>
            <a:endParaRPr lang="en-US" sz="1800" i="1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Sheet1!$B$103</c:f>
              <c:strCache>
                <c:ptCount val="1"/>
                <c:pt idx="0">
                  <c:v>Policy Target</c:v>
                </c:pt>
              </c:strCache>
            </c:strRef>
          </c:tx>
          <c:cat>
            <c:strRef>
              <c:f>Sheet1!$A$107:$A$116</c:f>
              <c:strCache>
                <c:ptCount val="10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</c:strCache>
            </c:strRef>
          </c:cat>
          <c:val>
            <c:numRef>
              <c:f>Sheet1!$B$107:$B$116</c:f>
              <c:numCache>
                <c:formatCode>0%</c:formatCode>
                <c:ptCount val="10"/>
                <c:pt idx="0">
                  <c:v>0.15</c:v>
                </c:pt>
                <c:pt idx="1">
                  <c:v>0.15</c:v>
                </c:pt>
                <c:pt idx="2">
                  <c:v>0.15</c:v>
                </c:pt>
                <c:pt idx="3">
                  <c:v>0.15</c:v>
                </c:pt>
                <c:pt idx="4">
                  <c:v>0.15</c:v>
                </c:pt>
                <c:pt idx="5">
                  <c:v>0.15</c:v>
                </c:pt>
                <c:pt idx="6">
                  <c:v>0.15</c:v>
                </c:pt>
                <c:pt idx="7">
                  <c:v>0.15</c:v>
                </c:pt>
                <c:pt idx="8">
                  <c:v>0.15</c:v>
                </c:pt>
                <c:pt idx="9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32-4121-A6C2-7B923A1B39D6}"/>
            </c:ext>
          </c:extLst>
        </c:ser>
        <c:ser>
          <c:idx val="1"/>
          <c:order val="1"/>
          <c:tx>
            <c:strRef>
              <c:f>Sheet1!$C$103</c:f>
              <c:strCache>
                <c:ptCount val="1"/>
                <c:pt idx="0">
                  <c:v>Projected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Sheet1!$A$107:$A$116</c:f>
              <c:strCache>
                <c:ptCount val="10"/>
                <c:pt idx="0">
                  <c:v>FY23</c:v>
                </c:pt>
                <c:pt idx="1">
                  <c:v>FY24</c:v>
                </c:pt>
                <c:pt idx="2">
                  <c:v>FY25</c:v>
                </c:pt>
                <c:pt idx="3">
                  <c:v>FY26</c:v>
                </c:pt>
                <c:pt idx="4">
                  <c:v>FY27</c:v>
                </c:pt>
                <c:pt idx="5">
                  <c:v>FY28</c:v>
                </c:pt>
                <c:pt idx="6">
                  <c:v>FY29</c:v>
                </c:pt>
                <c:pt idx="7">
                  <c:v>FY30</c:v>
                </c:pt>
                <c:pt idx="8">
                  <c:v>FY31</c:v>
                </c:pt>
                <c:pt idx="9">
                  <c:v>FY32</c:v>
                </c:pt>
              </c:strCache>
            </c:strRef>
          </c:cat>
          <c:val>
            <c:numRef>
              <c:f>Sheet1!$C$107:$C$116</c:f>
              <c:numCache>
                <c:formatCode>0.0%</c:formatCode>
                <c:ptCount val="10"/>
                <c:pt idx="0">
                  <c:v>0.15199159271471074</c:v>
                </c:pt>
                <c:pt idx="1">
                  <c:v>0.15174273756554776</c:v>
                </c:pt>
                <c:pt idx="2">
                  <c:v>0.15288410225336049</c:v>
                </c:pt>
                <c:pt idx="3">
                  <c:v>0.15510550286154023</c:v>
                </c:pt>
                <c:pt idx="4">
                  <c:v>0.15367282536295548</c:v>
                </c:pt>
                <c:pt idx="5">
                  <c:v>0.14171131661062203</c:v>
                </c:pt>
                <c:pt idx="6">
                  <c:v>0.14927201198485543</c:v>
                </c:pt>
                <c:pt idx="7">
                  <c:v>0.14688368628567877</c:v>
                </c:pt>
                <c:pt idx="8">
                  <c:v>0.15150381315052369</c:v>
                </c:pt>
                <c:pt idx="9">
                  <c:v>0.15110653667560028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32-4121-A6C2-7B923A1B39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349632"/>
        <c:axId val="247351168"/>
      </c:lineChart>
      <c:catAx>
        <c:axId val="247349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7351168"/>
        <c:crosses val="autoZero"/>
        <c:auto val="1"/>
        <c:lblAlgn val="ctr"/>
        <c:lblOffset val="100"/>
        <c:noMultiLvlLbl val="0"/>
      </c:catAx>
      <c:valAx>
        <c:axId val="247351168"/>
        <c:scaling>
          <c:orientation val="minMax"/>
          <c:min val="0.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473496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solidFill>
        <a:sysClr val="windowText" lastClr="000000"/>
      </a:solidFill>
    </a:ln>
  </c:spPr>
  <c:txPr>
    <a:bodyPr/>
    <a:lstStyle/>
    <a:p>
      <a:pPr>
        <a:defRPr sz="1200"/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0.10761</cdr:x>
      <cdr:y>0.14754</cdr:y>
    </cdr:from>
    <cdr:to>
      <cdr:x>0.30592</cdr:x>
      <cdr:y>0.34426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09638" y="685800"/>
          <a:ext cx="1676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08A1FC-4A97-42AC-9A28-9AABCB56A844}" type="datetimeFigureOut">
              <a:rPr lang="en-US" smtClean="0"/>
              <a:t>4/3/2022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851273-793D-4E76-AEAB-9C96C4F6EB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468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51273-793D-4E76-AEAB-9C96C4F6EB4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61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7DC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7037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1000"/>
            <a:ext cx="4371975" cy="12954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609600" y="5257800"/>
            <a:ext cx="10363200" cy="2438400"/>
          </a:xfrm>
          <a:prstGeom prst="rect">
            <a:avLst/>
          </a:prstGeom>
          <a:blipFill dpi="0" rotWithShape="1">
            <a:blip r:embed="rId3">
              <a:alphaModFix amt="17000"/>
            </a:blip>
            <a:srcRect/>
            <a:stretch>
              <a:fillRect/>
            </a:stretch>
          </a:blip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797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943600"/>
            <a:ext cx="2066925" cy="612422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rgbClr val="007DC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17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943600"/>
            <a:ext cx="2066925" cy="61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145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943600"/>
            <a:ext cx="2066925" cy="61242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228600"/>
            <a:ext cx="8229600" cy="1165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>
                <a:solidFill>
                  <a:srgbClr val="007DC3"/>
                </a:solidFill>
                <a:latin typeface="Palatino Linotype" panose="02040502050505030304" pitchFamily="18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4000" dirty="0" smtClean="0">
                <a:latin typeface="+mj-lt"/>
              </a:rPr>
              <a:t>Click to edit Master title style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11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rgbClr val="007DC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943600"/>
            <a:ext cx="2066925" cy="61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37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943600"/>
            <a:ext cx="2066925" cy="61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1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C5EAFF"/>
            </a:gs>
            <a:gs pos="6500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66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7" r:id="rId5"/>
    <p:sldLayoutId id="2147483655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550" y="2495550"/>
            <a:ext cx="7772400" cy="2762250"/>
          </a:xfrm>
        </p:spPr>
        <p:txBody>
          <a:bodyPr/>
          <a:lstStyle/>
          <a:p>
            <a:r>
              <a:rPr lang="en-US" sz="3600" b="1" dirty="0" smtClean="0">
                <a:latin typeface="Calibri" panose="020F0502020204030204" pitchFamily="34" charset="0"/>
              </a:rPr>
              <a:t>INTRODUCTION OF THE </a:t>
            </a:r>
            <a:br>
              <a:rPr lang="en-US" sz="3600" b="1" dirty="0" smtClean="0">
                <a:latin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</a:rPr>
              <a:t>CAPITAL INVESTMENT PLAN</a:t>
            </a:r>
            <a:br>
              <a:rPr lang="en-US" sz="3600" b="1" dirty="0" smtClean="0">
                <a:latin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</a:rPr>
              <a:t>FY2022-32</a:t>
            </a:r>
            <a:r>
              <a:rPr lang="en-US" b="1" dirty="0" smtClean="0">
                <a:latin typeface="Calibri" panose="020F0502020204030204" pitchFamily="34" charset="0"/>
              </a:rPr>
              <a:t/>
            </a:r>
            <a:br>
              <a:rPr lang="en-US" b="1" dirty="0" smtClean="0">
                <a:latin typeface="Calibri" panose="020F0502020204030204" pitchFamily="34" charset="0"/>
              </a:rPr>
            </a:br>
            <a:r>
              <a:rPr lang="en-US" sz="1600" b="1" dirty="0" smtClean="0">
                <a:latin typeface="Calibri" panose="020F0502020204030204" pitchFamily="34" charset="0"/>
              </a:rPr>
              <a:t/>
            </a:r>
            <a:br>
              <a:rPr lang="en-US" sz="1600" b="1" dirty="0" smtClean="0">
                <a:latin typeface="Calibri" panose="020F0502020204030204" pitchFamily="34" charset="0"/>
              </a:rPr>
            </a:br>
            <a:r>
              <a:rPr lang="en-US" sz="2800" b="1" i="1" dirty="0" smtClean="0">
                <a:latin typeface="Calibri" panose="020F0502020204030204" pitchFamily="34" charset="0"/>
              </a:rPr>
              <a:t>Board of Orange County Commissioners</a:t>
            </a:r>
            <a:br>
              <a:rPr lang="en-US" sz="2800" b="1" i="1" dirty="0" smtClean="0">
                <a:latin typeface="Calibri" panose="020F0502020204030204" pitchFamily="34" charset="0"/>
              </a:rPr>
            </a:br>
            <a:r>
              <a:rPr lang="en-US" sz="2800" b="1" i="1" dirty="0" smtClean="0">
                <a:latin typeface="Calibri" panose="020F0502020204030204" pitchFamily="34" charset="0"/>
              </a:rPr>
              <a:t>April 5, 2022</a:t>
            </a:r>
            <a:br>
              <a:rPr lang="en-US" sz="2800" b="1" i="1" dirty="0" smtClean="0">
                <a:latin typeface="Calibri" panose="020F0502020204030204" pitchFamily="34" charset="0"/>
              </a:rPr>
            </a:br>
            <a:r>
              <a:rPr lang="en-US" sz="2800" b="1" dirty="0">
                <a:latin typeface="Calibri" panose="020F0502020204030204" pitchFamily="34" charset="0"/>
              </a:rPr>
              <a:t/>
            </a:r>
            <a:br>
              <a:rPr lang="en-US" sz="2800" b="1" dirty="0">
                <a:latin typeface="Calibri" panose="020F0502020204030204" pitchFamily="34" charset="0"/>
              </a:rPr>
            </a:br>
            <a:r>
              <a:rPr lang="en-US" sz="3200" b="1" dirty="0">
                <a:latin typeface="Calibri" panose="020F0502020204030204" pitchFamily="34" charset="0"/>
              </a:rPr>
              <a:t/>
            </a:r>
            <a:br>
              <a:rPr lang="en-US" sz="3200" b="1" dirty="0">
                <a:latin typeface="Calibri" panose="020F0502020204030204" pitchFamily="34" charset="0"/>
              </a:rPr>
            </a:br>
            <a:endParaRPr lang="en-US" sz="3200" b="1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399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062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10</a:t>
            </a:fld>
            <a:endParaRPr lang="en-US" sz="1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9628859"/>
              </p:ext>
            </p:extLst>
          </p:nvPr>
        </p:nvGraphicFramePr>
        <p:xfrm>
          <a:off x="238124" y="1088434"/>
          <a:ext cx="8677276" cy="464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661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11</a:t>
            </a:fld>
            <a:endParaRPr lang="en-US" sz="10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943690"/>
              </p:ext>
            </p:extLst>
          </p:nvPr>
        </p:nvGraphicFramePr>
        <p:xfrm>
          <a:off x="185261" y="1143000"/>
          <a:ext cx="877347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64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371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12</a:t>
            </a:fld>
            <a:endParaRPr lang="en-US" sz="10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613091"/>
              </p:ext>
            </p:extLst>
          </p:nvPr>
        </p:nvGraphicFramePr>
        <p:xfrm>
          <a:off x="385762" y="1143000"/>
          <a:ext cx="8453438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44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6111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600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13</a:t>
            </a:fld>
            <a:endParaRPr lang="en-US" sz="10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5490419"/>
              </p:ext>
            </p:extLst>
          </p:nvPr>
        </p:nvGraphicFramePr>
        <p:xfrm>
          <a:off x="457200" y="1371600"/>
          <a:ext cx="8305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281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600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14</a:t>
            </a:fld>
            <a:endParaRPr lang="en-US" sz="1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019320"/>
              </p:ext>
            </p:extLst>
          </p:nvPr>
        </p:nvGraphicFramePr>
        <p:xfrm>
          <a:off x="838200" y="1524000"/>
          <a:ext cx="7848600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8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Tax Equivalent</a:t>
                      </a:r>
                      <a:r>
                        <a:rPr lang="en-US" sz="2000" baseline="0" dirty="0" smtClean="0"/>
                        <a:t> Analysis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Fiscal Year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FY2022-32 </a:t>
                      </a:r>
                    </a:p>
                    <a:p>
                      <a:pPr algn="ctr"/>
                      <a:r>
                        <a:rPr lang="en-US" sz="1600" b="1" dirty="0" smtClean="0"/>
                        <a:t>Recommended CIP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Need</a:t>
                      </a:r>
                      <a:endParaRPr lang="en-US" sz="16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FY2022-23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.25</a:t>
                      </a:r>
                      <a:r>
                        <a:rPr lang="en-US" sz="1400" baseline="0" dirty="0" smtClean="0"/>
                        <a:t> cents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 Fund</a:t>
                      </a:r>
                      <a:r>
                        <a:rPr lang="en-US" sz="1400" baseline="0" dirty="0" smtClean="0"/>
                        <a:t> Currently Approved Debt Projects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FY2023-24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 cents</a:t>
                      </a:r>
                      <a:endParaRPr 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 Fund Supplemental</a:t>
                      </a:r>
                      <a:r>
                        <a:rPr lang="en-US" sz="1400" baseline="0" dirty="0" smtClean="0"/>
                        <a:t> School Deferred Maintenance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FY2024-25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 cents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FY2025-26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 cents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4234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FY2026-27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1.12 cents</a:t>
                      </a:r>
                      <a:endParaRPr lang="en-US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 Fund $130</a:t>
                      </a:r>
                      <a:r>
                        <a:rPr lang="en-US" sz="1400" baseline="0" dirty="0" smtClean="0"/>
                        <a:t> M Bond Referendum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7316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</a:t>
                      </a:r>
                      <a:r>
                        <a:rPr lang="en-US" sz="1400" baseline="0" dirty="0" smtClean="0"/>
                        <a:t> 2027-28 through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FY 2031-32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0 cents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03911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</a:t>
                      </a:r>
                      <a:endParaRPr 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2.37 cents</a:t>
                      </a:r>
                      <a:endParaRPr lang="en-US" sz="1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1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400" dirty="0" smtClean="0"/>
              <a:t>Horizon Issues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Full Costs Not Included in FY2022-32 CIP</a:t>
            </a:r>
          </a:p>
          <a:p>
            <a:pPr lvl="2"/>
            <a:endParaRPr lang="en-US" sz="1600" dirty="0" smtClean="0"/>
          </a:p>
          <a:p>
            <a:pPr lvl="2"/>
            <a:r>
              <a:rPr lang="en-US" sz="1600" dirty="0" smtClean="0"/>
              <a:t>Full Funding of School Capital Needs</a:t>
            </a:r>
          </a:p>
          <a:p>
            <a:pPr lvl="2"/>
            <a:r>
              <a:rPr lang="en-US" sz="1600" dirty="0" smtClean="0"/>
              <a:t>Crisis Diversion Facility</a:t>
            </a:r>
          </a:p>
          <a:p>
            <a:pPr lvl="2"/>
            <a:r>
              <a:rPr lang="en-US" sz="1600" dirty="0" smtClean="0"/>
              <a:t>Affordable Housing</a:t>
            </a:r>
          </a:p>
          <a:p>
            <a:pPr lvl="2"/>
            <a:r>
              <a:rPr lang="en-US" sz="1600" dirty="0" smtClean="0"/>
              <a:t>Community Center Space Needs</a:t>
            </a:r>
          </a:p>
          <a:p>
            <a:pPr lvl="2"/>
            <a:r>
              <a:rPr lang="en-US" sz="1600" dirty="0" smtClean="0"/>
              <a:t>Central Recreation Center</a:t>
            </a:r>
          </a:p>
          <a:p>
            <a:pPr lvl="2"/>
            <a:r>
              <a:rPr lang="en-US" sz="1600" dirty="0" smtClean="0"/>
              <a:t>Emergency Responder Radio System Build Out</a:t>
            </a:r>
          </a:p>
          <a:p>
            <a:pPr lvl="2"/>
            <a:r>
              <a:rPr lang="en-US" sz="1600" dirty="0" smtClean="0"/>
              <a:t>County Master Facility Plan Recommendations</a:t>
            </a:r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4476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15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347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400" dirty="0" smtClean="0"/>
              <a:t>Schedule for Consideration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800" dirty="0" smtClean="0"/>
              <a:t>Introduction of the Capital Investment Plan – April 5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Work Session on Capital Investment Plan – April 12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Further Consideration through Budget Work Sessions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Approval of the Operating and Capital Budget – June 21</a:t>
            </a:r>
          </a:p>
          <a:p>
            <a:pPr lvl="1"/>
            <a:endParaRPr lang="en-US" sz="1800" dirty="0" smtClean="0"/>
          </a:p>
          <a:p>
            <a:pPr marL="457200" lvl="1" indent="0">
              <a:buNone/>
            </a:pPr>
            <a:endParaRPr lang="en-US" sz="1800" dirty="0" smtClean="0"/>
          </a:p>
          <a:p>
            <a:pPr lvl="1"/>
            <a:endParaRPr lang="en-US" sz="1800" dirty="0" smtClean="0"/>
          </a:p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4476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16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0609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 sz="2200" dirty="0" smtClean="0"/>
              <a:t>Highlights and Changes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10 Year Project Enumeration</a:t>
            </a:r>
            <a:endParaRPr lang="en-US" sz="1800" dirty="0" smtClean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184150"/>
            <a:ext cx="8229600" cy="636429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2</a:t>
            </a:fld>
            <a:endParaRPr lang="en-US" sz="1000" dirty="0"/>
          </a:p>
        </p:txBody>
      </p:sp>
      <p:pic>
        <p:nvPicPr>
          <p:cNvPr id="7" name="Picture Placeholder 4" descr="FY2022-32 CIP- Manager Recommended.pdf - Adobe Acrobat Reader DC (32-bit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299" y="2286000"/>
            <a:ext cx="8915401" cy="29654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7267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sz="2200" dirty="0" smtClean="0"/>
              <a:t>Highlights and Changes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10 Year Debt Modeling</a:t>
            </a:r>
            <a:endParaRPr lang="en-US" sz="1800" dirty="0" smtClean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184150"/>
            <a:ext cx="8229600" cy="636429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3</a:t>
            </a:fld>
            <a:endParaRPr lang="en-US" sz="1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82648"/>
              </p:ext>
            </p:extLst>
          </p:nvPr>
        </p:nvGraphicFramePr>
        <p:xfrm>
          <a:off x="457198" y="2145586"/>
          <a:ext cx="8229604" cy="3500819"/>
        </p:xfrm>
        <a:graphic>
          <a:graphicData uri="http://schemas.openxmlformats.org/drawingml/2006/table">
            <a:tbl>
              <a:tblPr/>
              <a:tblGrid>
                <a:gridCol w="721269">
                  <a:extLst>
                    <a:ext uri="{9D8B030D-6E8A-4147-A177-3AD203B41FA5}">
                      <a16:colId xmlns:a16="http://schemas.microsoft.com/office/drawing/2014/main" val="1078447370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3935189873"/>
                    </a:ext>
                  </a:extLst>
                </a:gridCol>
                <a:gridCol w="1384054">
                  <a:extLst>
                    <a:ext uri="{9D8B030D-6E8A-4147-A177-3AD203B41FA5}">
                      <a16:colId xmlns:a16="http://schemas.microsoft.com/office/drawing/2014/main" val="2566647531"/>
                    </a:ext>
                  </a:extLst>
                </a:gridCol>
                <a:gridCol w="1153378">
                  <a:extLst>
                    <a:ext uri="{9D8B030D-6E8A-4147-A177-3AD203B41FA5}">
                      <a16:colId xmlns:a16="http://schemas.microsoft.com/office/drawing/2014/main" val="2543721331"/>
                    </a:ext>
                  </a:extLst>
                </a:gridCol>
                <a:gridCol w="828484">
                  <a:extLst>
                    <a:ext uri="{9D8B030D-6E8A-4147-A177-3AD203B41FA5}">
                      <a16:colId xmlns:a16="http://schemas.microsoft.com/office/drawing/2014/main" val="3495792894"/>
                    </a:ext>
                  </a:extLst>
                </a:gridCol>
                <a:gridCol w="964939">
                  <a:extLst>
                    <a:ext uri="{9D8B030D-6E8A-4147-A177-3AD203B41FA5}">
                      <a16:colId xmlns:a16="http://schemas.microsoft.com/office/drawing/2014/main" val="1805040338"/>
                    </a:ext>
                  </a:extLst>
                </a:gridCol>
                <a:gridCol w="1003927">
                  <a:extLst>
                    <a:ext uri="{9D8B030D-6E8A-4147-A177-3AD203B41FA5}">
                      <a16:colId xmlns:a16="http://schemas.microsoft.com/office/drawing/2014/main" val="975676773"/>
                    </a:ext>
                  </a:extLst>
                </a:gridCol>
                <a:gridCol w="623800">
                  <a:extLst>
                    <a:ext uri="{9D8B030D-6E8A-4147-A177-3AD203B41FA5}">
                      <a16:colId xmlns:a16="http://schemas.microsoft.com/office/drawing/2014/main" val="2449814122"/>
                    </a:ext>
                  </a:extLst>
                </a:gridCol>
                <a:gridCol w="721269">
                  <a:extLst>
                    <a:ext uri="{9D8B030D-6E8A-4147-A177-3AD203B41FA5}">
                      <a16:colId xmlns:a16="http://schemas.microsoft.com/office/drawing/2014/main" val="3222753719"/>
                    </a:ext>
                  </a:extLst>
                </a:gridCol>
              </a:tblGrid>
              <a:tr h="25746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Additional School Funding Dashboard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854149"/>
                  </a:ext>
                </a:extLst>
              </a:tr>
              <a:tr h="18092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Additional School Funding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038602"/>
                  </a:ext>
                </a:extLst>
              </a:tr>
              <a:tr h="18092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Fiscal Year - Purpose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Amount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107966"/>
                  </a:ext>
                </a:extLst>
              </a:tr>
              <a:tr h="173965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2024 - Additional Deferred Maintenance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        30,000,000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C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417754"/>
                  </a:ext>
                </a:extLst>
              </a:tr>
              <a:tr h="16700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571559"/>
                  </a:ext>
                </a:extLst>
              </a:tr>
              <a:tr h="173965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2027 - Hypothetical GO Tranche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        45,000,000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171085"/>
                  </a:ext>
                </a:extLst>
              </a:tr>
              <a:tr h="16700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301202"/>
                  </a:ext>
                </a:extLst>
              </a:tr>
              <a:tr h="173965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2029 - Hypothetical GO Tranche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        45,000,000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6986276"/>
                  </a:ext>
                </a:extLst>
              </a:tr>
              <a:tr h="16700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469503"/>
                  </a:ext>
                </a:extLst>
              </a:tr>
              <a:tr h="173965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2031 - Hypothetical GO Tranche 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F8BE5"/>
                          </a:solidFill>
                          <a:effectLst/>
                          <a:latin typeface="Franklin Gothic Book" panose="020B0503020102020204" pitchFamily="34" charset="0"/>
                        </a:rPr>
                        <a:t>             40,000,000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787698"/>
                  </a:ext>
                </a:extLst>
              </a:tr>
              <a:tr h="16700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881185"/>
                  </a:ext>
                </a:extLst>
              </a:tr>
              <a:tr h="17396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A5A5A"/>
                          </a:solidFill>
                          <a:effectLst/>
                          <a:latin typeface="Franklin Gothic Book" panose="020B0503020102020204" pitchFamily="34" charset="0"/>
                        </a:rPr>
                        <a:t> $    160,000,000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4314139"/>
                  </a:ext>
                </a:extLst>
              </a:tr>
              <a:tr h="167006">
                <a:tc gridSpan="9"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648167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462158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398719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725256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828847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134223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336211"/>
                  </a:ext>
                </a:extLst>
              </a:tr>
              <a:tr h="16700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671743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317647"/>
              </p:ext>
            </p:extLst>
          </p:nvPr>
        </p:nvGraphicFramePr>
        <p:xfrm>
          <a:off x="3433763" y="2515077"/>
          <a:ext cx="4960937" cy="3123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307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r>
              <a:rPr lang="en-US" sz="2200" dirty="0" smtClean="0"/>
              <a:t>Highlights and Changes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Renewed Focus on Impact to Operating Budget</a:t>
            </a:r>
            <a:endParaRPr lang="en-US" sz="1800" dirty="0" smtClean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184150"/>
            <a:ext cx="8229600" cy="636429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4</a:t>
            </a:fld>
            <a:endParaRPr lang="en-US" sz="1000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2209800"/>
            <a:ext cx="8153401" cy="358139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9029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 sz="2200" dirty="0" smtClean="0"/>
              <a:t>Major Education Projects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Supplemental </a:t>
            </a:r>
            <a:r>
              <a:rPr lang="en-US" sz="1800" dirty="0" smtClean="0"/>
              <a:t>Deferred Maintenance</a:t>
            </a:r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Round </a:t>
            </a:r>
            <a:r>
              <a:rPr lang="en-US" sz="1400" dirty="0" smtClean="0"/>
              <a:t>1 – FY 2020-21</a:t>
            </a:r>
          </a:p>
          <a:p>
            <a:pPr lvl="3"/>
            <a:r>
              <a:rPr lang="en-US" sz="1200" dirty="0" smtClean="0"/>
              <a:t>$</a:t>
            </a:r>
            <a:r>
              <a:rPr lang="en-US" sz="1200" dirty="0"/>
              <a:t>30 million over three (3) </a:t>
            </a:r>
            <a:r>
              <a:rPr lang="en-US" sz="1200" dirty="0" smtClean="0"/>
              <a:t>years ~ Now four (4) Years</a:t>
            </a:r>
            <a:endParaRPr lang="en-US" sz="1200" dirty="0"/>
          </a:p>
          <a:p>
            <a:pPr lvl="3"/>
            <a:r>
              <a:rPr lang="en-US" sz="1200" dirty="0" smtClean="0"/>
              <a:t>Allocated by Average Daily Membership in FY2020-21 (</a:t>
            </a:r>
            <a:r>
              <a:rPr lang="en-US" sz="1200" i="1" dirty="0" smtClean="0"/>
              <a:t>CHCCS 59.99%;  OCS 40.01%)</a:t>
            </a:r>
          </a:p>
          <a:p>
            <a:pPr marL="914400" lvl="2" indent="0">
              <a:buNone/>
            </a:pPr>
            <a:endParaRPr lang="en-US" sz="1400" dirty="0" smtClean="0"/>
          </a:p>
          <a:p>
            <a:pPr lvl="2"/>
            <a:r>
              <a:rPr lang="en-US" sz="1400" dirty="0" smtClean="0"/>
              <a:t>Round </a:t>
            </a:r>
            <a:r>
              <a:rPr lang="en-US" sz="1400" dirty="0" smtClean="0"/>
              <a:t>2 – FY 2022-23</a:t>
            </a:r>
          </a:p>
          <a:p>
            <a:pPr lvl="3"/>
            <a:r>
              <a:rPr lang="en-US" sz="1200" dirty="0" smtClean="0"/>
              <a:t>$3 million planning funds in FY 2022-23 and $27 million construction in FY 2023-24</a:t>
            </a:r>
          </a:p>
          <a:p>
            <a:pPr lvl="3"/>
            <a:r>
              <a:rPr lang="en-US" sz="1200" dirty="0" smtClean="0"/>
              <a:t>Allocated by Average Daily Membership in FY 2022-23 (</a:t>
            </a:r>
            <a:r>
              <a:rPr lang="en-US" sz="1200" i="1" dirty="0" smtClean="0"/>
              <a:t>TBD</a:t>
            </a:r>
            <a:r>
              <a:rPr lang="en-US" sz="1200" dirty="0" smtClean="0"/>
              <a:t>)</a:t>
            </a:r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297419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5</a:t>
            </a:fld>
            <a:endParaRPr lang="en-US" sz="1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85799" y="4388879"/>
          <a:ext cx="8229602" cy="2209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9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9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1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972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Fiscal Year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Original</a:t>
                      </a:r>
                      <a:r>
                        <a:rPr lang="en-US" sz="1400" baseline="0" dirty="0" smtClean="0"/>
                        <a:t> Allocation</a:t>
                      </a:r>
                      <a:endParaRPr lang="en-U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Recommended</a:t>
                      </a:r>
                      <a:r>
                        <a:rPr lang="en-US" sz="1400" baseline="0" dirty="0" smtClean="0"/>
                        <a:t> Allocation</a:t>
                      </a:r>
                      <a:endParaRPr lang="en-US" sz="1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 by Year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01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FY2020-21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$5,950,000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$5,950,000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01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FY2021-22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$3,600,000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$3,600,000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01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FY2022-23</a:t>
                      </a:r>
                      <a:endParaRPr 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$14,253,000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$3,000,000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$17,253,000</a:t>
                      </a:r>
                      <a:endParaRPr 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015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FY2023-24</a:t>
                      </a:r>
                      <a:endParaRPr lang="en-US" sz="12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$6,197,000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$27,000,000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$33,197,000</a:t>
                      </a:r>
                      <a:endParaRPr lang="en-US" sz="12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015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$30,000,000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$30,000,000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$60,000,000</a:t>
                      </a:r>
                      <a:endParaRPr lang="en-US" sz="12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43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400" dirty="0" smtClean="0"/>
              <a:t>Major Education Projects</a:t>
            </a:r>
          </a:p>
          <a:p>
            <a:endParaRPr lang="en-US" sz="1800" dirty="0" smtClean="0"/>
          </a:p>
          <a:p>
            <a:pPr lvl="1"/>
            <a:r>
              <a:rPr lang="en-US" sz="1800" dirty="0" smtClean="0"/>
              <a:t>Orange County Campus – DTCC - $500,000</a:t>
            </a:r>
            <a:endParaRPr lang="en-US" sz="1800" dirty="0"/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Existing Building Expansion vs. New Stand Alone Facility</a:t>
            </a:r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13,000 to 18,000 Square Foot Addition</a:t>
            </a:r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Program Areas Served</a:t>
            </a:r>
          </a:p>
          <a:p>
            <a:pPr lvl="3"/>
            <a:r>
              <a:rPr lang="en-US" sz="1000" dirty="0" smtClean="0"/>
              <a:t>Emergency Medical Services</a:t>
            </a:r>
          </a:p>
          <a:p>
            <a:pPr lvl="3"/>
            <a:r>
              <a:rPr lang="en-US" sz="1000" dirty="0" smtClean="0"/>
              <a:t>Health and Wellness</a:t>
            </a:r>
          </a:p>
          <a:p>
            <a:pPr lvl="3"/>
            <a:r>
              <a:rPr lang="en-US" sz="1000" dirty="0" smtClean="0"/>
              <a:t>Skilled Trades</a:t>
            </a:r>
          </a:p>
          <a:p>
            <a:pPr lvl="3"/>
            <a:r>
              <a:rPr lang="en-US" sz="1000" dirty="0" smtClean="0"/>
              <a:t>Back to Work and Small Business Center</a:t>
            </a:r>
          </a:p>
          <a:p>
            <a:pPr lvl="3"/>
            <a:r>
              <a:rPr lang="en-US" sz="1000" dirty="0" smtClean="0"/>
              <a:t>Student Study Areas</a:t>
            </a:r>
          </a:p>
          <a:p>
            <a:pPr lvl="3"/>
            <a:r>
              <a:rPr lang="en-US" sz="1000" dirty="0" smtClean="0"/>
              <a:t>Student Support Services Office Space</a:t>
            </a:r>
          </a:p>
          <a:p>
            <a:pPr lvl="3"/>
            <a:endParaRPr lang="en-US" sz="1000" dirty="0" smtClean="0"/>
          </a:p>
          <a:p>
            <a:pPr lvl="2"/>
            <a:r>
              <a:rPr lang="en-US" sz="1400" dirty="0" smtClean="0"/>
              <a:t>Construction </a:t>
            </a:r>
            <a:r>
              <a:rPr lang="en-US" sz="1400" dirty="0" smtClean="0"/>
              <a:t>budgeted in </a:t>
            </a:r>
            <a:r>
              <a:rPr lang="en-US" sz="1400" dirty="0" smtClean="0"/>
              <a:t>FY2023-24 </a:t>
            </a:r>
            <a:r>
              <a:rPr lang="en-US" sz="1400" dirty="0" smtClean="0"/>
              <a:t>for $10.5 million</a:t>
            </a:r>
          </a:p>
          <a:p>
            <a:pPr lvl="2"/>
            <a:endParaRPr lang="en-US" sz="1400" dirty="0"/>
          </a:p>
          <a:p>
            <a:pPr lvl="2"/>
            <a:endParaRPr lang="en-US" sz="1400" dirty="0" smtClean="0"/>
          </a:p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6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0771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400" dirty="0" smtClean="0"/>
              <a:t>Major County Projects</a:t>
            </a:r>
          </a:p>
          <a:p>
            <a:pPr lvl="1"/>
            <a:endParaRPr lang="en-US" sz="1800" dirty="0" smtClean="0"/>
          </a:p>
          <a:p>
            <a:pPr lvl="1"/>
            <a:r>
              <a:rPr lang="en-US" sz="1800" dirty="0" smtClean="0"/>
              <a:t>EMS </a:t>
            </a:r>
            <a:r>
              <a:rPr lang="en-US" sz="1800" dirty="0" smtClean="0"/>
              <a:t>Substation </a:t>
            </a:r>
            <a:r>
              <a:rPr lang="en-US" sz="1800" dirty="0" smtClean="0"/>
              <a:t>Plan</a:t>
            </a:r>
            <a:endParaRPr lang="en-US" sz="1800" dirty="0" smtClean="0"/>
          </a:p>
          <a:p>
            <a:pPr lvl="2"/>
            <a:r>
              <a:rPr lang="en-US" sz="1400" dirty="0" smtClean="0"/>
              <a:t>Precise Locations Guided by EMS System Analysis</a:t>
            </a:r>
            <a:endParaRPr lang="en-US" sz="1400" dirty="0"/>
          </a:p>
          <a:p>
            <a:pPr lvl="2"/>
            <a:r>
              <a:rPr lang="en-US" sz="1400" dirty="0" smtClean="0"/>
              <a:t>Years 1 and 2 Colocation with Chapel Hill Fire - $300,000 for Planning in FY2022-23</a:t>
            </a:r>
            <a:endParaRPr lang="en-US" sz="1400" dirty="0" smtClean="0"/>
          </a:p>
          <a:p>
            <a:pPr lvl="2"/>
            <a:r>
              <a:rPr lang="en-US" sz="1400" dirty="0" smtClean="0"/>
              <a:t>Two Net New Substations in Years 5 and 8</a:t>
            </a:r>
            <a:endParaRPr lang="en-US" sz="1400" dirty="0" smtClean="0"/>
          </a:p>
          <a:p>
            <a:pPr marL="914400" lvl="2" indent="0">
              <a:buNone/>
            </a:pPr>
            <a:endParaRPr lang="en-US" sz="1400" dirty="0"/>
          </a:p>
          <a:p>
            <a:pPr lvl="1"/>
            <a:r>
              <a:rPr lang="en-US" sz="1800" dirty="0" smtClean="0"/>
              <a:t>Emergency Responder Radio System</a:t>
            </a:r>
          </a:p>
          <a:p>
            <a:pPr lvl="2"/>
            <a:r>
              <a:rPr lang="en-US" sz="1400" dirty="0" smtClean="0"/>
              <a:t>New Approach Using Bi-Directional Antennas to Achieve Building Penetration</a:t>
            </a:r>
          </a:p>
          <a:p>
            <a:pPr lvl="2"/>
            <a:r>
              <a:rPr lang="en-US" sz="1400" dirty="0" smtClean="0"/>
              <a:t>Reduc</a:t>
            </a:r>
            <a:r>
              <a:rPr lang="en-US" sz="1400" dirty="0" smtClean="0"/>
              <a:t>e Number of Towers Needed</a:t>
            </a:r>
            <a:endParaRPr lang="en-US" sz="1400" dirty="0" smtClean="0"/>
          </a:p>
          <a:p>
            <a:pPr lvl="2"/>
            <a:r>
              <a:rPr lang="en-US" sz="1400" dirty="0" smtClean="0"/>
              <a:t>Study and Acquisition Funds in FY2022-23 - $347,500</a:t>
            </a:r>
          </a:p>
          <a:p>
            <a:pPr lvl="2"/>
            <a:endParaRPr lang="en-US" sz="1400" dirty="0"/>
          </a:p>
          <a:p>
            <a:pPr lvl="1"/>
            <a:r>
              <a:rPr lang="en-US" sz="1800" dirty="0" smtClean="0"/>
              <a:t>Blackwood Farm Park Phase II Planning</a:t>
            </a:r>
          </a:p>
          <a:p>
            <a:pPr lvl="2"/>
            <a:r>
              <a:rPr lang="en-US" sz="1400" dirty="0" smtClean="0"/>
              <a:t>New Hope Church Road Overlook</a:t>
            </a:r>
          </a:p>
          <a:p>
            <a:pPr lvl="2"/>
            <a:r>
              <a:rPr lang="en-US" sz="1400" dirty="0" smtClean="0"/>
              <a:t>Picnic Area</a:t>
            </a:r>
          </a:p>
          <a:p>
            <a:pPr lvl="2"/>
            <a:r>
              <a:rPr lang="en-US" sz="1400" dirty="0" smtClean="0"/>
              <a:t>Planning Funds in FY2022-23 - $110,000</a:t>
            </a:r>
            <a:endParaRPr lang="en-US" sz="1400" dirty="0" smtClean="0"/>
          </a:p>
          <a:p>
            <a:pPr lvl="1"/>
            <a:endParaRPr lang="en-US" sz="1800" dirty="0" smtClean="0"/>
          </a:p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FY2021-26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7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8023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sz="2400" dirty="0" smtClean="0"/>
              <a:t>Capital Investment Plan by the Numbers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800" dirty="0" smtClean="0"/>
              <a:t>Total Recommended Capital Expenditures - $40.6 million</a:t>
            </a:r>
          </a:p>
          <a:p>
            <a:pPr lvl="2"/>
            <a:r>
              <a:rPr lang="en-US" sz="1400" dirty="0" smtClean="0"/>
              <a:t>County Capital - $10.8 million</a:t>
            </a:r>
          </a:p>
          <a:p>
            <a:pPr lvl="2"/>
            <a:r>
              <a:rPr lang="en-US" sz="1400" dirty="0" smtClean="0"/>
              <a:t>Proprietary Funds - $1.2 million</a:t>
            </a:r>
          </a:p>
          <a:p>
            <a:pPr lvl="2"/>
            <a:r>
              <a:rPr lang="en-US" sz="1400" dirty="0" smtClean="0"/>
              <a:t>School Capital - $28.5 million 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800" dirty="0" smtClean="0"/>
              <a:t>Decrease </a:t>
            </a:r>
            <a:r>
              <a:rPr lang="en-US" sz="1800" dirty="0"/>
              <a:t>from </a:t>
            </a:r>
            <a:r>
              <a:rPr lang="en-US" sz="1800" dirty="0" smtClean="0"/>
              <a:t>FY2021-22 </a:t>
            </a:r>
            <a:r>
              <a:rPr lang="en-US" sz="1800" dirty="0"/>
              <a:t>- </a:t>
            </a:r>
            <a:r>
              <a:rPr lang="en-US" sz="1800" dirty="0" smtClean="0"/>
              <a:t>$10.3 </a:t>
            </a:r>
            <a:r>
              <a:rPr lang="en-US" sz="1800" dirty="0"/>
              <a:t>million</a:t>
            </a:r>
            <a:endParaRPr lang="en-US" sz="1800" dirty="0" smtClean="0"/>
          </a:p>
          <a:p>
            <a:pPr lvl="2"/>
            <a:r>
              <a:rPr lang="en-US" sz="1400" dirty="0" smtClean="0"/>
              <a:t>203 South Greensboro Project in FY 2021-22</a:t>
            </a:r>
          </a:p>
          <a:p>
            <a:pPr lvl="2"/>
            <a:r>
              <a:rPr lang="en-US" sz="1400" dirty="0" smtClean="0"/>
              <a:t>Last General Obligation School Bond Draw in FY 2021-22</a:t>
            </a:r>
          </a:p>
          <a:p>
            <a:pPr lvl="3"/>
            <a:r>
              <a:rPr lang="en-US" sz="1200" dirty="0"/>
              <a:t>C</a:t>
            </a:r>
            <a:r>
              <a:rPr lang="en-US" sz="1200" dirty="0" smtClean="0"/>
              <a:t>HCCS - $1.9 million</a:t>
            </a:r>
          </a:p>
          <a:p>
            <a:pPr lvl="3"/>
            <a:r>
              <a:rPr lang="en-US" sz="1200" dirty="0" smtClean="0"/>
              <a:t>OCS - $11.3 million</a:t>
            </a:r>
          </a:p>
          <a:p>
            <a:pPr marL="914400" lvl="2" indent="0">
              <a:buNone/>
            </a:pPr>
            <a:endParaRPr lang="en-US" sz="1600" dirty="0" smtClean="0"/>
          </a:p>
          <a:p>
            <a:pPr lvl="1"/>
            <a:r>
              <a:rPr lang="en-US" sz="1800" dirty="0" smtClean="0"/>
              <a:t>Debt Service  - Decrease of </a:t>
            </a:r>
            <a:r>
              <a:rPr lang="en-US" sz="1800" dirty="0"/>
              <a:t>$</a:t>
            </a:r>
            <a:r>
              <a:rPr lang="en-US" sz="1800" dirty="0" smtClean="0"/>
              <a:t>1,874,411</a:t>
            </a:r>
          </a:p>
          <a:p>
            <a:pPr lvl="2"/>
            <a:r>
              <a:rPr lang="en-US" sz="1400" dirty="0" smtClean="0"/>
              <a:t>FY 2021-22 debt service offset by one-time revenues.</a:t>
            </a:r>
          </a:p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8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5681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914400" lvl="2" indent="0">
              <a:buNone/>
            </a:pPr>
            <a:endParaRPr lang="en-US" sz="1000" dirty="0" smtClean="0"/>
          </a:p>
          <a:p>
            <a:pPr lvl="2"/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z="2600" dirty="0" smtClean="0"/>
              <a:t>FY2022-32 Recommended Capital Investment Plan</a:t>
            </a: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38124" y="6494621"/>
            <a:ext cx="29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6EFF7C7-A6B5-48C7-9EFB-661C8BE556B9}" type="slidenum">
              <a:rPr lang="en-US" sz="1000" smtClean="0"/>
              <a:t>9</a:t>
            </a:fld>
            <a:endParaRPr lang="en-US" sz="10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6653358"/>
              </p:ext>
            </p:extLst>
          </p:nvPr>
        </p:nvGraphicFramePr>
        <p:xfrm>
          <a:off x="238124" y="1524000"/>
          <a:ext cx="4181476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7944735"/>
              </p:ext>
            </p:extLst>
          </p:nvPr>
        </p:nvGraphicFramePr>
        <p:xfrm>
          <a:off x="4572000" y="1524000"/>
          <a:ext cx="4419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831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avenport">
    <a:dk1>
      <a:srgbClr val="5A5A5A"/>
    </a:dk1>
    <a:lt1>
      <a:sysClr val="window" lastClr="FFFFFF"/>
    </a:lt1>
    <a:dk2>
      <a:srgbClr val="ABAEB1"/>
    </a:dk2>
    <a:lt2>
      <a:srgbClr val="F1F2F3"/>
    </a:lt2>
    <a:accent1>
      <a:srgbClr val="006325"/>
    </a:accent1>
    <a:accent2>
      <a:srgbClr val="8DC63F"/>
    </a:accent2>
    <a:accent3>
      <a:srgbClr val="725D32"/>
    </a:accent3>
    <a:accent4>
      <a:srgbClr val="C7A239"/>
    </a:accent4>
    <a:accent5>
      <a:srgbClr val="054695"/>
    </a:accent5>
    <a:accent6>
      <a:srgbClr val="1F8BE5"/>
    </a:accent6>
    <a:hlink>
      <a:srgbClr val="054695"/>
    </a:hlink>
    <a:folHlink>
      <a:srgbClr val="DC6B16"/>
    </a:folHlink>
  </a:clrScheme>
  <a:fontScheme name="Davenport">
    <a:majorFont>
      <a:latin typeface="Georgia"/>
      <a:ea typeface=""/>
      <a:cs typeface=""/>
    </a:majorFont>
    <a:minorFont>
      <a:latin typeface="Franklin Gothic Book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20557</TotalTime>
  <Words>727</Words>
  <Application>Microsoft Office PowerPoint</Application>
  <PresentationFormat>On-screen Show (4:3)</PresentationFormat>
  <Paragraphs>219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Franklin Gothic Book</vt:lpstr>
      <vt:lpstr>Office Theme</vt:lpstr>
      <vt:lpstr>INTRODUCTION OF THE  CAPITAL INVESTMENT PLAN FY2022-32  Board of Orange County Commissioners April 5, 2022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Travis Myren</cp:lastModifiedBy>
  <cp:revision>292</cp:revision>
  <cp:lastPrinted>2018-04-09T12:30:12Z</cp:lastPrinted>
  <dcterms:created xsi:type="dcterms:W3CDTF">2017-04-26T20:35:23Z</dcterms:created>
  <dcterms:modified xsi:type="dcterms:W3CDTF">2022-04-03T14:29:50Z</dcterms:modified>
</cp:coreProperties>
</file>