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8"/>
  </p:notesMasterIdLst>
  <p:sldIdLst>
    <p:sldId id="256" r:id="rId2"/>
    <p:sldId id="334" r:id="rId3"/>
    <p:sldId id="343" r:id="rId4"/>
    <p:sldId id="337" r:id="rId5"/>
    <p:sldId id="350" r:id="rId6"/>
    <p:sldId id="34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E7CB"/>
    <a:srgbClr val="D2A000"/>
    <a:srgbClr val="E9CEB5"/>
    <a:srgbClr val="BC8F00"/>
    <a:srgbClr val="F9D601"/>
    <a:srgbClr val="FABE00"/>
    <a:srgbClr val="FFDF1D"/>
    <a:srgbClr val="FFF1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14" autoAdjust="0"/>
    <p:restoredTop sz="96247" autoAdjust="0"/>
  </p:normalViewPr>
  <p:slideViewPr>
    <p:cSldViewPr snapToGrid="0">
      <p:cViewPr varScale="1">
        <p:scale>
          <a:sx n="67" d="100"/>
          <a:sy n="67" d="100"/>
        </p:scale>
        <p:origin x="1000" y="44"/>
      </p:cViewPr>
      <p:guideLst/>
    </p:cSldViewPr>
  </p:slideViewPr>
  <p:outlineViewPr>
    <p:cViewPr>
      <p:scale>
        <a:sx n="33" d="100"/>
        <a:sy n="33" d="100"/>
      </p:scale>
      <p:origin x="0" y="-3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70" d="100"/>
        <a:sy n="170" d="100"/>
      </p:scale>
      <p:origin x="0" y="-137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E63173-FE7A-414B-8A66-7C0E673A7B5B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EDB5F1-08EC-466D-887F-E462EC8C81B1}">
      <dgm:prSet phldrT="[Text]" custT="1"/>
      <dgm:spPr>
        <a:solidFill>
          <a:srgbClr val="E9CEB5"/>
        </a:solidFill>
      </dgm:spPr>
      <dgm:t>
        <a:bodyPr/>
        <a:lstStyle/>
        <a:p>
          <a:pPr>
            <a:lnSpc>
              <a:spcPct val="0"/>
            </a:lnSpc>
            <a:spcAft>
              <a:spcPct val="35000"/>
            </a:spcAft>
          </a:pPr>
          <a:r>
            <a:rPr lang="en-US" sz="1800" u="sng" dirty="0">
              <a:solidFill>
                <a:schemeClr val="tx1"/>
              </a:solidFill>
            </a:rPr>
            <a:t>2019 - 2021</a:t>
          </a:r>
        </a:p>
        <a:p>
          <a:pPr>
            <a:lnSpc>
              <a:spcPct val="100000"/>
            </a:lnSpc>
            <a:spcAft>
              <a:spcPts val="42"/>
            </a:spcAft>
          </a:pPr>
          <a:r>
            <a:rPr lang="en-US" sz="1600" dirty="0">
              <a:solidFill>
                <a:schemeClr val="tx1"/>
              </a:solidFill>
            </a:rPr>
            <a:t>NCDHHS and Orange County held SIM Workshop (April 2019) and Workshop participants examined: 1) gaps in crisis services and 2) action plan.</a:t>
          </a:r>
        </a:p>
        <a:p>
          <a:pPr indent="0">
            <a:lnSpc>
              <a:spcPct val="150000"/>
            </a:lnSpc>
            <a:spcAft>
              <a:spcPts val="42"/>
            </a:spcAft>
          </a:pPr>
          <a:r>
            <a:rPr lang="en-US" sz="1600" dirty="0">
              <a:solidFill>
                <a:schemeClr val="tx1"/>
              </a:solidFill>
            </a:rPr>
            <a:t>BHTF Crisis Diversion Facility Subcommittee established (November 2019).</a:t>
          </a:r>
        </a:p>
        <a:p>
          <a:pPr indent="0">
            <a:lnSpc>
              <a:spcPct val="100000"/>
            </a:lnSpc>
            <a:spcAft>
              <a:spcPts val="42"/>
            </a:spcAft>
          </a:pPr>
          <a:r>
            <a:rPr lang="en-US" sz="1600" dirty="0">
              <a:solidFill>
                <a:schemeClr val="tx1"/>
              </a:solidFill>
            </a:rPr>
            <a:t>Recommendations for Crisis-Diversion Facility approved by BOCC (April 2021).</a:t>
          </a:r>
        </a:p>
      </dgm:t>
    </dgm:pt>
    <dgm:pt modelId="{BF5B6B52-E5EE-4D13-854B-E04EF3518C05}" type="parTrans" cxnId="{2EDF2DBA-273B-444D-947E-509791E0665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29AA6A7-035E-42DE-B8F1-B62424AC7500}" type="sibTrans" cxnId="{2EDF2DBA-273B-444D-947E-509791E06651}">
      <dgm:prSet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5CD7DD8-16D2-481B-BF04-768B74068EB4}">
      <dgm:prSet phldrT="[Text]" custT="1"/>
      <dgm:spPr>
        <a:solidFill>
          <a:srgbClr val="E9CEB5"/>
        </a:solidFill>
      </dgm:spPr>
      <dgm:t>
        <a:bodyPr/>
        <a:lstStyle/>
        <a:p>
          <a:r>
            <a:rPr lang="en-US" sz="1800" u="sng" dirty="0">
              <a:solidFill>
                <a:schemeClr val="tx1"/>
              </a:solidFill>
            </a:rPr>
            <a:t>2022 -2023</a:t>
          </a:r>
        </a:p>
        <a:p>
          <a:r>
            <a:rPr lang="en-US" sz="1600" dirty="0">
              <a:solidFill>
                <a:schemeClr val="tx1"/>
              </a:solidFill>
            </a:rPr>
            <a:t>Orange County formed team to oversee facility design, facility operations, site location, and estimate preliminary costs (Fall 2022).</a:t>
          </a:r>
        </a:p>
        <a:p>
          <a:r>
            <a:rPr lang="en-US" sz="1600" dirty="0">
              <a:solidFill>
                <a:schemeClr val="tx1"/>
              </a:solidFill>
            </a:rPr>
            <a:t>Design team (CPL/RHA) completed preliminary physical/operational design and cost estimates for facility (April 2023).</a:t>
          </a:r>
        </a:p>
      </dgm:t>
    </dgm:pt>
    <dgm:pt modelId="{4DDC3E09-BD7B-46FA-B8B4-48520C7ED0BD}" type="parTrans" cxnId="{3D728B88-046D-43B2-B8FA-497BE10BADE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004FB43-6F15-4119-901A-B3389666FD78}" type="sibTrans" cxnId="{3D728B88-046D-43B2-B8FA-497BE10BADE1}">
      <dgm:prSet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endParaRPr lang="en-US">
            <a:solidFill>
              <a:schemeClr val="accent1"/>
            </a:solidFill>
          </a:endParaRPr>
        </a:p>
      </dgm:t>
    </dgm:pt>
    <dgm:pt modelId="{50DD1C58-4BE5-476D-9E3E-2D43E619DA3E}">
      <dgm:prSet phldrT="[Text]" custT="1"/>
      <dgm:spPr>
        <a:solidFill>
          <a:srgbClr val="E9CEB5"/>
        </a:solidFill>
      </dgm:spPr>
      <dgm:t>
        <a:bodyPr anchor="t" anchorCtr="0"/>
        <a:lstStyle/>
        <a:p>
          <a:pPr>
            <a:spcAft>
              <a:spcPct val="35000"/>
            </a:spcAft>
          </a:pPr>
          <a:r>
            <a:rPr lang="en-US" sz="1800" u="sng" dirty="0">
              <a:solidFill>
                <a:schemeClr val="tx1"/>
              </a:solidFill>
            </a:rPr>
            <a:t>2024 – 2025</a:t>
          </a:r>
        </a:p>
        <a:p>
          <a:pPr>
            <a:spcAft>
              <a:spcPct val="35000"/>
            </a:spcAft>
          </a:pPr>
          <a:r>
            <a:rPr lang="en-US" sz="1600" u="none" dirty="0">
              <a:solidFill>
                <a:schemeClr val="tx1"/>
              </a:solidFill>
            </a:rPr>
            <a:t>Complete due diligence on the selected site, complete revisions to facility design and develop site plan (March – May 2024).</a:t>
          </a:r>
        </a:p>
        <a:p>
          <a:pPr>
            <a:spcAft>
              <a:spcPct val="35000"/>
            </a:spcAft>
          </a:pPr>
          <a:r>
            <a:rPr lang="en-US" sz="1600" u="none" dirty="0">
              <a:solidFill>
                <a:schemeClr val="tx1"/>
              </a:solidFill>
            </a:rPr>
            <a:t>Approve capital construction budget (June </a:t>
          </a:r>
          <a:r>
            <a:rPr lang="en-US" sz="1600" u="none">
              <a:solidFill>
                <a:schemeClr val="tx1"/>
              </a:solidFill>
            </a:rPr>
            <a:t>2024) and begin </a:t>
          </a:r>
          <a:r>
            <a:rPr lang="en-US" sz="1600" u="none" dirty="0">
              <a:solidFill>
                <a:schemeClr val="tx1"/>
              </a:solidFill>
            </a:rPr>
            <a:t>campaign to ensure operating expenses secured (2024 – 2025).</a:t>
          </a:r>
        </a:p>
        <a:p>
          <a:pPr>
            <a:spcAft>
              <a:spcPts val="0"/>
            </a:spcAft>
          </a:pPr>
          <a:r>
            <a:rPr lang="en-US" sz="1600" u="none" dirty="0">
              <a:solidFill>
                <a:schemeClr val="tx1"/>
              </a:solidFill>
            </a:rPr>
            <a:t>Secure contractors for facility construction (Fall 2024).</a:t>
          </a:r>
        </a:p>
        <a:p>
          <a:pPr>
            <a:spcAft>
              <a:spcPct val="35000"/>
            </a:spcAft>
          </a:pPr>
          <a:endParaRPr lang="en-US" sz="1800" u="sng" dirty="0">
            <a:solidFill>
              <a:schemeClr val="tx1"/>
            </a:solidFill>
          </a:endParaRPr>
        </a:p>
      </dgm:t>
    </dgm:pt>
    <dgm:pt modelId="{A74C4AD8-6D2E-4EE6-BDC0-D7CEE48DB86B}" type="parTrans" cxnId="{A5AAC8DC-7C0C-43C4-AD91-86D86B8C2522}">
      <dgm:prSet/>
      <dgm:spPr/>
      <dgm:t>
        <a:bodyPr/>
        <a:lstStyle/>
        <a:p>
          <a:endParaRPr lang="en-US"/>
        </a:p>
      </dgm:t>
    </dgm:pt>
    <dgm:pt modelId="{56896409-DACA-4F97-A55C-2ED16E3BBD91}" type="sibTrans" cxnId="{A5AAC8DC-7C0C-43C4-AD91-86D86B8C2522}">
      <dgm:prSet/>
      <dgm:spPr/>
      <dgm:t>
        <a:bodyPr/>
        <a:lstStyle/>
        <a:p>
          <a:endParaRPr lang="en-US"/>
        </a:p>
      </dgm:t>
    </dgm:pt>
    <dgm:pt modelId="{0655E447-50E7-45C7-9306-97A09D9B7FE5}" type="pres">
      <dgm:prSet presAssocID="{65E63173-FE7A-414B-8A66-7C0E673A7B5B}" presName="outerComposite" presStyleCnt="0">
        <dgm:presLayoutVars>
          <dgm:chMax val="5"/>
          <dgm:dir/>
          <dgm:resizeHandles val="exact"/>
        </dgm:presLayoutVars>
      </dgm:prSet>
      <dgm:spPr/>
    </dgm:pt>
    <dgm:pt modelId="{7E010EA3-95D1-4DDD-BD54-B66974623AB3}" type="pres">
      <dgm:prSet presAssocID="{65E63173-FE7A-414B-8A66-7C0E673A7B5B}" presName="dummyMaxCanvas" presStyleCnt="0">
        <dgm:presLayoutVars/>
      </dgm:prSet>
      <dgm:spPr/>
    </dgm:pt>
    <dgm:pt modelId="{21029886-7045-459C-B83E-B4E28156D917}" type="pres">
      <dgm:prSet presAssocID="{65E63173-FE7A-414B-8A66-7C0E673A7B5B}" presName="ThreeNodes_1" presStyleLbl="node1" presStyleIdx="0" presStyleCnt="3" custLinFactNeighborX="113" custLinFactNeighborY="10344">
        <dgm:presLayoutVars>
          <dgm:bulletEnabled val="1"/>
        </dgm:presLayoutVars>
      </dgm:prSet>
      <dgm:spPr/>
    </dgm:pt>
    <dgm:pt modelId="{5ABCB98A-D3E5-497D-9EF8-019064D0ECB4}" type="pres">
      <dgm:prSet presAssocID="{65E63173-FE7A-414B-8A66-7C0E673A7B5B}" presName="ThreeNodes_2" presStyleLbl="node1" presStyleIdx="1" presStyleCnt="3" custLinFactNeighborY="-1512">
        <dgm:presLayoutVars>
          <dgm:bulletEnabled val="1"/>
        </dgm:presLayoutVars>
      </dgm:prSet>
      <dgm:spPr/>
    </dgm:pt>
    <dgm:pt modelId="{E2E25FC2-58E2-4A37-9039-BECC2A3CAEC8}" type="pres">
      <dgm:prSet presAssocID="{65E63173-FE7A-414B-8A66-7C0E673A7B5B}" presName="ThreeNodes_3" presStyleLbl="node1" presStyleIdx="2" presStyleCnt="3" custScaleY="113511" custLinFactNeighborY="-8757">
        <dgm:presLayoutVars>
          <dgm:bulletEnabled val="1"/>
        </dgm:presLayoutVars>
      </dgm:prSet>
      <dgm:spPr/>
    </dgm:pt>
    <dgm:pt modelId="{C4707E23-6CC8-45D2-BA87-4964A6B5386C}" type="pres">
      <dgm:prSet presAssocID="{65E63173-FE7A-414B-8A66-7C0E673A7B5B}" presName="ThreeConn_1-2" presStyleLbl="fgAccFollowNode1" presStyleIdx="0" presStyleCnt="2" custScaleX="96007" custScaleY="100000" custLinFactNeighborY="8525">
        <dgm:presLayoutVars>
          <dgm:bulletEnabled val="1"/>
        </dgm:presLayoutVars>
      </dgm:prSet>
      <dgm:spPr/>
    </dgm:pt>
    <dgm:pt modelId="{D4526DC5-776F-40C3-B756-992C3B854C5B}" type="pres">
      <dgm:prSet presAssocID="{65E63173-FE7A-414B-8A66-7C0E673A7B5B}" presName="ThreeConn_2-3" presStyleLbl="fgAccFollowNode1" presStyleIdx="1" presStyleCnt="2" custLinFactNeighborY="-13950">
        <dgm:presLayoutVars>
          <dgm:bulletEnabled val="1"/>
        </dgm:presLayoutVars>
      </dgm:prSet>
      <dgm:spPr/>
    </dgm:pt>
    <dgm:pt modelId="{E38373A8-68EA-46A5-B812-BD8C5B1DD0F5}" type="pres">
      <dgm:prSet presAssocID="{65E63173-FE7A-414B-8A66-7C0E673A7B5B}" presName="ThreeNodes_1_text" presStyleLbl="node1" presStyleIdx="2" presStyleCnt="3">
        <dgm:presLayoutVars>
          <dgm:bulletEnabled val="1"/>
        </dgm:presLayoutVars>
      </dgm:prSet>
      <dgm:spPr/>
    </dgm:pt>
    <dgm:pt modelId="{1C3E6F2C-9E87-49B9-9543-B3E8117A7721}" type="pres">
      <dgm:prSet presAssocID="{65E63173-FE7A-414B-8A66-7C0E673A7B5B}" presName="ThreeNodes_2_text" presStyleLbl="node1" presStyleIdx="2" presStyleCnt="3">
        <dgm:presLayoutVars>
          <dgm:bulletEnabled val="1"/>
        </dgm:presLayoutVars>
      </dgm:prSet>
      <dgm:spPr/>
    </dgm:pt>
    <dgm:pt modelId="{725A53BB-7421-473C-B766-0EC13C7BFF6A}" type="pres">
      <dgm:prSet presAssocID="{65E63173-FE7A-414B-8A66-7C0E673A7B5B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D2C24023-0BA8-4931-98E2-5D1FDC21AD58}" type="presOf" srcId="{A29AA6A7-035E-42DE-B8F1-B62424AC7500}" destId="{C4707E23-6CC8-45D2-BA87-4964A6B5386C}" srcOrd="0" destOrd="0" presId="urn:microsoft.com/office/officeart/2005/8/layout/vProcess5"/>
    <dgm:cxn modelId="{26EDC750-5DBA-415A-B1CE-AB83D097FAEF}" type="presOf" srcId="{12EDB5F1-08EC-466D-887F-E462EC8C81B1}" destId="{21029886-7045-459C-B83E-B4E28156D917}" srcOrd="0" destOrd="0" presId="urn:microsoft.com/office/officeart/2005/8/layout/vProcess5"/>
    <dgm:cxn modelId="{3D728B88-046D-43B2-B8FA-497BE10BADE1}" srcId="{65E63173-FE7A-414B-8A66-7C0E673A7B5B}" destId="{25CD7DD8-16D2-481B-BF04-768B74068EB4}" srcOrd="1" destOrd="0" parTransId="{4DDC3E09-BD7B-46FA-B8B4-48520C7ED0BD}" sibTransId="{F004FB43-6F15-4119-901A-B3389666FD78}"/>
    <dgm:cxn modelId="{28A57994-8BB7-4ADB-8E00-21A63D47B13E}" type="presOf" srcId="{25CD7DD8-16D2-481B-BF04-768B74068EB4}" destId="{1C3E6F2C-9E87-49B9-9543-B3E8117A7721}" srcOrd="1" destOrd="0" presId="urn:microsoft.com/office/officeart/2005/8/layout/vProcess5"/>
    <dgm:cxn modelId="{2E297A9F-3A26-464A-A335-A430A228B78D}" type="presOf" srcId="{25CD7DD8-16D2-481B-BF04-768B74068EB4}" destId="{5ABCB98A-D3E5-497D-9EF8-019064D0ECB4}" srcOrd="0" destOrd="0" presId="urn:microsoft.com/office/officeart/2005/8/layout/vProcess5"/>
    <dgm:cxn modelId="{AC7AF3A6-A544-4DAB-A5AB-B90FEA480FE8}" type="presOf" srcId="{65E63173-FE7A-414B-8A66-7C0E673A7B5B}" destId="{0655E447-50E7-45C7-9306-97A09D9B7FE5}" srcOrd="0" destOrd="0" presId="urn:microsoft.com/office/officeart/2005/8/layout/vProcess5"/>
    <dgm:cxn modelId="{2EDF2DBA-273B-444D-947E-509791E06651}" srcId="{65E63173-FE7A-414B-8A66-7C0E673A7B5B}" destId="{12EDB5F1-08EC-466D-887F-E462EC8C81B1}" srcOrd="0" destOrd="0" parTransId="{BF5B6B52-E5EE-4D13-854B-E04EF3518C05}" sibTransId="{A29AA6A7-035E-42DE-B8F1-B62424AC7500}"/>
    <dgm:cxn modelId="{A26EB3BE-5AEE-41FE-9EA1-5E49B2B33CF9}" type="presOf" srcId="{50DD1C58-4BE5-476D-9E3E-2D43E619DA3E}" destId="{725A53BB-7421-473C-B766-0EC13C7BFF6A}" srcOrd="1" destOrd="0" presId="urn:microsoft.com/office/officeart/2005/8/layout/vProcess5"/>
    <dgm:cxn modelId="{6701FDC0-7C04-41C2-A43A-D720E61F2A29}" type="presOf" srcId="{12EDB5F1-08EC-466D-887F-E462EC8C81B1}" destId="{E38373A8-68EA-46A5-B812-BD8C5B1DD0F5}" srcOrd="1" destOrd="0" presId="urn:microsoft.com/office/officeart/2005/8/layout/vProcess5"/>
    <dgm:cxn modelId="{A1677ACF-038B-4AF0-8BA8-E1AA8FA02199}" type="presOf" srcId="{F004FB43-6F15-4119-901A-B3389666FD78}" destId="{D4526DC5-776F-40C3-B756-992C3B854C5B}" srcOrd="0" destOrd="0" presId="urn:microsoft.com/office/officeart/2005/8/layout/vProcess5"/>
    <dgm:cxn modelId="{A5AAC8DC-7C0C-43C4-AD91-86D86B8C2522}" srcId="{65E63173-FE7A-414B-8A66-7C0E673A7B5B}" destId="{50DD1C58-4BE5-476D-9E3E-2D43E619DA3E}" srcOrd="2" destOrd="0" parTransId="{A74C4AD8-6D2E-4EE6-BDC0-D7CEE48DB86B}" sibTransId="{56896409-DACA-4F97-A55C-2ED16E3BBD91}"/>
    <dgm:cxn modelId="{171899E3-D6BF-42F4-866F-235785E669DB}" type="presOf" srcId="{50DD1C58-4BE5-476D-9E3E-2D43E619DA3E}" destId="{E2E25FC2-58E2-4A37-9039-BECC2A3CAEC8}" srcOrd="0" destOrd="0" presId="urn:microsoft.com/office/officeart/2005/8/layout/vProcess5"/>
    <dgm:cxn modelId="{33227931-6D8F-4B7B-ABAD-195FD410FF4F}" type="presParOf" srcId="{0655E447-50E7-45C7-9306-97A09D9B7FE5}" destId="{7E010EA3-95D1-4DDD-BD54-B66974623AB3}" srcOrd="0" destOrd="0" presId="urn:microsoft.com/office/officeart/2005/8/layout/vProcess5"/>
    <dgm:cxn modelId="{99B3EFB3-0DBE-41E5-8321-18DB8E414E70}" type="presParOf" srcId="{0655E447-50E7-45C7-9306-97A09D9B7FE5}" destId="{21029886-7045-459C-B83E-B4E28156D917}" srcOrd="1" destOrd="0" presId="urn:microsoft.com/office/officeart/2005/8/layout/vProcess5"/>
    <dgm:cxn modelId="{68E42DD7-4177-4489-B6E7-E64DBA07C0ED}" type="presParOf" srcId="{0655E447-50E7-45C7-9306-97A09D9B7FE5}" destId="{5ABCB98A-D3E5-497D-9EF8-019064D0ECB4}" srcOrd="2" destOrd="0" presId="urn:microsoft.com/office/officeart/2005/8/layout/vProcess5"/>
    <dgm:cxn modelId="{ABEBEA9A-F238-4E44-A684-647F61584A7E}" type="presParOf" srcId="{0655E447-50E7-45C7-9306-97A09D9B7FE5}" destId="{E2E25FC2-58E2-4A37-9039-BECC2A3CAEC8}" srcOrd="3" destOrd="0" presId="urn:microsoft.com/office/officeart/2005/8/layout/vProcess5"/>
    <dgm:cxn modelId="{E38E986C-1C50-4A1B-8C87-40CEA1B507FB}" type="presParOf" srcId="{0655E447-50E7-45C7-9306-97A09D9B7FE5}" destId="{C4707E23-6CC8-45D2-BA87-4964A6B5386C}" srcOrd="4" destOrd="0" presId="urn:microsoft.com/office/officeart/2005/8/layout/vProcess5"/>
    <dgm:cxn modelId="{431A1005-32EC-4366-B6F2-F1ABD8A07B5D}" type="presParOf" srcId="{0655E447-50E7-45C7-9306-97A09D9B7FE5}" destId="{D4526DC5-776F-40C3-B756-992C3B854C5B}" srcOrd="5" destOrd="0" presId="urn:microsoft.com/office/officeart/2005/8/layout/vProcess5"/>
    <dgm:cxn modelId="{BBD7EE76-0C4D-4804-ABA9-ED25AFCD5A86}" type="presParOf" srcId="{0655E447-50E7-45C7-9306-97A09D9B7FE5}" destId="{E38373A8-68EA-46A5-B812-BD8C5B1DD0F5}" srcOrd="6" destOrd="0" presId="urn:microsoft.com/office/officeart/2005/8/layout/vProcess5"/>
    <dgm:cxn modelId="{E5E0B1BA-8CC9-4C20-A3D7-12C9F5DC28EB}" type="presParOf" srcId="{0655E447-50E7-45C7-9306-97A09D9B7FE5}" destId="{1C3E6F2C-9E87-49B9-9543-B3E8117A7721}" srcOrd="7" destOrd="0" presId="urn:microsoft.com/office/officeart/2005/8/layout/vProcess5"/>
    <dgm:cxn modelId="{6A6B6AF4-CB3A-4B26-B601-765C14ABA015}" type="presParOf" srcId="{0655E447-50E7-45C7-9306-97A09D9B7FE5}" destId="{725A53BB-7421-473C-B766-0EC13C7BFF6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029886-7045-459C-B83E-B4E28156D917}">
      <dsp:nvSpPr>
        <dsp:cNvPr id="0" name=""/>
        <dsp:cNvSpPr/>
      </dsp:nvSpPr>
      <dsp:spPr>
        <a:xfrm>
          <a:off x="10604" y="119214"/>
          <a:ext cx="9384180" cy="1711317"/>
        </a:xfrm>
        <a:prstGeom prst="roundRect">
          <a:avLst>
            <a:gd name="adj" fmla="val 10000"/>
          </a:avLst>
        </a:prstGeom>
        <a:solidFill>
          <a:srgbClr val="E9CEB5"/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algn="l" defTabSz="800100">
            <a:lnSpc>
              <a:spcPct val="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u="sng" kern="1200" dirty="0">
              <a:solidFill>
                <a:schemeClr val="tx1"/>
              </a:solidFill>
            </a:rPr>
            <a:t>2019 - 2021</a:t>
          </a:r>
        </a:p>
        <a:p>
          <a:pPr marL="0" lvl="0" algn="l" defTabSz="800100">
            <a:lnSpc>
              <a:spcPct val="100000"/>
            </a:lnSpc>
            <a:spcBef>
              <a:spcPct val="0"/>
            </a:spcBef>
            <a:spcAft>
              <a:spcPts val="42"/>
            </a:spcAft>
            <a:buNone/>
          </a:pPr>
          <a:r>
            <a:rPr lang="en-US" sz="1600" kern="1200" dirty="0">
              <a:solidFill>
                <a:schemeClr val="tx1"/>
              </a:solidFill>
            </a:rPr>
            <a:t>NCDHHS and Orange County held SIM Workshop (April 2019) and Workshop participants examined: 1) gaps in crisis services and 2) action plan.</a:t>
          </a:r>
        </a:p>
        <a:p>
          <a:pPr marL="0" lvl="0" indent="0" algn="l" defTabSz="800100">
            <a:lnSpc>
              <a:spcPct val="150000"/>
            </a:lnSpc>
            <a:spcBef>
              <a:spcPct val="0"/>
            </a:spcBef>
            <a:spcAft>
              <a:spcPts val="42"/>
            </a:spcAft>
            <a:buNone/>
          </a:pPr>
          <a:r>
            <a:rPr lang="en-US" sz="1600" kern="1200" dirty="0">
              <a:solidFill>
                <a:schemeClr val="tx1"/>
              </a:solidFill>
            </a:rPr>
            <a:t>BHTF Crisis Diversion Facility Subcommittee established (November 2019).</a:t>
          </a:r>
        </a:p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42"/>
            </a:spcAft>
            <a:buNone/>
          </a:pPr>
          <a:r>
            <a:rPr lang="en-US" sz="1600" kern="1200" dirty="0">
              <a:solidFill>
                <a:schemeClr val="tx1"/>
              </a:solidFill>
            </a:rPr>
            <a:t>Recommendations for Crisis-Diversion Facility approved by BOCC (April 2021).</a:t>
          </a:r>
        </a:p>
      </dsp:txBody>
      <dsp:txXfrm>
        <a:off x="60727" y="169337"/>
        <a:ext cx="7537534" cy="1611071"/>
      </dsp:txXfrm>
    </dsp:sp>
    <dsp:sp modelId="{5ABCB98A-D3E5-497D-9EF8-019064D0ECB4}">
      <dsp:nvSpPr>
        <dsp:cNvPr id="0" name=""/>
        <dsp:cNvSpPr/>
      </dsp:nvSpPr>
      <dsp:spPr>
        <a:xfrm>
          <a:off x="828015" y="1912858"/>
          <a:ext cx="9384180" cy="1711317"/>
        </a:xfrm>
        <a:prstGeom prst="roundRect">
          <a:avLst>
            <a:gd name="adj" fmla="val 10000"/>
          </a:avLst>
        </a:prstGeom>
        <a:solidFill>
          <a:srgbClr val="E9CEB5"/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u="sng" kern="1200" dirty="0">
              <a:solidFill>
                <a:schemeClr val="tx1"/>
              </a:solidFill>
            </a:rPr>
            <a:t>2022 -2023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/>
              </a:solidFill>
            </a:rPr>
            <a:t>Orange County formed team to oversee facility design, facility operations, site location, and estimate preliminary costs (Fall 2022).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/>
              </a:solidFill>
            </a:rPr>
            <a:t>Design team (CPL/RHA) completed preliminary physical/operational design and cost estimates for facility (April 2023).</a:t>
          </a:r>
        </a:p>
      </dsp:txBody>
      <dsp:txXfrm>
        <a:off x="878138" y="1962981"/>
        <a:ext cx="7343561" cy="1611071"/>
      </dsp:txXfrm>
    </dsp:sp>
    <dsp:sp modelId="{E2E25FC2-58E2-4A37-9039-BECC2A3CAEC8}">
      <dsp:nvSpPr>
        <dsp:cNvPr id="0" name=""/>
        <dsp:cNvSpPr/>
      </dsp:nvSpPr>
      <dsp:spPr>
        <a:xfrm>
          <a:off x="1656031" y="3669802"/>
          <a:ext cx="9384180" cy="1942533"/>
        </a:xfrm>
        <a:prstGeom prst="roundRect">
          <a:avLst>
            <a:gd name="adj" fmla="val 10000"/>
          </a:avLst>
        </a:prstGeom>
        <a:solidFill>
          <a:srgbClr val="E9CEB5"/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u="sng" kern="1200" dirty="0">
              <a:solidFill>
                <a:schemeClr val="tx1"/>
              </a:solidFill>
            </a:rPr>
            <a:t>2024 – 2025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u="none" kern="1200" dirty="0">
              <a:solidFill>
                <a:schemeClr val="tx1"/>
              </a:solidFill>
            </a:rPr>
            <a:t>Complete due diligence on the selected site, complete revisions to facility design and develop site plan (March – May 2024).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u="none" kern="1200" dirty="0">
              <a:solidFill>
                <a:schemeClr val="tx1"/>
              </a:solidFill>
            </a:rPr>
            <a:t>Approve capital construction budget (June </a:t>
          </a:r>
          <a:r>
            <a:rPr lang="en-US" sz="1600" u="none" kern="1200">
              <a:solidFill>
                <a:schemeClr val="tx1"/>
              </a:solidFill>
            </a:rPr>
            <a:t>2024) and begin </a:t>
          </a:r>
          <a:r>
            <a:rPr lang="en-US" sz="1600" u="none" kern="1200" dirty="0">
              <a:solidFill>
                <a:schemeClr val="tx1"/>
              </a:solidFill>
            </a:rPr>
            <a:t>campaign to ensure operating expenses secured (2024 – 2025).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600" u="none" kern="1200" dirty="0">
              <a:solidFill>
                <a:schemeClr val="tx1"/>
              </a:solidFill>
            </a:rPr>
            <a:t>Secure contractors for facility construction (Fall 2024).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u="sng" kern="1200" dirty="0">
            <a:solidFill>
              <a:schemeClr val="tx1"/>
            </a:solidFill>
          </a:endParaRPr>
        </a:p>
      </dsp:txBody>
      <dsp:txXfrm>
        <a:off x="1712926" y="3726697"/>
        <a:ext cx="7330017" cy="1828743"/>
      </dsp:txXfrm>
    </dsp:sp>
    <dsp:sp modelId="{C4707E23-6CC8-45D2-BA87-4964A6B5386C}">
      <dsp:nvSpPr>
        <dsp:cNvPr id="0" name=""/>
        <dsp:cNvSpPr/>
      </dsp:nvSpPr>
      <dsp:spPr>
        <a:xfrm>
          <a:off x="8294031" y="1334773"/>
          <a:ext cx="1067940" cy="1112356"/>
        </a:xfrm>
        <a:prstGeom prst="downArrow">
          <a:avLst>
            <a:gd name="adj1" fmla="val 55000"/>
            <a:gd name="adj2" fmla="val 45000"/>
          </a:avLst>
        </a:prstGeom>
        <a:solidFill>
          <a:schemeClr val="bg2">
            <a:lumMod val="75000"/>
            <a:alpha val="9000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>
            <a:solidFill>
              <a:schemeClr val="tx1"/>
            </a:solidFill>
          </a:endParaRPr>
        </a:p>
      </dsp:txBody>
      <dsp:txXfrm>
        <a:off x="8534318" y="1334773"/>
        <a:ext cx="587367" cy="848041"/>
      </dsp:txXfrm>
    </dsp:sp>
    <dsp:sp modelId="{D4526DC5-776F-40C3-B756-992C3B854C5B}">
      <dsp:nvSpPr>
        <dsp:cNvPr id="0" name=""/>
        <dsp:cNvSpPr/>
      </dsp:nvSpPr>
      <dsp:spPr>
        <a:xfrm>
          <a:off x="9099839" y="3069899"/>
          <a:ext cx="1112356" cy="1112356"/>
        </a:xfrm>
        <a:prstGeom prst="downArrow">
          <a:avLst>
            <a:gd name="adj1" fmla="val 55000"/>
            <a:gd name="adj2" fmla="val 45000"/>
          </a:avLst>
        </a:prstGeom>
        <a:solidFill>
          <a:schemeClr val="bg2">
            <a:lumMod val="75000"/>
            <a:alpha val="9000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>
            <a:solidFill>
              <a:schemeClr val="accent1"/>
            </a:solidFill>
          </a:endParaRPr>
        </a:p>
      </dsp:txBody>
      <dsp:txXfrm>
        <a:off x="9350119" y="3069899"/>
        <a:ext cx="611796" cy="8370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2D998E-DF4F-40BE-AD9E-C6B6D6A26043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255B7-9F1D-4DD6-B711-54B1078EE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105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5E88-EC06-455E-BD6C-84FFBE1A36DB}" type="datetime1">
              <a:rPr lang="en-US" smtClean="0"/>
              <a:t>11/30/2023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121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3793-D235-4F98-8B19-7A3103F3AA0A}" type="datetime1">
              <a:rPr lang="en-US" smtClean="0"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341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0585-AC10-4D0D-BF33-D926DB779917}" type="datetime1">
              <a:rPr lang="en-US" smtClean="0"/>
              <a:t>11/30/2023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947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5CD93-0715-42E6-91E3-294A6A8F9D81}" type="datetime1">
              <a:rPr lang="en-US" smtClean="0"/>
              <a:t>11/30/2023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216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0581-2FA7-4AD5-900E-00E744BD7068}" type="datetime1">
              <a:rPr lang="en-US" smtClean="0"/>
              <a:t>11/30/2023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237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3403-81CD-413B-90AA-20D5D7C14670}" type="datetime1">
              <a:rPr lang="en-US" smtClean="0"/>
              <a:t>11/30/2023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263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23E38-EC81-4658-AD10-1DAD9B940C0E}" type="datetime1">
              <a:rPr lang="en-US" smtClean="0"/>
              <a:t>11/30/2023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38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B3ED3-FE76-43DD-A2D8-EFCE0B16D3C8}" type="datetime1">
              <a:rPr lang="en-US" smtClean="0"/>
              <a:t>11/30/2023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772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A78B-DB6C-4B47-816B-F4B9F06CF5E0}" type="datetime1">
              <a:rPr lang="en-US" smtClean="0"/>
              <a:t>11/30/2023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997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FADD36C4-0C2E-4C08-A4BC-15E623D16BF4}" type="datetime1">
              <a:rPr lang="en-US" smtClean="0"/>
              <a:t>11/30/2023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745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8DC0F-A058-43BE-B146-0714DA33D205}" type="datetime1">
              <a:rPr lang="en-US" smtClean="0"/>
              <a:t>11/30/2023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697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2CC806E-54A9-438E-A22F-9AC95AB15D69}" type="datetime1">
              <a:rPr lang="en-US" smtClean="0"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12567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37" r:id="rId6"/>
    <p:sldLayoutId id="2147483733" r:id="rId7"/>
    <p:sldLayoutId id="2147483734" r:id="rId8"/>
    <p:sldLayoutId id="2147483735" r:id="rId9"/>
    <p:sldLayoutId id="2147483736" r:id="rId10"/>
    <p:sldLayoutId id="2147483738" r:id="rId11"/>
  </p:sldLayoutIdLst>
  <p:hf hdr="0" ft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7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rangecountync.gov/3168/Crisis-Diversion-Facility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26E0BFB-CDF1-4990-8C11-AC849311E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E5EB35-B7C7-42DC-9A06-87ADF73998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189" b="1856"/>
          <a:stretch/>
        </p:blipFill>
        <p:spPr>
          <a:xfrm>
            <a:off x="-2" y="8323"/>
            <a:ext cx="1219200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069A1F8-9BEB-4786-9694-FC48B2D75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788244" y="0"/>
            <a:ext cx="9403756" cy="6858000"/>
          </a:xfrm>
          <a:prstGeom prst="rect">
            <a:avLst/>
          </a:prstGeom>
          <a:gradFill>
            <a:gsLst>
              <a:gs pos="58000">
                <a:schemeClr val="tx1">
                  <a:alpha val="30000"/>
                </a:schemeClr>
              </a:gs>
              <a:gs pos="30000">
                <a:schemeClr val="tx1">
                  <a:alpha val="20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3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78C072-9022-4649-936D-24F164B34D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30113" y="1674996"/>
            <a:ext cx="3327130" cy="2743201"/>
          </a:xfrm>
        </p:spPr>
        <p:txBody>
          <a:bodyPr anchor="b">
            <a:normAutofit fontScale="90000"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3000" dirty="0">
                <a:solidFill>
                  <a:schemeClr val="bg1"/>
                </a:solidFill>
              </a:rPr>
              <a:t>Orange County Crisis/Diversion Facility Project</a:t>
            </a:r>
            <a:br>
              <a:rPr lang="en-US" sz="3000" dirty="0">
                <a:solidFill>
                  <a:schemeClr val="bg1"/>
                </a:solidFill>
              </a:rPr>
            </a:br>
            <a:br>
              <a:rPr lang="en-US" sz="3000" dirty="0">
                <a:solidFill>
                  <a:schemeClr val="bg1"/>
                </a:solidFill>
              </a:rPr>
            </a:br>
            <a:r>
              <a:rPr lang="en-US" sz="2700" dirty="0">
                <a:solidFill>
                  <a:schemeClr val="bg1"/>
                </a:solidFill>
              </a:rPr>
              <a:t>update</a:t>
            </a:r>
            <a:br>
              <a:rPr lang="en-US" sz="3000" dirty="0">
                <a:solidFill>
                  <a:schemeClr val="bg1"/>
                </a:solidFill>
              </a:rPr>
            </a:br>
            <a:br>
              <a:rPr lang="en-US" sz="3000" dirty="0">
                <a:solidFill>
                  <a:schemeClr val="bg1"/>
                </a:solidFill>
              </a:rPr>
            </a:br>
            <a:r>
              <a:rPr lang="en-US" sz="2700" dirty="0">
                <a:solidFill>
                  <a:schemeClr val="bg1"/>
                </a:solidFill>
              </a:rPr>
              <a:t>December 2023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B95CC9-5D46-45BA-B1D9-DD7A039035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33883" y="5410058"/>
            <a:ext cx="4023360" cy="72335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bg1"/>
                </a:solidFill>
              </a:rPr>
              <a:t>orange County Behavioral Health Task Force</a:t>
            </a:r>
          </a:p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bg1"/>
                </a:solidFill>
              </a:rPr>
              <a:t>Crisis-Diversion Facility Subcommittee</a:t>
            </a:r>
          </a:p>
        </p:txBody>
      </p:sp>
    </p:spTree>
    <p:extLst>
      <p:ext uri="{BB962C8B-B14F-4D97-AF65-F5344CB8AC3E}">
        <p14:creationId xmlns:p14="http://schemas.microsoft.com/office/powerpoint/2010/main" val="1372714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509"/>
    </mc:Choice>
    <mc:Fallback xmlns="">
      <p:transition spd="slow" advTm="2250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47DD45CF-2CE8-42CC-AB5D-FA6C84C7B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520644"/>
          </a:xfrm>
        </p:spPr>
        <p:txBody>
          <a:bodyPr anchor="ctr" anchorCtr="0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D2B52-51F6-4253-8330-47DD3269DA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4" y="1280159"/>
            <a:ext cx="11029615" cy="4940167"/>
          </a:xfrm>
        </p:spPr>
        <p:txBody>
          <a:bodyPr anchor="t" anchorCtr="0">
            <a:noAutofit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Crisis-Diversion Facility (CDF) Overview.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Project Benefits.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Project Status and Next Steps.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Additional Information.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BF2BFC5-6EFF-45A4-966F-057006FE1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095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691"/>
    </mc:Choice>
    <mc:Fallback xmlns="">
      <p:transition spd="slow" advTm="1569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47DD45CF-2CE8-42CC-AB5D-FA6C84C7B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52064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CDF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D2B52-51F6-4253-8330-47DD3269DA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6114" y="1253525"/>
            <a:ext cx="11189646" cy="5508880"/>
          </a:xfrm>
        </p:spPr>
        <p:txBody>
          <a:bodyPr anchor="t" anchorCtr="0">
            <a:noAutofit/>
          </a:bodyPr>
          <a:lstStyle/>
          <a:p>
            <a:pPr marL="326646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b="1" dirty="0">
                <a:solidFill>
                  <a:schemeClr val="tx1"/>
                </a:solidFill>
              </a:rPr>
              <a:t>Clinical Services</a:t>
            </a:r>
          </a:p>
          <a:p>
            <a:pPr marL="596646" lvl="2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Behavioral Health services for mental illness and substance use disorders.</a:t>
            </a:r>
          </a:p>
          <a:p>
            <a:pPr marL="596646" lvl="2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Behavioral Health Urgent Care (BHUC) for individuals 4 years old and older.</a:t>
            </a:r>
          </a:p>
          <a:p>
            <a:pPr marL="596646" lvl="2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Facility Based Crisis (FBC) services for adults requiring more than 24-hour length of stay.</a:t>
            </a:r>
          </a:p>
          <a:p>
            <a:pPr marL="596646" lvl="2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Medical urgent care to lower medical clearance barriers.</a:t>
            </a:r>
          </a:p>
          <a:p>
            <a:pPr marL="326646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b="1" dirty="0">
                <a:solidFill>
                  <a:schemeClr val="tx1"/>
                </a:solidFill>
              </a:rPr>
              <a:t>First Responders and Criminal Justice</a:t>
            </a:r>
          </a:p>
          <a:p>
            <a:pPr marL="596646" lvl="2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Provide law enforcement and EMS a default </a:t>
            </a:r>
            <a:r>
              <a:rPr lang="en-US" sz="1800" i="1" dirty="0">
                <a:solidFill>
                  <a:schemeClr val="tx1"/>
                </a:solidFill>
              </a:rPr>
              <a:t>no wrong door </a:t>
            </a:r>
            <a:r>
              <a:rPr lang="en-US" sz="1800" dirty="0">
                <a:solidFill>
                  <a:schemeClr val="tx1"/>
                </a:solidFill>
              </a:rPr>
              <a:t>destination in lieu of ED or Detention Center.</a:t>
            </a:r>
          </a:p>
          <a:p>
            <a:pPr marL="596646" lvl="2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Support deflection and diversion programs in lieu of CJ involvement.</a:t>
            </a:r>
          </a:p>
          <a:p>
            <a:pPr marL="596646" lvl="2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Provide most appropriate care for justice-involved individuals in the least restrictive setting possible.</a:t>
            </a:r>
          </a:p>
          <a:p>
            <a:pPr marL="326646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b="1" dirty="0">
                <a:solidFill>
                  <a:schemeClr val="tx1"/>
                </a:solidFill>
              </a:rPr>
              <a:t>Community Treatment and Social Services</a:t>
            </a:r>
          </a:p>
          <a:p>
            <a:pPr marL="596646" lvl="2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Referrals to community treatment with support of peer specialist to facilitate transitioning individuals to from crisis care to living in the community and accessing care on an outpatient basis.</a:t>
            </a:r>
          </a:p>
          <a:p>
            <a:pPr marL="596646" lvl="2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Resource Center, Peer Living Room, and training facility to provide support to consumers and families before, during, and after a crisis.</a:t>
            </a:r>
          </a:p>
          <a:p>
            <a:pPr marL="596646" lvl="2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Individualized coordinated discharge plan providing access to necessary housing, social services, and resources with peer specialist support.</a:t>
            </a:r>
          </a:p>
          <a:p>
            <a:pPr marL="596646" lvl="2" indent="-28575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BF2BFC5-6EFF-45A4-966F-057006FE1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36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262"/>
    </mc:Choice>
    <mc:Fallback xmlns="">
      <p:transition spd="slow" advTm="18262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47DD45CF-2CE8-42CC-AB5D-FA6C84C7B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731521"/>
            <a:ext cx="11029616" cy="462798"/>
          </a:xfrm>
        </p:spPr>
        <p:txBody>
          <a:bodyPr>
            <a:noAutofit/>
          </a:bodyPr>
          <a:lstStyle/>
          <a:p>
            <a:pPr marL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CDF benefits derive from community collaboration</a:t>
            </a:r>
            <a:endParaRPr lang="en-US" b="1" dirty="0"/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EEBAA343-CD07-476F-B355-8732312FFF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8640" y="1284842"/>
            <a:ext cx="11029616" cy="741269"/>
          </a:xfrm>
        </p:spPr>
        <p:txBody>
          <a:bodyPr anchor="t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The CDF will provide enhanced BH crisis services to individuals and families.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The CDF will enable community stakeholders to perform more effectively.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11F089E-35DB-4C39-B51A-A0DB63643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4</a:t>
            </a:fld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95C6D4A-80C6-4280-A80C-9DEA50C7408C}"/>
              </a:ext>
            </a:extLst>
          </p:cNvPr>
          <p:cNvGrpSpPr/>
          <p:nvPr/>
        </p:nvGrpSpPr>
        <p:grpSpPr>
          <a:xfrm>
            <a:off x="974221" y="2639265"/>
            <a:ext cx="10636589" cy="3784649"/>
            <a:chOff x="3341829" y="2516673"/>
            <a:chExt cx="11046330" cy="3784649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6594F171-A978-4D3D-8466-6CB40ED53A92}"/>
                </a:ext>
              </a:extLst>
            </p:cNvPr>
            <p:cNvSpPr/>
            <p:nvPr/>
          </p:nvSpPr>
          <p:spPr>
            <a:xfrm>
              <a:off x="3341829" y="3284413"/>
              <a:ext cx="3016909" cy="3016909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26EB71B-0721-4BA7-B213-23143A65B937}"/>
                </a:ext>
              </a:extLst>
            </p:cNvPr>
            <p:cNvSpPr/>
            <p:nvPr/>
          </p:nvSpPr>
          <p:spPr>
            <a:xfrm>
              <a:off x="3772996" y="3715580"/>
              <a:ext cx="2154576" cy="2154576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077AB1B7-964C-4E3C-9266-2038A16067AF}"/>
                </a:ext>
              </a:extLst>
            </p:cNvPr>
            <p:cNvSpPr/>
            <p:nvPr/>
          </p:nvSpPr>
          <p:spPr>
            <a:xfrm>
              <a:off x="4203911" y="4146495"/>
              <a:ext cx="1292745" cy="1292745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7CC449E6-3345-44BA-B378-665DDF344C83}"/>
                </a:ext>
              </a:extLst>
            </p:cNvPr>
            <p:cNvSpPr/>
            <p:nvPr/>
          </p:nvSpPr>
          <p:spPr>
            <a:xfrm>
              <a:off x="4634826" y="4552473"/>
              <a:ext cx="430915" cy="430915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5D9ED2C-371B-41BF-B6F3-53E4DCDDECA3}"/>
                </a:ext>
              </a:extLst>
            </p:cNvPr>
            <p:cNvSpPr/>
            <p:nvPr/>
          </p:nvSpPr>
          <p:spPr>
            <a:xfrm>
              <a:off x="6989451" y="2516673"/>
              <a:ext cx="7364900" cy="466241"/>
            </a:xfrm>
            <a:custGeom>
              <a:avLst/>
              <a:gdLst>
                <a:gd name="connsiteX0" fmla="*/ 0 w 3183714"/>
                <a:gd name="connsiteY0" fmla="*/ 0 h 721544"/>
                <a:gd name="connsiteX1" fmla="*/ 3183714 w 3183714"/>
                <a:gd name="connsiteY1" fmla="*/ 0 h 721544"/>
                <a:gd name="connsiteX2" fmla="*/ 3183714 w 3183714"/>
                <a:gd name="connsiteY2" fmla="*/ 721544 h 721544"/>
                <a:gd name="connsiteX3" fmla="*/ 0 w 3183714"/>
                <a:gd name="connsiteY3" fmla="*/ 721544 h 721544"/>
                <a:gd name="connsiteX4" fmla="*/ 0 w 3183714"/>
                <a:gd name="connsiteY4" fmla="*/ 0 h 721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83714" h="721544">
                  <a:moveTo>
                    <a:pt x="0" y="0"/>
                  </a:moveTo>
                  <a:lnTo>
                    <a:pt x="3183714" y="0"/>
                  </a:lnTo>
                  <a:lnTo>
                    <a:pt x="3183714" y="721544"/>
                  </a:lnTo>
                  <a:lnTo>
                    <a:pt x="0" y="72154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17780" rIns="17780" bIns="17780" numCol="1" spcCol="1270" anchor="t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n-US" b="1" kern="1200" dirty="0"/>
                <a:t>Consumers and Families.</a:t>
              </a:r>
            </a:p>
            <a:p>
              <a:pPr marL="283464" lvl="1" indent="-283464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Approximately 370 visits per month could be served at the CDF</a:t>
              </a:r>
              <a:r>
                <a:rPr lang="en-US" sz="1400" dirty="0"/>
                <a:t>.</a:t>
              </a:r>
              <a:endParaRPr lang="en-US" sz="1400" kern="1200" dirty="0"/>
            </a:p>
          </p:txBody>
        </p:sp>
        <p:sp>
          <p:nvSpPr>
            <p:cNvPr id="11" name="Straight Connector 10">
              <a:extLst>
                <a:ext uri="{FF2B5EF4-FFF2-40B4-BE49-F238E27FC236}">
                  <a16:creationId xmlns:a16="http://schemas.microsoft.com/office/drawing/2014/main" id="{E49A5BE4-6C6B-4A46-83F9-45E1A03FAC51}"/>
                </a:ext>
              </a:extLst>
            </p:cNvPr>
            <p:cNvSpPr/>
            <p:nvPr/>
          </p:nvSpPr>
          <p:spPr>
            <a:xfrm>
              <a:off x="6484443" y="2639549"/>
              <a:ext cx="377113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Straight Connector 11">
              <a:extLst>
                <a:ext uri="{FF2B5EF4-FFF2-40B4-BE49-F238E27FC236}">
                  <a16:creationId xmlns:a16="http://schemas.microsoft.com/office/drawing/2014/main" id="{A4214B5D-76AA-498C-BB98-821DD3A02673}"/>
                </a:ext>
              </a:extLst>
            </p:cNvPr>
            <p:cNvSpPr/>
            <p:nvPr/>
          </p:nvSpPr>
          <p:spPr>
            <a:xfrm rot="5400000">
              <a:off x="4588819" y="2877130"/>
              <a:ext cx="2131949" cy="165930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EC12304-5406-4C1C-A77E-A491785D444A}"/>
                </a:ext>
              </a:extLst>
            </p:cNvPr>
            <p:cNvSpPr/>
            <p:nvPr/>
          </p:nvSpPr>
          <p:spPr>
            <a:xfrm>
              <a:off x="6989451" y="2990465"/>
              <a:ext cx="7364900" cy="1226038"/>
            </a:xfrm>
            <a:custGeom>
              <a:avLst/>
              <a:gdLst>
                <a:gd name="connsiteX0" fmla="*/ 0 w 1508454"/>
                <a:gd name="connsiteY0" fmla="*/ 0 h 721544"/>
                <a:gd name="connsiteX1" fmla="*/ 1508454 w 1508454"/>
                <a:gd name="connsiteY1" fmla="*/ 0 h 721544"/>
                <a:gd name="connsiteX2" fmla="*/ 1508454 w 1508454"/>
                <a:gd name="connsiteY2" fmla="*/ 721544 h 721544"/>
                <a:gd name="connsiteX3" fmla="*/ 0 w 1508454"/>
                <a:gd name="connsiteY3" fmla="*/ 721544 h 721544"/>
                <a:gd name="connsiteX4" fmla="*/ 0 w 1508454"/>
                <a:gd name="connsiteY4" fmla="*/ 0 h 721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8454" h="721544">
                  <a:moveTo>
                    <a:pt x="0" y="0"/>
                  </a:moveTo>
                  <a:lnTo>
                    <a:pt x="1508454" y="0"/>
                  </a:lnTo>
                  <a:lnTo>
                    <a:pt x="1508454" y="721544"/>
                  </a:lnTo>
                  <a:lnTo>
                    <a:pt x="0" y="72154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17780" rIns="17780" bIns="1778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n-US" b="1" kern="1200" dirty="0"/>
                <a:t>County and Municipal Services.</a:t>
              </a:r>
            </a:p>
            <a:p>
              <a:pPr marL="285750" lvl="0" indent="-285750" algn="l" defTabSz="6223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sz="1400" dirty="0"/>
                <a:t>Emergency Medical Services (EMS).</a:t>
              </a:r>
            </a:p>
            <a:p>
              <a:pPr marL="285750" lvl="0" indent="-285750" algn="l" defTabSz="6223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sz="1400" dirty="0"/>
                <a:t>Law Enforcement.</a:t>
              </a:r>
            </a:p>
            <a:p>
              <a:pPr marL="285750" lvl="0" indent="-285750" algn="l" defTabSz="6223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sz="1400" kern="1200" dirty="0"/>
                <a:t>Chil</a:t>
              </a:r>
              <a:r>
                <a:rPr lang="en-US" sz="1400" dirty="0"/>
                <a:t>d and Adolescent Services.</a:t>
              </a:r>
            </a:p>
            <a:p>
              <a:pPr marL="285750" lvl="0" indent="-285750" algn="l" defTabSz="6223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sz="1400" dirty="0"/>
                <a:t>Housing and Support programs.</a:t>
              </a:r>
            </a:p>
          </p:txBody>
        </p:sp>
        <p:sp>
          <p:nvSpPr>
            <p:cNvPr id="14" name="Straight Connector 13">
              <a:extLst>
                <a:ext uri="{FF2B5EF4-FFF2-40B4-BE49-F238E27FC236}">
                  <a16:creationId xmlns:a16="http://schemas.microsoft.com/office/drawing/2014/main" id="{4187FBA8-09BB-4870-AB3C-107BB49B88DE}"/>
                </a:ext>
              </a:extLst>
            </p:cNvPr>
            <p:cNvSpPr/>
            <p:nvPr/>
          </p:nvSpPr>
          <p:spPr>
            <a:xfrm>
              <a:off x="6492918" y="3171312"/>
              <a:ext cx="377113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5" name="Straight Connector 14">
              <a:extLst>
                <a:ext uri="{FF2B5EF4-FFF2-40B4-BE49-F238E27FC236}">
                  <a16:creationId xmlns:a16="http://schemas.microsoft.com/office/drawing/2014/main" id="{4C320EBC-6A2F-4107-8BE2-8D5EBBEDBEC8}"/>
                </a:ext>
              </a:extLst>
            </p:cNvPr>
            <p:cNvSpPr/>
            <p:nvPr/>
          </p:nvSpPr>
          <p:spPr>
            <a:xfrm rot="5400000">
              <a:off x="4878593" y="3408935"/>
              <a:ext cx="1835279" cy="139337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93D7F83-046A-4B9A-A073-2D6DBF3490A2}"/>
                </a:ext>
              </a:extLst>
            </p:cNvPr>
            <p:cNvSpPr/>
            <p:nvPr/>
          </p:nvSpPr>
          <p:spPr>
            <a:xfrm>
              <a:off x="7023258" y="4179879"/>
              <a:ext cx="7364901" cy="721544"/>
            </a:xfrm>
            <a:custGeom>
              <a:avLst/>
              <a:gdLst>
                <a:gd name="connsiteX0" fmla="*/ 0 w 1508454"/>
                <a:gd name="connsiteY0" fmla="*/ 0 h 721544"/>
                <a:gd name="connsiteX1" fmla="*/ 1508454 w 1508454"/>
                <a:gd name="connsiteY1" fmla="*/ 0 h 721544"/>
                <a:gd name="connsiteX2" fmla="*/ 1508454 w 1508454"/>
                <a:gd name="connsiteY2" fmla="*/ 721544 h 721544"/>
                <a:gd name="connsiteX3" fmla="*/ 0 w 1508454"/>
                <a:gd name="connsiteY3" fmla="*/ 721544 h 721544"/>
                <a:gd name="connsiteX4" fmla="*/ 0 w 1508454"/>
                <a:gd name="connsiteY4" fmla="*/ 0 h 721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8454" h="721544">
                  <a:moveTo>
                    <a:pt x="0" y="0"/>
                  </a:moveTo>
                  <a:lnTo>
                    <a:pt x="1508454" y="0"/>
                  </a:lnTo>
                  <a:lnTo>
                    <a:pt x="1508454" y="721544"/>
                  </a:lnTo>
                  <a:lnTo>
                    <a:pt x="0" y="72154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17780" rIns="17780" bIns="1778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n-US" b="1" kern="1200" dirty="0"/>
                <a:t>Criminal Justice.</a:t>
              </a:r>
            </a:p>
            <a:p>
              <a:pPr marL="285750" lvl="0" indent="-285750" algn="l" defTabSz="6223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sz="1400" kern="1200" dirty="0"/>
                <a:t>Deflection and Diversion Programs.</a:t>
              </a:r>
            </a:p>
            <a:p>
              <a:pPr marL="285750" lvl="0" indent="-285750" algn="l" defTabSz="6223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sz="1400" kern="1200" dirty="0"/>
                <a:t>Detention Center</a:t>
              </a:r>
              <a:r>
                <a:rPr lang="en-US" sz="1400" dirty="0"/>
                <a:t>.</a:t>
              </a:r>
              <a:endParaRPr lang="en-US" sz="1400" kern="1200" dirty="0"/>
            </a:p>
          </p:txBody>
        </p:sp>
        <p:sp>
          <p:nvSpPr>
            <p:cNvPr id="17" name="Straight Connector 16">
              <a:extLst>
                <a:ext uri="{FF2B5EF4-FFF2-40B4-BE49-F238E27FC236}">
                  <a16:creationId xmlns:a16="http://schemas.microsoft.com/office/drawing/2014/main" id="{5DAC6DC1-31B4-48B8-9A4D-58DF79D040A3}"/>
                </a:ext>
              </a:extLst>
            </p:cNvPr>
            <p:cNvSpPr/>
            <p:nvPr/>
          </p:nvSpPr>
          <p:spPr>
            <a:xfrm>
              <a:off x="6466565" y="4330641"/>
              <a:ext cx="377113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Straight Connector 17">
              <a:extLst>
                <a:ext uri="{FF2B5EF4-FFF2-40B4-BE49-F238E27FC236}">
                  <a16:creationId xmlns:a16="http://schemas.microsoft.com/office/drawing/2014/main" id="{F3F0CE2B-600F-4219-BD07-59ABB7F6DDD5}"/>
                </a:ext>
              </a:extLst>
            </p:cNvPr>
            <p:cNvSpPr/>
            <p:nvPr/>
          </p:nvSpPr>
          <p:spPr>
            <a:xfrm rot="5400000">
              <a:off x="5426747" y="4326551"/>
              <a:ext cx="1031612" cy="1044504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1A91693-B3A3-4C1B-BC32-E41833F7A77C}"/>
                </a:ext>
              </a:extLst>
            </p:cNvPr>
            <p:cNvSpPr/>
            <p:nvPr/>
          </p:nvSpPr>
          <p:spPr>
            <a:xfrm>
              <a:off x="7023258" y="4932914"/>
              <a:ext cx="7364901" cy="721544"/>
            </a:xfrm>
            <a:custGeom>
              <a:avLst/>
              <a:gdLst>
                <a:gd name="connsiteX0" fmla="*/ 0 w 1508454"/>
                <a:gd name="connsiteY0" fmla="*/ 0 h 721544"/>
                <a:gd name="connsiteX1" fmla="*/ 1508454 w 1508454"/>
                <a:gd name="connsiteY1" fmla="*/ 0 h 721544"/>
                <a:gd name="connsiteX2" fmla="*/ 1508454 w 1508454"/>
                <a:gd name="connsiteY2" fmla="*/ 721544 h 721544"/>
                <a:gd name="connsiteX3" fmla="*/ 0 w 1508454"/>
                <a:gd name="connsiteY3" fmla="*/ 721544 h 721544"/>
                <a:gd name="connsiteX4" fmla="*/ 0 w 1508454"/>
                <a:gd name="connsiteY4" fmla="*/ 0 h 721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8454" h="721544">
                  <a:moveTo>
                    <a:pt x="0" y="0"/>
                  </a:moveTo>
                  <a:lnTo>
                    <a:pt x="1508454" y="0"/>
                  </a:lnTo>
                  <a:lnTo>
                    <a:pt x="1508454" y="721544"/>
                  </a:lnTo>
                  <a:lnTo>
                    <a:pt x="0" y="72154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17780" rIns="17780" bIns="1778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en-US" b="1" kern="1200" dirty="0"/>
                <a:t>Hospital-based services.</a:t>
              </a:r>
            </a:p>
            <a:p>
              <a:pPr marL="285750" lvl="0" indent="-285750" algn="l" defTabSz="6223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sz="1400" dirty="0"/>
                <a:t>Reduced use of ED thus avoiding overcrowding and higher costs.</a:t>
              </a:r>
            </a:p>
            <a:p>
              <a:pPr marL="285750" lvl="0" indent="-285750" algn="l" defTabSz="622300"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sz="1400" kern="1200" dirty="0"/>
                <a:t>Reduced reliance on inpatient beds and associated higher costs.</a:t>
              </a:r>
            </a:p>
          </p:txBody>
        </p:sp>
        <p:sp>
          <p:nvSpPr>
            <p:cNvPr id="20" name="Straight Connector 19">
              <a:extLst>
                <a:ext uri="{FF2B5EF4-FFF2-40B4-BE49-F238E27FC236}">
                  <a16:creationId xmlns:a16="http://schemas.microsoft.com/office/drawing/2014/main" id="{DA8AB3D2-CB6C-4C5D-AA99-998798B16D0E}"/>
                </a:ext>
              </a:extLst>
            </p:cNvPr>
            <p:cNvSpPr/>
            <p:nvPr/>
          </p:nvSpPr>
          <p:spPr>
            <a:xfrm>
              <a:off x="6476145" y="5049431"/>
              <a:ext cx="377113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1" name="Straight Connector 20">
              <a:extLst>
                <a:ext uri="{FF2B5EF4-FFF2-40B4-BE49-F238E27FC236}">
                  <a16:creationId xmlns:a16="http://schemas.microsoft.com/office/drawing/2014/main" id="{91E981F3-3946-4CD2-97AE-105754294DE3}"/>
                </a:ext>
              </a:extLst>
            </p:cNvPr>
            <p:cNvSpPr/>
            <p:nvPr/>
          </p:nvSpPr>
          <p:spPr>
            <a:xfrm rot="5400000">
              <a:off x="5800918" y="5019279"/>
              <a:ext cx="643612" cy="703326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15257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360CC-C024-EC2B-0694-FB2264F74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525564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Project Status and Next steps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19070D-122F-244D-69D8-CEA781106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E43FFFB-6DFA-72C7-EE81-0E59A0EFE8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192894"/>
              </p:ext>
            </p:extLst>
          </p:nvPr>
        </p:nvGraphicFramePr>
        <p:xfrm>
          <a:off x="565298" y="1153609"/>
          <a:ext cx="11040212" cy="5704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5697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47DD45CF-2CE8-42CC-AB5D-FA6C84C7B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731521"/>
            <a:ext cx="11029616" cy="462798"/>
          </a:xfrm>
        </p:spPr>
        <p:txBody>
          <a:bodyPr>
            <a:noAutofit/>
          </a:bodyPr>
          <a:lstStyle/>
          <a:p>
            <a:pPr marL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Additional Information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11F089E-35DB-4C39-B51A-A0DB63643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tIns="54864"/>
          <a:lstStyle/>
          <a:p>
            <a:fld id="{3A98EE3D-8CD1-4C3F-BD1C-C98C9596463C}" type="slidenum">
              <a:rPr lang="en-US" smtClean="0"/>
              <a:t>6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096DD9-264D-4D29-B684-7B72AA46BECA}"/>
              </a:ext>
            </a:extLst>
          </p:cNvPr>
          <p:cNvSpPr txBox="1"/>
          <p:nvPr/>
        </p:nvSpPr>
        <p:spPr>
          <a:xfrm>
            <a:off x="548640" y="1289304"/>
            <a:ext cx="11062170" cy="11646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 lvl="1" defTabSz="457200"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  <a:buSzPct val="92000"/>
            </a:pPr>
            <a:r>
              <a:rPr lang="en-US" dirty="0">
                <a:cs typeface="Times New Roman" panose="02020603050405020304" pitchFamily="18" charset="0"/>
              </a:rPr>
              <a:t>Additional information is available on the Orange County Web Site at:</a:t>
            </a:r>
          </a:p>
          <a:p>
            <a:pPr marL="18000" lvl="1" algn="ctr" defTabSz="457200"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  <a:buSzPct val="92000"/>
            </a:pPr>
            <a:r>
              <a:rPr lang="en-US" dirty="0">
                <a:cs typeface="Times New Roman" panose="02020603050405020304" pitchFamily="18" charset="0"/>
                <a:hlinkClick r:id="rId2"/>
              </a:rPr>
              <a:t>https://www.orangecountync.gov/3168/Crisis-Diversion-Facility</a:t>
            </a:r>
            <a:endParaRPr lang="en-US" dirty="0">
              <a:cs typeface="Times New Roman" panose="02020603050405020304" pitchFamily="18" charset="0"/>
            </a:endParaRPr>
          </a:p>
          <a:p>
            <a:pPr marL="324000" lvl="1" indent="-306000" defTabSz="457200"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21294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nalogousFromDarkSeedLeftStep">
      <a:dk1>
        <a:srgbClr val="000000"/>
      </a:dk1>
      <a:lt1>
        <a:srgbClr val="FFFFFF"/>
      </a:lt1>
      <a:dk2>
        <a:srgbClr val="412425"/>
      </a:dk2>
      <a:lt2>
        <a:srgbClr val="E2E5E8"/>
      </a:lt2>
      <a:accent1>
        <a:srgbClr val="C98447"/>
      </a:accent1>
      <a:accent2>
        <a:srgbClr val="B73C35"/>
      </a:accent2>
      <a:accent3>
        <a:srgbClr val="C94776"/>
      </a:accent3>
      <a:accent4>
        <a:srgbClr val="B7359B"/>
      </a:accent4>
      <a:accent5>
        <a:srgbClr val="AF47C9"/>
      </a:accent5>
      <a:accent6>
        <a:srgbClr val="6E3EBA"/>
      </a:accent6>
      <a:hlink>
        <a:srgbClr val="BB3FBF"/>
      </a:hlink>
      <a:folHlink>
        <a:srgbClr val="7F7F7F"/>
      </a:folHlink>
    </a:clrScheme>
    <a:fontScheme name="Dividend">
      <a:majorFont>
        <a:latin typeface="Arial Nova Ligh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ova Ligh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2948</TotalTime>
  <Words>533</Words>
  <Application>Microsoft Office PowerPoint</Application>
  <PresentationFormat>Widescreen</PresentationFormat>
  <Paragraphs>58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Nova Light</vt:lpstr>
      <vt:lpstr>Calibri</vt:lpstr>
      <vt:lpstr>Wingdings</vt:lpstr>
      <vt:lpstr>Wingdings 2</vt:lpstr>
      <vt:lpstr>DividendVTI</vt:lpstr>
      <vt:lpstr>Orange County Crisis/Diversion Facility Project  update  December 2023</vt:lpstr>
      <vt:lpstr>topics</vt:lpstr>
      <vt:lpstr>CDF overview</vt:lpstr>
      <vt:lpstr>    CDF benefits derive from community collaboration</vt:lpstr>
      <vt:lpstr>Project Status and Next steps</vt:lpstr>
      <vt:lpstr>    Additional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Orange County Crisis/Diversion Facility  Findings and Recommendations</dc:title>
  <dc:creator>Anthony Marimpietri</dc:creator>
  <cp:lastModifiedBy>Caitlin Fenhagen</cp:lastModifiedBy>
  <cp:revision>284</cp:revision>
  <dcterms:created xsi:type="dcterms:W3CDTF">2021-01-09T15:50:39Z</dcterms:created>
  <dcterms:modified xsi:type="dcterms:W3CDTF">2023-11-30T18:34:50Z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2023-11-30T12:46:14Z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b507459c-743d-4f3f-ae6e-d1526b7a62ad</vt:lpwstr>
  </property>
  <property fmtid="{D5CDD505-2E9C-101B-9397-08002B2CF9AE}" pid="7" name="MSIP_Label_defa4170-0d19-0005-0004-bc88714345d2_ActionId">
    <vt:lpwstr>8f46defe-0e17-4b16-8dda-24d8776afecd</vt:lpwstr>
  </property>
  <property fmtid="{D5CDD505-2E9C-101B-9397-08002B2CF9AE}" pid="8" name="MSIP_Label_defa4170-0d19-0005-0004-bc88714345d2_ContentBits">
    <vt:lpwstr>0</vt:lpwstr>
  </property>
</Properties>
</file>