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7" r:id="rId3"/>
    <p:sldId id="334" r:id="rId4"/>
    <p:sldId id="337" r:id="rId5"/>
    <p:sldId id="312" r:id="rId6"/>
    <p:sldId id="339" r:id="rId7"/>
    <p:sldId id="338" r:id="rId8"/>
    <p:sldId id="287" r:id="rId9"/>
    <p:sldId id="310" r:id="rId10"/>
    <p:sldId id="306" r:id="rId11"/>
    <p:sldId id="335" r:id="rId12"/>
    <p:sldId id="320" r:id="rId13"/>
    <p:sldId id="340" r:id="rId14"/>
    <p:sldId id="325" r:id="rId15"/>
    <p:sldId id="321" r:id="rId16"/>
    <p:sldId id="331" r:id="rId17"/>
    <p:sldId id="329" r:id="rId18"/>
    <p:sldId id="327" r:id="rId19"/>
    <p:sldId id="33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Crawford" initials="RC" lastIdx="10" clrIdx="0">
    <p:extLst>
      <p:ext uri="{19B8F6BF-5375-455C-9EA6-DF929625EA0E}">
        <p15:presenceInfo xmlns:p15="http://schemas.microsoft.com/office/powerpoint/2012/main" userId="S-1-5-21-3569359877-4163410900-2817729324-23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3"/>
    <a:srgbClr val="C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3" autoAdjust="0"/>
    <p:restoredTop sz="79268" autoAdjust="0"/>
  </p:normalViewPr>
  <p:slideViewPr>
    <p:cSldViewPr>
      <p:cViewPr varScale="1">
        <p:scale>
          <a:sx n="68" d="100"/>
          <a:sy n="68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85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91"/>
    </p:cViewPr>
  </p:sorterViewPr>
  <p:notesViewPr>
    <p:cSldViewPr>
      <p:cViewPr>
        <p:scale>
          <a:sx n="100" d="100"/>
          <a:sy n="100" d="100"/>
        </p:scale>
        <p:origin x="2371" y="-1805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ingcharles\users\plaughton\Personnel%20Costs%20to%20Continue%20in%20FY18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narch\user\kvaughn\CPI%20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'Revenues and Expenditures'!$B$5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4998405573135137E-3"/>
                  <c:y val="-2.07396448141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43-4ADF-82FD-F9C9633433AB}"/>
                </c:ext>
              </c:extLst>
            </c:dLbl>
            <c:dLbl>
              <c:idx val="4"/>
              <c:layout>
                <c:manualLayout>
                  <c:x val="-7.7881619937694704E-3"/>
                  <c:y val="-1.1180994773985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3-409E-A538-AE12FB0EA111}"/>
                </c:ext>
              </c:extLst>
            </c:dLbl>
            <c:dLbl>
              <c:idx val="5"/>
              <c:layout>
                <c:manualLayout>
                  <c:x val="1.557632398753894E-3"/>
                  <c:y val="-2.5157238241467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3-4E96-AF8F-C2920BB7C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'Revenues and Expenditures'!$A$9:$A$14</c:f>
              <c:strCache>
                <c:ptCount val="6"/>
                <c:pt idx="0">
                  <c:v>FY 2018-19 </c:v>
                </c:pt>
                <c:pt idx="1">
                  <c:v>FY 2019-20 </c:v>
                </c:pt>
                <c:pt idx="2">
                  <c:v>FY 2020-21</c:v>
                </c:pt>
                <c:pt idx="3">
                  <c:v>FY 2021-22</c:v>
                </c:pt>
                <c:pt idx="4">
                  <c:v>FY 2022-23</c:v>
                </c:pt>
                <c:pt idx="5">
                  <c:v>FY 2023-24 Proj.</c:v>
                </c:pt>
              </c:strCache>
            </c:strRef>
          </c:cat>
          <c:val>
            <c:numRef>
              <c:f>'Revenues and Expenditures'!$B$9:$B$14</c:f>
              <c:numCache>
                <c:formatCode>"$"#,##0.0</c:formatCode>
                <c:ptCount val="6"/>
                <c:pt idx="0">
                  <c:v>225.1</c:v>
                </c:pt>
                <c:pt idx="1">
                  <c:v>235.3</c:v>
                </c:pt>
                <c:pt idx="2">
                  <c:v>248.2</c:v>
                </c:pt>
                <c:pt idx="3">
                  <c:v>256.5</c:v>
                </c:pt>
                <c:pt idx="4">
                  <c:v>269.39999999999998</c:v>
                </c:pt>
                <c:pt idx="5">
                  <c:v>276.39999999999998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4ADF-82FD-F9C9633433AB}"/>
            </c:ext>
          </c:extLst>
        </c:ser>
        <c:ser>
          <c:idx val="1"/>
          <c:order val="1"/>
          <c:tx>
            <c:strRef>
              <c:f>'Revenues and Expenditures'!$C$5</c:f>
              <c:strCache>
                <c:ptCount val="1"/>
                <c:pt idx="0">
                  <c:v>Expenditures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25474035371717E-2"/>
                  <c:y val="-2.867617021876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43-4ADF-82FD-F9C9633433AB}"/>
                </c:ext>
              </c:extLst>
            </c:dLbl>
            <c:dLbl>
              <c:idx val="1"/>
              <c:layout>
                <c:manualLayout>
                  <c:x val="1.8518518518518517E-2"/>
                  <c:y val="-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43-4ADF-82FD-F9C9633433AB}"/>
                </c:ext>
              </c:extLst>
            </c:dLbl>
            <c:dLbl>
              <c:idx val="2"/>
              <c:layout>
                <c:manualLayout>
                  <c:x val="2.3191429342360244E-2"/>
                  <c:y val="-3.3542984321956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43-4ADF-82FD-F9C9633433AB}"/>
                </c:ext>
              </c:extLst>
            </c:dLbl>
            <c:dLbl>
              <c:idx val="3"/>
              <c:layout>
                <c:manualLayout>
                  <c:x val="2.0202020202020204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43-4ADF-82FD-F9C9633433AB}"/>
                </c:ext>
              </c:extLst>
            </c:dLbl>
            <c:dLbl>
              <c:idx val="4"/>
              <c:layout>
                <c:manualLayout>
                  <c:x val="1.6835016835016835E-2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8-44DF-9657-274659713CEA}"/>
                </c:ext>
              </c:extLst>
            </c:dLbl>
            <c:dLbl>
              <c:idx val="5"/>
              <c:layout>
                <c:manualLayout>
                  <c:x val="1.40186915887849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3-4E96-AF8F-C2920BB7C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'Revenues and Expenditures'!$A$9:$A$14</c:f>
              <c:strCache>
                <c:ptCount val="6"/>
                <c:pt idx="0">
                  <c:v>FY 2018-19 </c:v>
                </c:pt>
                <c:pt idx="1">
                  <c:v>FY 2019-20 </c:v>
                </c:pt>
                <c:pt idx="2">
                  <c:v>FY 2020-21</c:v>
                </c:pt>
                <c:pt idx="3">
                  <c:v>FY 2021-22</c:v>
                </c:pt>
                <c:pt idx="4">
                  <c:v>FY 2022-23</c:v>
                </c:pt>
                <c:pt idx="5">
                  <c:v>FY 2023-24 Proj.</c:v>
                </c:pt>
              </c:strCache>
            </c:strRef>
          </c:cat>
          <c:val>
            <c:numRef>
              <c:f>'Revenues and Expenditures'!$C$9:$C$14</c:f>
              <c:numCache>
                <c:formatCode>"$"#,##0.0</c:formatCode>
                <c:ptCount val="6"/>
                <c:pt idx="0">
                  <c:v>222.5</c:v>
                </c:pt>
                <c:pt idx="1">
                  <c:v>233.3</c:v>
                </c:pt>
                <c:pt idx="2">
                  <c:v>240</c:v>
                </c:pt>
                <c:pt idx="3">
                  <c:v>251.3</c:v>
                </c:pt>
                <c:pt idx="4">
                  <c:v>271.89999999999998</c:v>
                </c:pt>
                <c:pt idx="5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43-4ADF-82FD-F9C963343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96296"/>
        <c:axId val="170002176"/>
        <c:axId val="0"/>
      </c:bar3DChart>
      <c:catAx>
        <c:axId val="169996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02176"/>
        <c:crosses val="autoZero"/>
        <c:auto val="1"/>
        <c:lblAlgn val="ctr"/>
        <c:lblOffset val="100"/>
        <c:noMultiLvlLbl val="0"/>
      </c:catAx>
      <c:valAx>
        <c:axId val="17000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&quot;$&quot;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962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34-41CF-AA2F-DF51688D08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34-41CF-AA2F-DF51688D08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4-41CF-AA2F-DF51688D08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34-41CF-AA2F-DF51688D08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34-41CF-AA2F-DF51688D08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34-41CF-AA2F-DF51688D08C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34-41CF-AA2F-DF51688D08C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D34-41CF-AA2F-DF51688D08CD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D34-41CF-AA2F-DF51688D08C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D34-41CF-AA2F-DF51688D08CD}"/>
                </c:ext>
              </c:extLst>
            </c:dLbl>
            <c:dLbl>
              <c:idx val="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D34-41CF-AA2F-DF51688D08CD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D34-41CF-AA2F-DF51688D08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'Doc Page'!$A$100:$A$107</c:f>
              <c:strCache>
                <c:ptCount val="8"/>
                <c:pt idx="0">
                  <c:v>Property Taxes</c:v>
                </c:pt>
                <c:pt idx="1">
                  <c:v>Sales Tax</c:v>
                </c:pt>
                <c:pt idx="2">
                  <c:v>Licenses and Permits</c:v>
                </c:pt>
                <c:pt idx="3">
                  <c:v>Miscellaneous</c:v>
                </c:pt>
                <c:pt idx="4">
                  <c:v>Appropriated Fund Balance</c:v>
                </c:pt>
                <c:pt idx="5">
                  <c:v>Charges for Services</c:v>
                </c:pt>
                <c:pt idx="6">
                  <c:v>Intergovernmental</c:v>
                </c:pt>
                <c:pt idx="7">
                  <c:v>Transfers</c:v>
                </c:pt>
              </c:strCache>
            </c:strRef>
          </c:cat>
          <c:val>
            <c:numRef>
              <c:f>'Doc Page'!$B$100:$B$107</c:f>
              <c:numCache>
                <c:formatCode>[$$-409]#,##0;[$$-409]#,##0</c:formatCode>
                <c:ptCount val="8"/>
                <c:pt idx="0">
                  <c:v>202085025</c:v>
                </c:pt>
                <c:pt idx="1">
                  <c:v>44139012</c:v>
                </c:pt>
                <c:pt idx="2">
                  <c:v>274200</c:v>
                </c:pt>
                <c:pt idx="3">
                  <c:v>2800011</c:v>
                </c:pt>
                <c:pt idx="4">
                  <c:v>7000000</c:v>
                </c:pt>
                <c:pt idx="5">
                  <c:v>15103690</c:v>
                </c:pt>
                <c:pt idx="6">
                  <c:v>22017818</c:v>
                </c:pt>
                <c:pt idx="7">
                  <c:v>1006039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34-41CF-AA2F-DF51688D0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9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61542645007217"/>
          <c:y val="0.14254182082661351"/>
          <c:w val="0.26138457354992789"/>
          <c:h val="0.62786579388419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14244606252771E-2"/>
          <c:y val="9.7145514291028578E-2"/>
          <c:w val="0.59079132781570221"/>
          <c:h val="0.8057089714179428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9775819306992"/>
          <c:y val="6.900719397185659E-2"/>
          <c:w val="0.59814804112788655"/>
          <c:h val="0.90552983842407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7-42BD-9DE9-BD43A6A1C4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17-42BD-9DE9-BD43A6A1C4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17-42BD-9DE9-BD43A6A1C4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17-42BD-9DE9-BD43A6A1C4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17-42BD-9DE9-BD43A6A1C4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17-42BD-9DE9-BD43A6A1C40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17-42BD-9DE9-BD43A6A1C40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17-42BD-9DE9-BD43A6A1C40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17-42BD-9DE9-BD43A6A1C40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017-42BD-9DE9-BD43A6A1C40A}"/>
              </c:ext>
            </c:extLst>
          </c:dPt>
          <c:dLbls>
            <c:dLbl>
              <c:idx val="0"/>
              <c:layout>
                <c:manualLayout>
                  <c:x val="-1.8957556485001359E-2"/>
                  <c:y val="-0.146812582784100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17-42BD-9DE9-BD43A6A1C40A}"/>
                </c:ext>
              </c:extLst>
            </c:dLbl>
            <c:dLbl>
              <c:idx val="1"/>
              <c:layout>
                <c:manualLayout>
                  <c:x val="9.7883456873009658E-2"/>
                  <c:y val="-0.126945539254706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17-42BD-9DE9-BD43A6A1C40A}"/>
                </c:ext>
              </c:extLst>
            </c:dLbl>
            <c:dLbl>
              <c:idx val="2"/>
              <c:layout>
                <c:manualLayout>
                  <c:x val="6.4918736119523521E-2"/>
                  <c:y val="-6.9289528523171625E-3"/>
                </c:manualLayout>
              </c:layout>
              <c:tx>
                <c:rich>
                  <a:bodyPr/>
                  <a:lstStyle/>
                  <a:p>
                    <a:fld id="{ED0138F3-4835-4FCB-AD7D-43EE3562C459}" type="CATEGORYNAME">
                      <a:rPr lang="en-US" b="1" baseline="0">
                        <a:solidFill>
                          <a:sysClr val="windowText" lastClr="000000"/>
                        </a:solidFill>
                        <a:latin typeface="+mn-lt"/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ysClr val="windowText" lastClr="000000"/>
                        </a:solidFill>
                        <a:latin typeface="+mn-lt"/>
                      </a:rPr>
                      <a:t>
5.6%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017-42BD-9DE9-BD43A6A1C40A}"/>
                </c:ext>
              </c:extLst>
            </c:dLbl>
            <c:dLbl>
              <c:idx val="3"/>
              <c:layout>
                <c:manualLayout>
                  <c:x val="-0.14828276825650286"/>
                  <c:y val="0.120457794295993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42716D-0589-44A2-BBFE-068AA7AFE772}" type="CATEGORYNAME">
                      <a:rPr lang="en-US" sz="1050" baseline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050" baseline="0" dirty="0">
                        <a:solidFill>
                          <a:schemeClr val="bg1"/>
                        </a:solidFill>
                        <a:latin typeface="+mn-lt"/>
                      </a:rPr>
                      <a:t>
</a:t>
                    </a:r>
                    <a:fld id="{8B12C5B1-C9C9-48C5-BF73-821A8C3CF042}" type="PERCENTAGE">
                      <a:rPr lang="en-US" sz="1050" baseline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050" baseline="0" dirty="0">
                      <a:solidFill>
                        <a:schemeClr val="bg1"/>
                      </a:solidFill>
                      <a:latin typeface="+mn-lt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17-42BD-9DE9-BD43A6A1C40A}"/>
                </c:ext>
              </c:extLst>
            </c:dLbl>
            <c:dLbl>
              <c:idx val="4"/>
              <c:layout>
                <c:manualLayout>
                  <c:x val="-0.17299145958271714"/>
                  <c:y val="-2.69909201989317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17-42BD-9DE9-BD43A6A1C40A}"/>
                </c:ext>
              </c:extLst>
            </c:dLbl>
            <c:dLbl>
              <c:idx val="5"/>
              <c:layout>
                <c:manualLayout>
                  <c:x val="2.2102752651491094E-2"/>
                  <c:y val="-0.187316453852788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3AF645-EFAC-4970-839B-7BCCBEC81320}" type="CATEGORYNAME">
                      <a:rPr lang="en-US" sz="1050" baseline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050" baseline="0" dirty="0">
                        <a:solidFill>
                          <a:schemeClr val="bg1"/>
                        </a:solidFill>
                        <a:latin typeface="+mn-lt"/>
                      </a:rPr>
                      <a:t>
</a:t>
                    </a:r>
                    <a:fld id="{861B8439-3E95-443E-80EA-4643029253DC}" type="PERCENTAGE">
                      <a:rPr lang="en-US" sz="1050" baseline="0">
                        <a:solidFill>
                          <a:schemeClr val="bg1"/>
                        </a:solidFill>
                        <a:latin typeface="+mn-lt"/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050" baseline="0" dirty="0">
                      <a:solidFill>
                        <a:schemeClr val="bg1"/>
                      </a:solidFill>
                      <a:latin typeface="+mn-lt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017-42BD-9DE9-BD43A6A1C40A}"/>
                </c:ext>
              </c:extLst>
            </c:dLbl>
            <c:dLbl>
              <c:idx val="7"/>
              <c:layout>
                <c:manualLayout>
                  <c:x val="0.1273995280406463"/>
                  <c:y val="3.59377799536635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17-42BD-9DE9-BD43A6A1C40A}"/>
                </c:ext>
              </c:extLst>
            </c:dLbl>
            <c:dLbl>
              <c:idx val="8"/>
              <c:layout>
                <c:manualLayout>
                  <c:x val="1.0427652965397673E-3"/>
                  <c:y val="-3.718194757617884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17-42BD-9DE9-BD43A6A1C40A}"/>
                </c:ext>
              </c:extLst>
            </c:dLbl>
            <c:dLbl>
              <c:idx val="9"/>
              <c:layout>
                <c:manualLayout>
                  <c:x val="5.4717185581160156E-3"/>
                  <c:y val="-5.45441554651785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017-42BD-9DE9-BD43A6A1C4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'Doc Page'!$B$84:$B$93</c:f>
              <c:strCache>
                <c:ptCount val="10"/>
                <c:pt idx="0">
                  <c:v>General Government </c:v>
                </c:pt>
                <c:pt idx="1">
                  <c:v>Support Services</c:v>
                </c:pt>
                <c:pt idx="2">
                  <c:v>Community Services</c:v>
                </c:pt>
                <c:pt idx="3">
                  <c:v>Human Services</c:v>
                </c:pt>
                <c:pt idx="4">
                  <c:v>Public Safety</c:v>
                </c:pt>
                <c:pt idx="5">
                  <c:v>Education</c:v>
                </c:pt>
                <c:pt idx="6">
                  <c:v>Durham Tech (Orange Campus)</c:v>
                </c:pt>
                <c:pt idx="7">
                  <c:v>Transfer for School Debt Service</c:v>
                </c:pt>
                <c:pt idx="8">
                  <c:v>Transfer for County Debt Service</c:v>
                </c:pt>
                <c:pt idx="9">
                  <c:v>Transfers to Other Funds </c:v>
                </c:pt>
              </c:strCache>
            </c:strRef>
          </c:cat>
          <c:val>
            <c:numRef>
              <c:f>'Doc Page'!$C$84:$C$93</c:f>
              <c:numCache>
                <c:formatCode>_(* #,##0_);_(* \(#,##0\);_(* "-"??_);_(@_)</c:formatCode>
                <c:ptCount val="10"/>
                <c:pt idx="0">
                  <c:v>12684830</c:v>
                </c:pt>
                <c:pt idx="1">
                  <c:v>18802800</c:v>
                </c:pt>
                <c:pt idx="2">
                  <c:v>16096949</c:v>
                </c:pt>
                <c:pt idx="3">
                  <c:v>52603207</c:v>
                </c:pt>
                <c:pt idx="4">
                  <c:v>41103579</c:v>
                </c:pt>
                <c:pt idx="5">
                  <c:v>115154948</c:v>
                </c:pt>
                <c:pt idx="6">
                  <c:v>1020363</c:v>
                </c:pt>
                <c:pt idx="7">
                  <c:v>17578400</c:v>
                </c:pt>
                <c:pt idx="8">
                  <c:v>13811600</c:v>
                </c:pt>
                <c:pt idx="9">
                  <c:v>5569119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017-42BD-9DE9-BD43A6A1C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57410484239923"/>
          <c:y val="7.2138209415684135E-2"/>
          <c:w val="0.29325158323099521"/>
          <c:h val="0.85572339889971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CPI</a:t>
            </a:r>
            <a:r>
              <a:rPr lang="en-US" sz="1800" b="1" baseline="0" dirty="0">
                <a:solidFill>
                  <a:schemeClr val="accent1">
                    <a:lumMod val="50000"/>
                  </a:schemeClr>
                </a:solidFill>
              </a:rPr>
              <a:t> Inflation by Selected Category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items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Sheet1!$A$201:$A$242</c:f>
              <c:numCache>
                <c:formatCode>mmm\-yy</c:formatCode>
                <c:ptCount val="4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  <c:pt idx="37">
                  <c:v>45231</c:v>
                </c:pt>
                <c:pt idx="38">
                  <c:v>45261</c:v>
                </c:pt>
                <c:pt idx="39">
                  <c:v>45292</c:v>
                </c:pt>
                <c:pt idx="40">
                  <c:v>45323</c:v>
                </c:pt>
                <c:pt idx="41">
                  <c:v>45352</c:v>
                </c:pt>
              </c:numCache>
            </c:numRef>
          </c:cat>
          <c:val>
            <c:numRef>
              <c:f>Sheet1!$B$201:$B$242</c:f>
              <c:numCache>
                <c:formatCode>0.00%</c:formatCode>
                <c:ptCount val="42"/>
                <c:pt idx="0">
                  <c:v>1.2E-2</c:v>
                </c:pt>
                <c:pt idx="1">
                  <c:v>1.2E-2</c:v>
                </c:pt>
                <c:pt idx="2">
                  <c:v>1.4E-2</c:v>
                </c:pt>
                <c:pt idx="3">
                  <c:v>1.4E-2</c:v>
                </c:pt>
                <c:pt idx="4">
                  <c:v>1.7000000000000001E-2</c:v>
                </c:pt>
                <c:pt idx="5">
                  <c:v>2.5999999999999999E-2</c:v>
                </c:pt>
                <c:pt idx="6">
                  <c:v>4.2000000000000003E-2</c:v>
                </c:pt>
                <c:pt idx="7">
                  <c:v>0.05</c:v>
                </c:pt>
                <c:pt idx="8">
                  <c:v>5.3999999999999999E-2</c:v>
                </c:pt>
                <c:pt idx="9">
                  <c:v>5.3999999999999999E-2</c:v>
                </c:pt>
                <c:pt idx="10">
                  <c:v>5.2999999999999999E-2</c:v>
                </c:pt>
                <c:pt idx="11">
                  <c:v>5.3999999999999999E-2</c:v>
                </c:pt>
                <c:pt idx="12">
                  <c:v>6.2E-2</c:v>
                </c:pt>
                <c:pt idx="13">
                  <c:v>6.8000000000000005E-2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7.9000000000000001E-2</c:v>
                </c:pt>
                <c:pt idx="17">
                  <c:v>8.5000000000000006E-2</c:v>
                </c:pt>
                <c:pt idx="18">
                  <c:v>8.3000000000000004E-2</c:v>
                </c:pt>
                <c:pt idx="19">
                  <c:v>8.5999999999999993E-2</c:v>
                </c:pt>
                <c:pt idx="20">
                  <c:v>9.0999999999999998E-2</c:v>
                </c:pt>
                <c:pt idx="21">
                  <c:v>8.5000000000000006E-2</c:v>
                </c:pt>
                <c:pt idx="22">
                  <c:v>8.3000000000000004E-2</c:v>
                </c:pt>
                <c:pt idx="23">
                  <c:v>8.2000000000000003E-2</c:v>
                </c:pt>
                <c:pt idx="24">
                  <c:v>7.6999999999999999E-2</c:v>
                </c:pt>
                <c:pt idx="25">
                  <c:v>7.0999999999999994E-2</c:v>
                </c:pt>
                <c:pt idx="26">
                  <c:v>6.5000000000000002E-2</c:v>
                </c:pt>
                <c:pt idx="27">
                  <c:v>6.4000000000000001E-2</c:v>
                </c:pt>
                <c:pt idx="28">
                  <c:v>0.06</c:v>
                </c:pt>
                <c:pt idx="29">
                  <c:v>0.05</c:v>
                </c:pt>
                <c:pt idx="30">
                  <c:v>4.9000000000000002E-2</c:v>
                </c:pt>
                <c:pt idx="31">
                  <c:v>0.04</c:v>
                </c:pt>
                <c:pt idx="32">
                  <c:v>0.03</c:v>
                </c:pt>
                <c:pt idx="33">
                  <c:v>3.2000000000000001E-2</c:v>
                </c:pt>
                <c:pt idx="34">
                  <c:v>3.6999999999999998E-2</c:v>
                </c:pt>
                <c:pt idx="35">
                  <c:v>3.6999999999999998E-2</c:v>
                </c:pt>
                <c:pt idx="36">
                  <c:v>3.2000000000000001E-2</c:v>
                </c:pt>
                <c:pt idx="37">
                  <c:v>3.1E-2</c:v>
                </c:pt>
                <c:pt idx="38">
                  <c:v>3.4000000000000002E-2</c:v>
                </c:pt>
                <c:pt idx="39">
                  <c:v>3.1E-2</c:v>
                </c:pt>
                <c:pt idx="40">
                  <c:v>3.2000000000000001E-2</c:v>
                </c:pt>
                <c:pt idx="41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05-4E96-8AEC-605151209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Sheet1!$A$201:$A$242</c:f>
              <c:numCache>
                <c:formatCode>mmm\-yy</c:formatCode>
                <c:ptCount val="4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  <c:pt idx="37">
                  <c:v>45231</c:v>
                </c:pt>
                <c:pt idx="38">
                  <c:v>45261</c:v>
                </c:pt>
                <c:pt idx="39">
                  <c:v>45292</c:v>
                </c:pt>
                <c:pt idx="40">
                  <c:v>45323</c:v>
                </c:pt>
                <c:pt idx="41">
                  <c:v>45352</c:v>
                </c:pt>
              </c:numCache>
            </c:numRef>
          </c:cat>
          <c:val>
            <c:numRef>
              <c:f>Sheet1!$C$201:$C$242</c:f>
              <c:numCache>
                <c:formatCode>0.00%</c:formatCode>
                <c:ptCount val="42"/>
                <c:pt idx="0">
                  <c:v>3.9E-2</c:v>
                </c:pt>
                <c:pt idx="1">
                  <c:v>3.6999999999999998E-2</c:v>
                </c:pt>
                <c:pt idx="2">
                  <c:v>3.9E-2</c:v>
                </c:pt>
                <c:pt idx="3">
                  <c:v>3.7999999999999999E-2</c:v>
                </c:pt>
                <c:pt idx="4">
                  <c:v>3.5999999999999997E-2</c:v>
                </c:pt>
                <c:pt idx="5">
                  <c:v>3.5000000000000003E-2</c:v>
                </c:pt>
                <c:pt idx="6">
                  <c:v>2.4E-2</c:v>
                </c:pt>
                <c:pt idx="7">
                  <c:v>2.1999999999999999E-2</c:v>
                </c:pt>
                <c:pt idx="8">
                  <c:v>2.4E-2</c:v>
                </c:pt>
                <c:pt idx="9">
                  <c:v>3.4000000000000002E-2</c:v>
                </c:pt>
                <c:pt idx="10">
                  <c:v>3.6999999999999998E-2</c:v>
                </c:pt>
                <c:pt idx="11">
                  <c:v>4.5999999999999999E-2</c:v>
                </c:pt>
                <c:pt idx="12">
                  <c:v>5.2999999999999999E-2</c:v>
                </c:pt>
                <c:pt idx="13">
                  <c:v>6.0999999999999999E-2</c:v>
                </c:pt>
                <c:pt idx="14">
                  <c:v>6.3E-2</c:v>
                </c:pt>
                <c:pt idx="15">
                  <c:v>7.0000000000000007E-2</c:v>
                </c:pt>
                <c:pt idx="16">
                  <c:v>7.9000000000000001E-2</c:v>
                </c:pt>
                <c:pt idx="17">
                  <c:v>8.7999999999999995E-2</c:v>
                </c:pt>
                <c:pt idx="18">
                  <c:v>9.4E-2</c:v>
                </c:pt>
                <c:pt idx="19">
                  <c:v>0.10100000000000001</c:v>
                </c:pt>
                <c:pt idx="20">
                  <c:v>0.104</c:v>
                </c:pt>
                <c:pt idx="21">
                  <c:v>0.109</c:v>
                </c:pt>
                <c:pt idx="22">
                  <c:v>0.114</c:v>
                </c:pt>
                <c:pt idx="23">
                  <c:v>0.112</c:v>
                </c:pt>
                <c:pt idx="24">
                  <c:v>0.109</c:v>
                </c:pt>
                <c:pt idx="25">
                  <c:v>0.106</c:v>
                </c:pt>
                <c:pt idx="26">
                  <c:v>0.104</c:v>
                </c:pt>
                <c:pt idx="27">
                  <c:v>0.10100000000000001</c:v>
                </c:pt>
                <c:pt idx="28">
                  <c:v>9.5000000000000001E-2</c:v>
                </c:pt>
                <c:pt idx="29">
                  <c:v>8.5000000000000006E-2</c:v>
                </c:pt>
                <c:pt idx="30">
                  <c:v>7.6999999999999999E-2</c:v>
                </c:pt>
                <c:pt idx="31">
                  <c:v>6.7000000000000004E-2</c:v>
                </c:pt>
                <c:pt idx="32">
                  <c:v>5.7000000000000002E-2</c:v>
                </c:pt>
                <c:pt idx="33">
                  <c:v>4.9000000000000002E-2</c:v>
                </c:pt>
                <c:pt idx="34">
                  <c:v>4.2999999999999997E-2</c:v>
                </c:pt>
                <c:pt idx="35">
                  <c:v>3.6999999999999998E-2</c:v>
                </c:pt>
                <c:pt idx="36">
                  <c:v>3.3000000000000002E-2</c:v>
                </c:pt>
                <c:pt idx="37">
                  <c:v>2.9000000000000001E-2</c:v>
                </c:pt>
                <c:pt idx="38">
                  <c:v>2.7E-2</c:v>
                </c:pt>
                <c:pt idx="39">
                  <c:v>2.5999999999999999E-2</c:v>
                </c:pt>
                <c:pt idx="40">
                  <c:v>2.1999999999999999E-2</c:v>
                </c:pt>
                <c:pt idx="41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05-4E96-8AEC-605151209892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Shelter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Sheet1!$A$201:$A$242</c:f>
              <c:numCache>
                <c:formatCode>mmm\-yy</c:formatCode>
                <c:ptCount val="42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  <c:pt idx="37">
                  <c:v>45231</c:v>
                </c:pt>
                <c:pt idx="38">
                  <c:v>45261</c:v>
                </c:pt>
                <c:pt idx="39">
                  <c:v>45292</c:v>
                </c:pt>
                <c:pt idx="40">
                  <c:v>45323</c:v>
                </c:pt>
                <c:pt idx="41">
                  <c:v>45352</c:v>
                </c:pt>
              </c:numCache>
            </c:numRef>
          </c:cat>
          <c:val>
            <c:numRef>
              <c:f>Sheet1!$P$201:$P$242</c:f>
              <c:numCache>
                <c:formatCode>0.00%</c:formatCode>
                <c:ptCount val="42"/>
                <c:pt idx="0">
                  <c:v>0.02</c:v>
                </c:pt>
                <c:pt idx="1">
                  <c:v>1.9E-2</c:v>
                </c:pt>
                <c:pt idx="2">
                  <c:v>1.7999999999999999E-2</c:v>
                </c:pt>
                <c:pt idx="3">
                  <c:v>1.6E-2</c:v>
                </c:pt>
                <c:pt idx="4">
                  <c:v>1.4999999999999999E-2</c:v>
                </c:pt>
                <c:pt idx="5">
                  <c:v>1.7000000000000001E-2</c:v>
                </c:pt>
                <c:pt idx="6">
                  <c:v>2.1000000000000001E-2</c:v>
                </c:pt>
                <c:pt idx="7">
                  <c:v>2.1999999999999999E-2</c:v>
                </c:pt>
                <c:pt idx="8">
                  <c:v>2.5999999999999999E-2</c:v>
                </c:pt>
                <c:pt idx="9">
                  <c:v>2.8000000000000001E-2</c:v>
                </c:pt>
                <c:pt idx="10">
                  <c:v>2.8000000000000001E-2</c:v>
                </c:pt>
                <c:pt idx="11">
                  <c:v>3.2000000000000001E-2</c:v>
                </c:pt>
                <c:pt idx="12">
                  <c:v>3.5000000000000003E-2</c:v>
                </c:pt>
                <c:pt idx="13">
                  <c:v>3.7999999999999999E-2</c:v>
                </c:pt>
                <c:pt idx="14">
                  <c:v>4.1000000000000002E-2</c:v>
                </c:pt>
                <c:pt idx="15">
                  <c:v>4.3999999999999997E-2</c:v>
                </c:pt>
                <c:pt idx="16">
                  <c:v>4.7E-2</c:v>
                </c:pt>
                <c:pt idx="17">
                  <c:v>0.05</c:v>
                </c:pt>
                <c:pt idx="18">
                  <c:v>5.0999999999999997E-2</c:v>
                </c:pt>
                <c:pt idx="19">
                  <c:v>5.5E-2</c:v>
                </c:pt>
                <c:pt idx="20">
                  <c:v>5.6000000000000001E-2</c:v>
                </c:pt>
                <c:pt idx="21">
                  <c:v>5.7000000000000002E-2</c:v>
                </c:pt>
                <c:pt idx="22">
                  <c:v>6.2E-2</c:v>
                </c:pt>
                <c:pt idx="23">
                  <c:v>6.6000000000000003E-2</c:v>
                </c:pt>
                <c:pt idx="24">
                  <c:v>6.9000000000000006E-2</c:v>
                </c:pt>
                <c:pt idx="25">
                  <c:v>7.0999999999999994E-2</c:v>
                </c:pt>
                <c:pt idx="26">
                  <c:v>7.4999999999999997E-2</c:v>
                </c:pt>
                <c:pt idx="27">
                  <c:v>7.9000000000000001E-2</c:v>
                </c:pt>
                <c:pt idx="28">
                  <c:v>8.1000000000000003E-2</c:v>
                </c:pt>
                <c:pt idx="29">
                  <c:v>8.2000000000000003E-2</c:v>
                </c:pt>
                <c:pt idx="30">
                  <c:v>8.1000000000000003E-2</c:v>
                </c:pt>
                <c:pt idx="31">
                  <c:v>0.08</c:v>
                </c:pt>
                <c:pt idx="32">
                  <c:v>7.8E-2</c:v>
                </c:pt>
                <c:pt idx="33">
                  <c:v>7.6999999999999999E-2</c:v>
                </c:pt>
                <c:pt idx="34">
                  <c:v>7.2999999999999995E-2</c:v>
                </c:pt>
                <c:pt idx="35">
                  <c:v>7.1999999999999995E-2</c:v>
                </c:pt>
                <c:pt idx="36">
                  <c:v>6.7000000000000004E-2</c:v>
                </c:pt>
                <c:pt idx="37">
                  <c:v>6.5000000000000002E-2</c:v>
                </c:pt>
                <c:pt idx="38">
                  <c:v>6.2E-2</c:v>
                </c:pt>
                <c:pt idx="39">
                  <c:v>0.06</c:v>
                </c:pt>
                <c:pt idx="40">
                  <c:v>5.7000000000000002E-2</c:v>
                </c:pt>
                <c:pt idx="41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05-4E96-8AEC-605151209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176360"/>
        <c:axId val="103179960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Food at home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Sheet1!$D$201:$D$242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0.04</c:v>
                      </c:pt>
                      <c:pt idx="1">
                        <c:v>3.5999999999999997E-2</c:v>
                      </c:pt>
                      <c:pt idx="2">
                        <c:v>3.9E-2</c:v>
                      </c:pt>
                      <c:pt idx="3">
                        <c:v>3.6999999999999998E-2</c:v>
                      </c:pt>
                      <c:pt idx="4">
                        <c:v>3.5000000000000003E-2</c:v>
                      </c:pt>
                      <c:pt idx="5">
                        <c:v>3.3000000000000002E-2</c:v>
                      </c:pt>
                      <c:pt idx="6">
                        <c:v>1.2E-2</c:v>
                      </c:pt>
                      <c:pt idx="7">
                        <c:v>7.0000000000000001E-3</c:v>
                      </c:pt>
                      <c:pt idx="8">
                        <c:v>8.9999999999999993E-3</c:v>
                      </c:pt>
                      <c:pt idx="9">
                        <c:v>2.5999999999999999E-2</c:v>
                      </c:pt>
                      <c:pt idx="10">
                        <c:v>0.03</c:v>
                      </c:pt>
                      <c:pt idx="11">
                        <c:v>4.4999999999999998E-2</c:v>
                      </c:pt>
                      <c:pt idx="12">
                        <c:v>5.3999999999999999E-2</c:v>
                      </c:pt>
                      <c:pt idx="13">
                        <c:v>6.4000000000000001E-2</c:v>
                      </c:pt>
                      <c:pt idx="14">
                        <c:v>6.5000000000000002E-2</c:v>
                      </c:pt>
                      <c:pt idx="15">
                        <c:v>7.3999999999999996E-2</c:v>
                      </c:pt>
                      <c:pt idx="16">
                        <c:v>8.5999999999999993E-2</c:v>
                      </c:pt>
                      <c:pt idx="17">
                        <c:v>0.1</c:v>
                      </c:pt>
                      <c:pt idx="18">
                        <c:v>0.108</c:v>
                      </c:pt>
                      <c:pt idx="19">
                        <c:v>0.11899999999999999</c:v>
                      </c:pt>
                      <c:pt idx="20">
                        <c:v>0.122</c:v>
                      </c:pt>
                      <c:pt idx="21">
                        <c:v>0.13100000000000001</c:v>
                      </c:pt>
                      <c:pt idx="22">
                        <c:v>0.13500000000000001</c:v>
                      </c:pt>
                      <c:pt idx="23">
                        <c:v>0.13</c:v>
                      </c:pt>
                      <c:pt idx="24">
                        <c:v>0.124</c:v>
                      </c:pt>
                      <c:pt idx="25">
                        <c:v>0.12</c:v>
                      </c:pt>
                      <c:pt idx="26">
                        <c:v>0.11799999999999999</c:v>
                      </c:pt>
                      <c:pt idx="27">
                        <c:v>0.113</c:v>
                      </c:pt>
                      <c:pt idx="28">
                        <c:v>0.10199999999999999</c:v>
                      </c:pt>
                      <c:pt idx="29">
                        <c:v>8.4000000000000005E-2</c:v>
                      </c:pt>
                      <c:pt idx="30">
                        <c:v>7.0999999999999994E-2</c:v>
                      </c:pt>
                      <c:pt idx="31">
                        <c:v>5.8000000000000003E-2</c:v>
                      </c:pt>
                      <c:pt idx="32">
                        <c:v>4.7E-2</c:v>
                      </c:pt>
                      <c:pt idx="33">
                        <c:v>3.5999999999999997E-2</c:v>
                      </c:pt>
                      <c:pt idx="34">
                        <c:v>0.03</c:v>
                      </c:pt>
                      <c:pt idx="35">
                        <c:v>2.4E-2</c:v>
                      </c:pt>
                      <c:pt idx="36">
                        <c:v>2.1000000000000001E-2</c:v>
                      </c:pt>
                      <c:pt idx="37">
                        <c:v>1.7000000000000001E-2</c:v>
                      </c:pt>
                      <c:pt idx="38">
                        <c:v>1.2999999999999999E-2</c:v>
                      </c:pt>
                      <c:pt idx="39">
                        <c:v>1.2E-2</c:v>
                      </c:pt>
                      <c:pt idx="40">
                        <c:v>0.01</c:v>
                      </c:pt>
                      <c:pt idx="41">
                        <c:v>1.2E-2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005-4E96-8AEC-60515120989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Food away from home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Sheet1!$E$201:$E$242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3.9E-2</c:v>
                      </c:pt>
                      <c:pt idx="1">
                        <c:v>3.7999999999999999E-2</c:v>
                      </c:pt>
                      <c:pt idx="2">
                        <c:v>3.9E-2</c:v>
                      </c:pt>
                      <c:pt idx="3">
                        <c:v>3.9E-2</c:v>
                      </c:pt>
                      <c:pt idx="4">
                        <c:v>3.6999999999999998E-2</c:v>
                      </c:pt>
                      <c:pt idx="5">
                        <c:v>3.6999999999999998E-2</c:v>
                      </c:pt>
                      <c:pt idx="6">
                        <c:v>3.7999999999999999E-2</c:v>
                      </c:pt>
                      <c:pt idx="7">
                        <c:v>0.04</c:v>
                      </c:pt>
                      <c:pt idx="8">
                        <c:v>4.2000000000000003E-2</c:v>
                      </c:pt>
                      <c:pt idx="9">
                        <c:v>4.5999999999999999E-2</c:v>
                      </c:pt>
                      <c:pt idx="10">
                        <c:v>4.7E-2</c:v>
                      </c:pt>
                      <c:pt idx="11">
                        <c:v>4.7E-2</c:v>
                      </c:pt>
                      <c:pt idx="12">
                        <c:v>5.2999999999999999E-2</c:v>
                      </c:pt>
                      <c:pt idx="13">
                        <c:v>5.8000000000000003E-2</c:v>
                      </c:pt>
                      <c:pt idx="14">
                        <c:v>0.06</c:v>
                      </c:pt>
                      <c:pt idx="15">
                        <c:v>6.4000000000000001E-2</c:v>
                      </c:pt>
                      <c:pt idx="16">
                        <c:v>6.8000000000000005E-2</c:v>
                      </c:pt>
                      <c:pt idx="17">
                        <c:v>6.9000000000000006E-2</c:v>
                      </c:pt>
                      <c:pt idx="18">
                        <c:v>7.1999999999999995E-2</c:v>
                      </c:pt>
                      <c:pt idx="19">
                        <c:v>7.3999999999999996E-2</c:v>
                      </c:pt>
                      <c:pt idx="20">
                        <c:v>7.6999999999999999E-2</c:v>
                      </c:pt>
                      <c:pt idx="21">
                        <c:v>7.5999999999999998E-2</c:v>
                      </c:pt>
                      <c:pt idx="22">
                        <c:v>0.08</c:v>
                      </c:pt>
                      <c:pt idx="23">
                        <c:v>8.5000000000000006E-2</c:v>
                      </c:pt>
                      <c:pt idx="24">
                        <c:v>8.5999999999999993E-2</c:v>
                      </c:pt>
                      <c:pt idx="25">
                        <c:v>8.5000000000000006E-2</c:v>
                      </c:pt>
                      <c:pt idx="26">
                        <c:v>8.3000000000000004E-2</c:v>
                      </c:pt>
                      <c:pt idx="27">
                        <c:v>8.2000000000000003E-2</c:v>
                      </c:pt>
                      <c:pt idx="28">
                        <c:v>8.4000000000000005E-2</c:v>
                      </c:pt>
                      <c:pt idx="29">
                        <c:v>8.7999999999999995E-2</c:v>
                      </c:pt>
                      <c:pt idx="30">
                        <c:v>8.5999999999999993E-2</c:v>
                      </c:pt>
                      <c:pt idx="31">
                        <c:v>8.3000000000000004E-2</c:v>
                      </c:pt>
                      <c:pt idx="32">
                        <c:v>7.6999999999999999E-2</c:v>
                      </c:pt>
                      <c:pt idx="33">
                        <c:v>7.0999999999999994E-2</c:v>
                      </c:pt>
                      <c:pt idx="34">
                        <c:v>6.5000000000000002E-2</c:v>
                      </c:pt>
                      <c:pt idx="35">
                        <c:v>0.06</c:v>
                      </c:pt>
                      <c:pt idx="36">
                        <c:v>5.3999999999999999E-2</c:v>
                      </c:pt>
                      <c:pt idx="37">
                        <c:v>5.2999999999999999E-2</c:v>
                      </c:pt>
                      <c:pt idx="38">
                        <c:v>5.1999999999999998E-2</c:v>
                      </c:pt>
                      <c:pt idx="39">
                        <c:v>5.0999999999999997E-2</c:v>
                      </c:pt>
                      <c:pt idx="40">
                        <c:v>4.4999999999999998E-2</c:v>
                      </c:pt>
                      <c:pt idx="41">
                        <c:v>4.2000000000000003E-2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05-4E96-8AEC-60515120989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Energy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Sheet1!$F$201:$F$242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-9.1999999999999998E-2</c:v>
                      </c:pt>
                      <c:pt idx="1">
                        <c:v>-9.4E-2</c:v>
                      </c:pt>
                      <c:pt idx="2">
                        <c:v>-7.0000000000000007E-2</c:v>
                      </c:pt>
                      <c:pt idx="3">
                        <c:v>-3.5999999999999997E-2</c:v>
                      </c:pt>
                      <c:pt idx="4">
                        <c:v>2.4E-2</c:v>
                      </c:pt>
                      <c:pt idx="5">
                        <c:v>0.13200000000000001</c:v>
                      </c:pt>
                      <c:pt idx="6">
                        <c:v>0.251</c:v>
                      </c:pt>
                      <c:pt idx="7">
                        <c:v>0.28499999999999998</c:v>
                      </c:pt>
                      <c:pt idx="8">
                        <c:v>0.245</c:v>
                      </c:pt>
                      <c:pt idx="9">
                        <c:v>0.23799999999999999</c:v>
                      </c:pt>
                      <c:pt idx="10">
                        <c:v>0.25</c:v>
                      </c:pt>
                      <c:pt idx="11">
                        <c:v>0.248</c:v>
                      </c:pt>
                      <c:pt idx="12">
                        <c:v>0.3</c:v>
                      </c:pt>
                      <c:pt idx="13">
                        <c:v>0.33300000000000002</c:v>
                      </c:pt>
                      <c:pt idx="14">
                        <c:v>0.29299999999999998</c:v>
                      </c:pt>
                      <c:pt idx="15">
                        <c:v>0.27</c:v>
                      </c:pt>
                      <c:pt idx="16">
                        <c:v>0.25600000000000001</c:v>
                      </c:pt>
                      <c:pt idx="17">
                        <c:v>0.32</c:v>
                      </c:pt>
                      <c:pt idx="18">
                        <c:v>0.30299999999999999</c:v>
                      </c:pt>
                      <c:pt idx="19">
                        <c:v>0.34599999999999997</c:v>
                      </c:pt>
                      <c:pt idx="20">
                        <c:v>0.41599999999999998</c:v>
                      </c:pt>
                      <c:pt idx="21">
                        <c:v>0.32900000000000001</c:v>
                      </c:pt>
                      <c:pt idx="22">
                        <c:v>0.23799999999999999</c:v>
                      </c:pt>
                      <c:pt idx="23">
                        <c:v>0.19800000000000001</c:v>
                      </c:pt>
                      <c:pt idx="24">
                        <c:v>0.17599999999999999</c:v>
                      </c:pt>
                      <c:pt idx="25">
                        <c:v>0.13100000000000001</c:v>
                      </c:pt>
                      <c:pt idx="26">
                        <c:v>7.2999999999999995E-2</c:v>
                      </c:pt>
                      <c:pt idx="27">
                        <c:v>8.6999999999999994E-2</c:v>
                      </c:pt>
                      <c:pt idx="28">
                        <c:v>5.1999999999999998E-2</c:v>
                      </c:pt>
                      <c:pt idx="29">
                        <c:v>-6.4000000000000001E-2</c:v>
                      </c:pt>
                      <c:pt idx="30">
                        <c:v>-5.0999999999999997E-2</c:v>
                      </c:pt>
                      <c:pt idx="31">
                        <c:v>-0.11700000000000001</c:v>
                      </c:pt>
                      <c:pt idx="32">
                        <c:v>-0.16700000000000001</c:v>
                      </c:pt>
                      <c:pt idx="33">
                        <c:v>-0.125</c:v>
                      </c:pt>
                      <c:pt idx="34">
                        <c:v>-3.5999999999999997E-2</c:v>
                      </c:pt>
                      <c:pt idx="35">
                        <c:v>-5.0000000000000001E-3</c:v>
                      </c:pt>
                      <c:pt idx="36">
                        <c:v>-4.4999999999999998E-2</c:v>
                      </c:pt>
                      <c:pt idx="37">
                        <c:v>-5.3999999999999999E-2</c:v>
                      </c:pt>
                      <c:pt idx="38">
                        <c:v>-0.02</c:v>
                      </c:pt>
                      <c:pt idx="39">
                        <c:v>-4.5999999999999999E-2</c:v>
                      </c:pt>
                      <c:pt idx="40">
                        <c:v>-1.9E-2</c:v>
                      </c:pt>
                      <c:pt idx="41">
                        <c:v>2.1000000000000001E-2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005-4E96-8AEC-605151209892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Gasoline (all types)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Sheet1!$G$201:$G$242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-0.18</c:v>
                      </c:pt>
                      <c:pt idx="1">
                        <c:v>-0.193</c:v>
                      </c:pt>
                      <c:pt idx="2">
                        <c:v>-0.152</c:v>
                      </c:pt>
                      <c:pt idx="3">
                        <c:v>-8.5999999999999993E-2</c:v>
                      </c:pt>
                      <c:pt idx="4">
                        <c:v>1.4999999999999999E-2</c:v>
                      </c:pt>
                      <c:pt idx="5">
                        <c:v>0.22500000000000001</c:v>
                      </c:pt>
                      <c:pt idx="6">
                        <c:v>0.496</c:v>
                      </c:pt>
                      <c:pt idx="7">
                        <c:v>0.56200000000000006</c:v>
                      </c:pt>
                      <c:pt idx="8">
                        <c:v>0.45100000000000001</c:v>
                      </c:pt>
                      <c:pt idx="9">
                        <c:v>0.41799999999999998</c:v>
                      </c:pt>
                      <c:pt idx="10">
                        <c:v>0.42699999999999999</c:v>
                      </c:pt>
                      <c:pt idx="11">
                        <c:v>0.42099999999999999</c:v>
                      </c:pt>
                      <c:pt idx="12">
                        <c:v>0.496</c:v>
                      </c:pt>
                      <c:pt idx="13">
                        <c:v>0.58099999999999996</c:v>
                      </c:pt>
                      <c:pt idx="14">
                        <c:v>0.496</c:v>
                      </c:pt>
                      <c:pt idx="15">
                        <c:v>0.4</c:v>
                      </c:pt>
                      <c:pt idx="16">
                        <c:v>0.38</c:v>
                      </c:pt>
                      <c:pt idx="17">
                        <c:v>0.48</c:v>
                      </c:pt>
                      <c:pt idx="18">
                        <c:v>0.436</c:v>
                      </c:pt>
                      <c:pt idx="19">
                        <c:v>0.48699999999999999</c:v>
                      </c:pt>
                      <c:pt idx="20">
                        <c:v>0.59899999999999998</c:v>
                      </c:pt>
                      <c:pt idx="21">
                        <c:v>0.44</c:v>
                      </c:pt>
                      <c:pt idx="22">
                        <c:v>0.25600000000000001</c:v>
                      </c:pt>
                      <c:pt idx="23">
                        <c:v>0.182</c:v>
                      </c:pt>
                      <c:pt idx="24">
                        <c:v>0.17499999999999999</c:v>
                      </c:pt>
                      <c:pt idx="25">
                        <c:v>0.10100000000000001</c:v>
                      </c:pt>
                      <c:pt idx="26">
                        <c:v>-1.4999999999999999E-2</c:v>
                      </c:pt>
                      <c:pt idx="27">
                        <c:v>1.4999999999999999E-2</c:v>
                      </c:pt>
                      <c:pt idx="28">
                        <c:v>-0.02</c:v>
                      </c:pt>
                      <c:pt idx="29">
                        <c:v>-0.17399999999999999</c:v>
                      </c:pt>
                      <c:pt idx="30">
                        <c:v>-0.122</c:v>
                      </c:pt>
                      <c:pt idx="31">
                        <c:v>-0.19700000000000001</c:v>
                      </c:pt>
                      <c:pt idx="32">
                        <c:v>-0.26500000000000001</c:v>
                      </c:pt>
                      <c:pt idx="33">
                        <c:v>-0.19900000000000001</c:v>
                      </c:pt>
                      <c:pt idx="34">
                        <c:v>-3.3000000000000002E-2</c:v>
                      </c:pt>
                      <c:pt idx="35">
                        <c:v>0.03</c:v>
                      </c:pt>
                      <c:pt idx="36">
                        <c:v>-5.2999999999999999E-2</c:v>
                      </c:pt>
                      <c:pt idx="37">
                        <c:v>-8.8999999999999996E-2</c:v>
                      </c:pt>
                      <c:pt idx="38">
                        <c:v>-1.9E-2</c:v>
                      </c:pt>
                      <c:pt idx="39">
                        <c:v>-6.4000000000000001E-2</c:v>
                      </c:pt>
                      <c:pt idx="40">
                        <c:v>-3.9E-2</c:v>
                      </c:pt>
                      <c:pt idx="41">
                        <c:v>1.2999999999999999E-2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005-4E96-8AEC-605151209892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Electricity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Sheet1!$H$201:$H$242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1.2999999999999999E-2</c:v>
                      </c:pt>
                      <c:pt idx="1">
                        <c:v>1.6E-2</c:v>
                      </c:pt>
                      <c:pt idx="2">
                        <c:v>2.1999999999999999E-2</c:v>
                      </c:pt>
                      <c:pt idx="3">
                        <c:v>1.4999999999999999E-2</c:v>
                      </c:pt>
                      <c:pt idx="4">
                        <c:v>2.3E-2</c:v>
                      </c:pt>
                      <c:pt idx="5">
                        <c:v>2.5000000000000001E-2</c:v>
                      </c:pt>
                      <c:pt idx="6">
                        <c:v>3.5999999999999997E-2</c:v>
                      </c:pt>
                      <c:pt idx="7">
                        <c:v>4.2000000000000003E-2</c:v>
                      </c:pt>
                      <c:pt idx="8">
                        <c:v>3.7999999999999999E-2</c:v>
                      </c:pt>
                      <c:pt idx="9">
                        <c:v>0.04</c:v>
                      </c:pt>
                      <c:pt idx="10">
                        <c:v>5.1999999999999998E-2</c:v>
                      </c:pt>
                      <c:pt idx="11">
                        <c:v>5.1999999999999998E-2</c:v>
                      </c:pt>
                      <c:pt idx="12">
                        <c:v>6.5000000000000002E-2</c:v>
                      </c:pt>
                      <c:pt idx="13">
                        <c:v>6.5000000000000002E-2</c:v>
                      </c:pt>
                      <c:pt idx="14">
                        <c:v>6.3E-2</c:v>
                      </c:pt>
                      <c:pt idx="15">
                        <c:v>0.107</c:v>
                      </c:pt>
                      <c:pt idx="16">
                        <c:v>0.09</c:v>
                      </c:pt>
                      <c:pt idx="17">
                        <c:v>0.111</c:v>
                      </c:pt>
                      <c:pt idx="18">
                        <c:v>0.11</c:v>
                      </c:pt>
                      <c:pt idx="19">
                        <c:v>0.12</c:v>
                      </c:pt>
                      <c:pt idx="20">
                        <c:v>0.13700000000000001</c:v>
                      </c:pt>
                      <c:pt idx="21">
                        <c:v>0.152</c:v>
                      </c:pt>
                      <c:pt idx="22">
                        <c:v>0.158</c:v>
                      </c:pt>
                      <c:pt idx="23">
                        <c:v>0.155</c:v>
                      </c:pt>
                      <c:pt idx="24">
                        <c:v>0.14099999999999999</c:v>
                      </c:pt>
                      <c:pt idx="25">
                        <c:v>0.13700000000000001</c:v>
                      </c:pt>
                      <c:pt idx="26">
                        <c:v>0.14299999999999999</c:v>
                      </c:pt>
                      <c:pt idx="27">
                        <c:v>0.11899999999999999</c:v>
                      </c:pt>
                      <c:pt idx="28">
                        <c:v>0.129</c:v>
                      </c:pt>
                      <c:pt idx="29">
                        <c:v>0.10199999999999999</c:v>
                      </c:pt>
                      <c:pt idx="30">
                        <c:v>8.4000000000000005E-2</c:v>
                      </c:pt>
                      <c:pt idx="31">
                        <c:v>5.8999999999999997E-2</c:v>
                      </c:pt>
                      <c:pt idx="32">
                        <c:v>5.3999999999999999E-2</c:v>
                      </c:pt>
                      <c:pt idx="33">
                        <c:v>0.03</c:v>
                      </c:pt>
                      <c:pt idx="34">
                        <c:v>2.1000000000000001E-2</c:v>
                      </c:pt>
                      <c:pt idx="35">
                        <c:v>2.5999999999999999E-2</c:v>
                      </c:pt>
                      <c:pt idx="36">
                        <c:v>2.4E-2</c:v>
                      </c:pt>
                      <c:pt idx="37">
                        <c:v>3.4000000000000002E-2</c:v>
                      </c:pt>
                      <c:pt idx="38">
                        <c:v>3.3000000000000002E-2</c:v>
                      </c:pt>
                      <c:pt idx="39">
                        <c:v>3.7999999999999999E-2</c:v>
                      </c:pt>
                      <c:pt idx="40">
                        <c:v>3.5999999999999997E-2</c:v>
                      </c:pt>
                      <c:pt idx="41">
                        <c:v>0.05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005-4E96-8AEC-60515120989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Natural gas (piped)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Sheet1!$I$201:$I$242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1.7999999999999999E-2</c:v>
                      </c:pt>
                      <c:pt idx="1">
                        <c:v>4.3999999999999997E-2</c:v>
                      </c:pt>
                      <c:pt idx="2">
                        <c:v>4.1000000000000002E-2</c:v>
                      </c:pt>
                      <c:pt idx="3">
                        <c:v>4.2999999999999997E-2</c:v>
                      </c:pt>
                      <c:pt idx="4">
                        <c:v>6.7000000000000004E-2</c:v>
                      </c:pt>
                      <c:pt idx="5">
                        <c:v>9.8000000000000004E-2</c:v>
                      </c:pt>
                      <c:pt idx="6">
                        <c:v>0.121</c:v>
                      </c:pt>
                      <c:pt idx="7">
                        <c:v>0.13500000000000001</c:v>
                      </c:pt>
                      <c:pt idx="8">
                        <c:v>0.156</c:v>
                      </c:pt>
                      <c:pt idx="9">
                        <c:v>0.19</c:v>
                      </c:pt>
                      <c:pt idx="10">
                        <c:v>0.21099999999999999</c:v>
                      </c:pt>
                      <c:pt idx="11">
                        <c:v>0.20599999999999999</c:v>
                      </c:pt>
                      <c:pt idx="12">
                        <c:v>0.28100000000000003</c:v>
                      </c:pt>
                      <c:pt idx="13">
                        <c:v>0.251</c:v>
                      </c:pt>
                      <c:pt idx="14">
                        <c:v>0.24099999999999999</c:v>
                      </c:pt>
                      <c:pt idx="15">
                        <c:v>0.23899999999999999</c:v>
                      </c:pt>
                      <c:pt idx="16">
                        <c:v>0.23799999999999999</c:v>
                      </c:pt>
                      <c:pt idx="17">
                        <c:v>0.216</c:v>
                      </c:pt>
                      <c:pt idx="18">
                        <c:v>0.22700000000000001</c:v>
                      </c:pt>
                      <c:pt idx="19">
                        <c:v>0.30199999999999999</c:v>
                      </c:pt>
                      <c:pt idx="20">
                        <c:v>0.38400000000000001</c:v>
                      </c:pt>
                      <c:pt idx="21">
                        <c:v>0.30499999999999999</c:v>
                      </c:pt>
                      <c:pt idx="22">
                        <c:v>0.33</c:v>
                      </c:pt>
                      <c:pt idx="23">
                        <c:v>0.33100000000000002</c:v>
                      </c:pt>
                      <c:pt idx="24">
                        <c:v>0.2</c:v>
                      </c:pt>
                      <c:pt idx="25">
                        <c:v>0.155</c:v>
                      </c:pt>
                      <c:pt idx="26">
                        <c:v>0.193</c:v>
                      </c:pt>
                      <c:pt idx="27">
                        <c:v>0.26700000000000002</c:v>
                      </c:pt>
                      <c:pt idx="28">
                        <c:v>0.14299999999999999</c:v>
                      </c:pt>
                      <c:pt idx="29">
                        <c:v>5.5E-2</c:v>
                      </c:pt>
                      <c:pt idx="30">
                        <c:v>-2.1000000000000001E-2</c:v>
                      </c:pt>
                      <c:pt idx="31">
                        <c:v>-0.11</c:v>
                      </c:pt>
                      <c:pt idx="32">
                        <c:v>-0.186</c:v>
                      </c:pt>
                      <c:pt idx="33">
                        <c:v>-0.13700000000000001</c:v>
                      </c:pt>
                      <c:pt idx="34">
                        <c:v>-0.16500000000000001</c:v>
                      </c:pt>
                      <c:pt idx="35">
                        <c:v>-0.19900000000000001</c:v>
                      </c:pt>
                      <c:pt idx="36">
                        <c:v>-0.158</c:v>
                      </c:pt>
                      <c:pt idx="37">
                        <c:v>-0.104</c:v>
                      </c:pt>
                      <c:pt idx="38">
                        <c:v>-0.13800000000000001</c:v>
                      </c:pt>
                      <c:pt idx="39">
                        <c:v>-0.17799999999999999</c:v>
                      </c:pt>
                      <c:pt idx="40">
                        <c:v>-8.7999999999999995E-2</c:v>
                      </c:pt>
                      <c:pt idx="41">
                        <c:v>-3.2000000000000001E-2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005-4E96-8AEC-60515120989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All items less food and energy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Sheet1!$J$201:$J$242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1.6E-2</c:v>
                      </c:pt>
                      <c:pt idx="1">
                        <c:v>1.6E-2</c:v>
                      </c:pt>
                      <c:pt idx="2">
                        <c:v>1.6E-2</c:v>
                      </c:pt>
                      <c:pt idx="3">
                        <c:v>1.4E-2</c:v>
                      </c:pt>
                      <c:pt idx="4">
                        <c:v>1.2999999999999999E-2</c:v>
                      </c:pt>
                      <c:pt idx="5">
                        <c:v>1.6E-2</c:v>
                      </c:pt>
                      <c:pt idx="6">
                        <c:v>0.03</c:v>
                      </c:pt>
                      <c:pt idx="7">
                        <c:v>3.7999999999999999E-2</c:v>
                      </c:pt>
                      <c:pt idx="8">
                        <c:v>4.4999999999999998E-2</c:v>
                      </c:pt>
                      <c:pt idx="9">
                        <c:v>4.2999999999999997E-2</c:v>
                      </c:pt>
                      <c:pt idx="10">
                        <c:v>0.04</c:v>
                      </c:pt>
                      <c:pt idx="11">
                        <c:v>0.04</c:v>
                      </c:pt>
                      <c:pt idx="12">
                        <c:v>4.5999999999999999E-2</c:v>
                      </c:pt>
                      <c:pt idx="13">
                        <c:v>4.9000000000000002E-2</c:v>
                      </c:pt>
                      <c:pt idx="14">
                        <c:v>5.5E-2</c:v>
                      </c:pt>
                      <c:pt idx="15">
                        <c:v>0.06</c:v>
                      </c:pt>
                      <c:pt idx="16">
                        <c:v>6.4000000000000001E-2</c:v>
                      </c:pt>
                      <c:pt idx="17">
                        <c:v>6.5000000000000002E-2</c:v>
                      </c:pt>
                      <c:pt idx="18">
                        <c:v>6.2E-2</c:v>
                      </c:pt>
                      <c:pt idx="19">
                        <c:v>0.06</c:v>
                      </c:pt>
                      <c:pt idx="20">
                        <c:v>5.8999999999999997E-2</c:v>
                      </c:pt>
                      <c:pt idx="21">
                        <c:v>5.8999999999999997E-2</c:v>
                      </c:pt>
                      <c:pt idx="22">
                        <c:v>6.3E-2</c:v>
                      </c:pt>
                      <c:pt idx="23">
                        <c:v>6.6000000000000003E-2</c:v>
                      </c:pt>
                      <c:pt idx="24">
                        <c:v>6.3E-2</c:v>
                      </c:pt>
                      <c:pt idx="25">
                        <c:v>0.06</c:v>
                      </c:pt>
                      <c:pt idx="26">
                        <c:v>5.7000000000000002E-2</c:v>
                      </c:pt>
                      <c:pt idx="27">
                        <c:v>5.6000000000000001E-2</c:v>
                      </c:pt>
                      <c:pt idx="28">
                        <c:v>5.5E-2</c:v>
                      </c:pt>
                      <c:pt idx="29">
                        <c:v>5.6000000000000001E-2</c:v>
                      </c:pt>
                      <c:pt idx="30">
                        <c:v>5.5E-2</c:v>
                      </c:pt>
                      <c:pt idx="31">
                        <c:v>5.2999999999999999E-2</c:v>
                      </c:pt>
                      <c:pt idx="32">
                        <c:v>4.8000000000000001E-2</c:v>
                      </c:pt>
                      <c:pt idx="33">
                        <c:v>4.7E-2</c:v>
                      </c:pt>
                      <c:pt idx="34">
                        <c:v>4.2999999999999997E-2</c:v>
                      </c:pt>
                      <c:pt idx="35">
                        <c:v>4.1000000000000002E-2</c:v>
                      </c:pt>
                      <c:pt idx="36">
                        <c:v>0.04</c:v>
                      </c:pt>
                      <c:pt idx="37">
                        <c:v>0.04</c:v>
                      </c:pt>
                      <c:pt idx="38">
                        <c:v>3.9E-2</c:v>
                      </c:pt>
                      <c:pt idx="39">
                        <c:v>3.9E-2</c:v>
                      </c:pt>
                      <c:pt idx="40">
                        <c:v>3.7999999999999999E-2</c:v>
                      </c:pt>
                      <c:pt idx="41">
                        <c:v>3.7999999999999999E-2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005-4E96-8AEC-60515120989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Commodities less food and energy commodities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Sheet1!$K$201:$K$242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1.2E-2</c:v>
                      </c:pt>
                      <c:pt idx="1">
                        <c:v>1.4E-2</c:v>
                      </c:pt>
                      <c:pt idx="2">
                        <c:v>1.7000000000000001E-2</c:v>
                      </c:pt>
                      <c:pt idx="3">
                        <c:v>1.7000000000000001E-2</c:v>
                      </c:pt>
                      <c:pt idx="4">
                        <c:v>1.2999999999999999E-2</c:v>
                      </c:pt>
                      <c:pt idx="5">
                        <c:v>1.7000000000000001E-2</c:v>
                      </c:pt>
                      <c:pt idx="6">
                        <c:v>4.3999999999999997E-2</c:v>
                      </c:pt>
                      <c:pt idx="7">
                        <c:v>6.5000000000000002E-2</c:v>
                      </c:pt>
                      <c:pt idx="8">
                        <c:v>8.6999999999999994E-2</c:v>
                      </c:pt>
                      <c:pt idx="9">
                        <c:v>8.5000000000000006E-2</c:v>
                      </c:pt>
                      <c:pt idx="10">
                        <c:v>7.6999999999999999E-2</c:v>
                      </c:pt>
                      <c:pt idx="11">
                        <c:v>7.2999999999999995E-2</c:v>
                      </c:pt>
                      <c:pt idx="12">
                        <c:v>8.4000000000000005E-2</c:v>
                      </c:pt>
                      <c:pt idx="13">
                        <c:v>9.4E-2</c:v>
                      </c:pt>
                      <c:pt idx="14">
                        <c:v>0.107</c:v>
                      </c:pt>
                      <c:pt idx="15">
                        <c:v>0.11700000000000001</c:v>
                      </c:pt>
                      <c:pt idx="16">
                        <c:v>0.123</c:v>
                      </c:pt>
                      <c:pt idx="17">
                        <c:v>0.11700000000000001</c:v>
                      </c:pt>
                      <c:pt idx="18">
                        <c:v>9.7000000000000003E-2</c:v>
                      </c:pt>
                      <c:pt idx="19">
                        <c:v>8.5000000000000006E-2</c:v>
                      </c:pt>
                      <c:pt idx="20">
                        <c:v>7.1999999999999995E-2</c:v>
                      </c:pt>
                      <c:pt idx="21">
                        <c:v>7.0000000000000007E-2</c:v>
                      </c:pt>
                      <c:pt idx="22">
                        <c:v>7.0999999999999994E-2</c:v>
                      </c:pt>
                      <c:pt idx="23">
                        <c:v>6.6000000000000003E-2</c:v>
                      </c:pt>
                      <c:pt idx="24">
                        <c:v>5.0999999999999997E-2</c:v>
                      </c:pt>
                      <c:pt idx="25">
                        <c:v>3.6999999999999998E-2</c:v>
                      </c:pt>
                      <c:pt idx="26">
                        <c:v>2.1000000000000001E-2</c:v>
                      </c:pt>
                      <c:pt idx="27">
                        <c:v>1.4E-2</c:v>
                      </c:pt>
                      <c:pt idx="28">
                        <c:v>0.01</c:v>
                      </c:pt>
                      <c:pt idx="29">
                        <c:v>1.4999999999999999E-2</c:v>
                      </c:pt>
                      <c:pt idx="30">
                        <c:v>0.02</c:v>
                      </c:pt>
                      <c:pt idx="31">
                        <c:v>0.02</c:v>
                      </c:pt>
                      <c:pt idx="32">
                        <c:v>1.2999999999999999E-2</c:v>
                      </c:pt>
                      <c:pt idx="33">
                        <c:v>8.0000000000000002E-3</c:v>
                      </c:pt>
                      <c:pt idx="34">
                        <c:v>2E-3</c:v>
                      </c:pt>
                      <c:pt idx="35">
                        <c:v>0</c:v>
                      </c:pt>
                      <c:pt idx="36">
                        <c:v>1E-3</c:v>
                      </c:pt>
                      <c:pt idx="37">
                        <c:v>0</c:v>
                      </c:pt>
                      <c:pt idx="38">
                        <c:v>2E-3</c:v>
                      </c:pt>
                      <c:pt idx="39">
                        <c:v>-3.0000000000000001E-3</c:v>
                      </c:pt>
                      <c:pt idx="40">
                        <c:v>-3.0000000000000001E-3</c:v>
                      </c:pt>
                      <c:pt idx="41">
                        <c:v>-7.0000000000000001E-3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005-4E96-8AEC-60515120989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Apparel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Sheet1!$L$201:$L$242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-5.5E-2</c:v>
                      </c:pt>
                      <c:pt idx="1">
                        <c:v>-5.1999999999999998E-2</c:v>
                      </c:pt>
                      <c:pt idx="2">
                        <c:v>-3.9E-2</c:v>
                      </c:pt>
                      <c:pt idx="3">
                        <c:v>-2.5000000000000001E-2</c:v>
                      </c:pt>
                      <c:pt idx="4">
                        <c:v>-3.5999999999999997E-2</c:v>
                      </c:pt>
                      <c:pt idx="5">
                        <c:v>-2.5000000000000001E-2</c:v>
                      </c:pt>
                      <c:pt idx="6">
                        <c:v>1.9E-2</c:v>
                      </c:pt>
                      <c:pt idx="7">
                        <c:v>5.6000000000000001E-2</c:v>
                      </c:pt>
                      <c:pt idx="8">
                        <c:v>4.9000000000000002E-2</c:v>
                      </c:pt>
                      <c:pt idx="9">
                        <c:v>4.2000000000000003E-2</c:v>
                      </c:pt>
                      <c:pt idx="10">
                        <c:v>4.2000000000000003E-2</c:v>
                      </c:pt>
                      <c:pt idx="11">
                        <c:v>3.4000000000000002E-2</c:v>
                      </c:pt>
                      <c:pt idx="12">
                        <c:v>4.2999999999999997E-2</c:v>
                      </c:pt>
                      <c:pt idx="13">
                        <c:v>0.05</c:v>
                      </c:pt>
                      <c:pt idx="14">
                        <c:v>5.8000000000000003E-2</c:v>
                      </c:pt>
                      <c:pt idx="15">
                        <c:v>5.2999999999999999E-2</c:v>
                      </c:pt>
                      <c:pt idx="16">
                        <c:v>6.6000000000000003E-2</c:v>
                      </c:pt>
                      <c:pt idx="17">
                        <c:v>6.8000000000000005E-2</c:v>
                      </c:pt>
                      <c:pt idx="18">
                        <c:v>5.3999999999999999E-2</c:v>
                      </c:pt>
                      <c:pt idx="19">
                        <c:v>0.05</c:v>
                      </c:pt>
                      <c:pt idx="20">
                        <c:v>5.1999999999999998E-2</c:v>
                      </c:pt>
                      <c:pt idx="21">
                        <c:v>5.0999999999999997E-2</c:v>
                      </c:pt>
                      <c:pt idx="22">
                        <c:v>5.0999999999999997E-2</c:v>
                      </c:pt>
                      <c:pt idx="23">
                        <c:v>5.5E-2</c:v>
                      </c:pt>
                      <c:pt idx="24">
                        <c:v>4.1000000000000002E-2</c:v>
                      </c:pt>
                      <c:pt idx="25">
                        <c:v>3.5999999999999997E-2</c:v>
                      </c:pt>
                      <c:pt idx="26">
                        <c:v>2.9000000000000001E-2</c:v>
                      </c:pt>
                      <c:pt idx="27">
                        <c:v>3.1E-2</c:v>
                      </c:pt>
                      <c:pt idx="28">
                        <c:v>3.3000000000000002E-2</c:v>
                      </c:pt>
                      <c:pt idx="29">
                        <c:v>3.3000000000000002E-2</c:v>
                      </c:pt>
                      <c:pt idx="30">
                        <c:v>3.5999999999999997E-2</c:v>
                      </c:pt>
                      <c:pt idx="31">
                        <c:v>3.5000000000000003E-2</c:v>
                      </c:pt>
                      <c:pt idx="32">
                        <c:v>3.1E-2</c:v>
                      </c:pt>
                      <c:pt idx="33">
                        <c:v>3.2000000000000001E-2</c:v>
                      </c:pt>
                      <c:pt idx="34">
                        <c:v>3.1E-2</c:v>
                      </c:pt>
                      <c:pt idx="35">
                        <c:v>2.3E-2</c:v>
                      </c:pt>
                      <c:pt idx="36">
                        <c:v>2.5999999999999999E-2</c:v>
                      </c:pt>
                      <c:pt idx="37">
                        <c:v>1.0999999999999999E-2</c:v>
                      </c:pt>
                      <c:pt idx="38">
                        <c:v>0.01</c:v>
                      </c:pt>
                      <c:pt idx="39">
                        <c:v>1E-3</c:v>
                      </c:pt>
                      <c:pt idx="40">
                        <c:v>0</c:v>
                      </c:pt>
                      <c:pt idx="41">
                        <c:v>4.0000000000000001E-3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005-4E96-8AEC-605151209892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New vehicles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Sheet1!$M$201:$M$242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1.4999999999999999E-2</c:v>
                      </c:pt>
                      <c:pt idx="1">
                        <c:v>1.6E-2</c:v>
                      </c:pt>
                      <c:pt idx="2">
                        <c:v>0.02</c:v>
                      </c:pt>
                      <c:pt idx="3">
                        <c:v>1.4E-2</c:v>
                      </c:pt>
                      <c:pt idx="4">
                        <c:v>1.2E-2</c:v>
                      </c:pt>
                      <c:pt idx="5">
                        <c:v>1.4999999999999999E-2</c:v>
                      </c:pt>
                      <c:pt idx="6">
                        <c:v>0.02</c:v>
                      </c:pt>
                      <c:pt idx="7">
                        <c:v>3.3000000000000002E-2</c:v>
                      </c:pt>
                      <c:pt idx="8">
                        <c:v>5.2999999999999999E-2</c:v>
                      </c:pt>
                      <c:pt idx="9">
                        <c:v>6.4000000000000001E-2</c:v>
                      </c:pt>
                      <c:pt idx="10">
                        <c:v>7.5999999999999998E-2</c:v>
                      </c:pt>
                      <c:pt idx="11">
                        <c:v>8.6999999999999994E-2</c:v>
                      </c:pt>
                      <c:pt idx="12">
                        <c:v>9.8000000000000004E-2</c:v>
                      </c:pt>
                      <c:pt idx="13">
                        <c:v>0.111</c:v>
                      </c:pt>
                      <c:pt idx="14">
                        <c:v>0.11799999999999999</c:v>
                      </c:pt>
                      <c:pt idx="15">
                        <c:v>0.122</c:v>
                      </c:pt>
                      <c:pt idx="16">
                        <c:v>0.124</c:v>
                      </c:pt>
                      <c:pt idx="17">
                        <c:v>0.125</c:v>
                      </c:pt>
                      <c:pt idx="18">
                        <c:v>0.13200000000000001</c:v>
                      </c:pt>
                      <c:pt idx="19">
                        <c:v>0.126</c:v>
                      </c:pt>
                      <c:pt idx="20">
                        <c:v>0.114</c:v>
                      </c:pt>
                      <c:pt idx="21">
                        <c:v>0.104</c:v>
                      </c:pt>
                      <c:pt idx="22">
                        <c:v>0.10100000000000001</c:v>
                      </c:pt>
                      <c:pt idx="23">
                        <c:v>9.4E-2</c:v>
                      </c:pt>
                      <c:pt idx="24">
                        <c:v>8.4000000000000005E-2</c:v>
                      </c:pt>
                      <c:pt idx="25">
                        <c:v>7.1999999999999995E-2</c:v>
                      </c:pt>
                      <c:pt idx="26">
                        <c:v>5.8999999999999997E-2</c:v>
                      </c:pt>
                      <c:pt idx="27">
                        <c:v>5.8000000000000003E-2</c:v>
                      </c:pt>
                      <c:pt idx="28">
                        <c:v>5.8000000000000003E-2</c:v>
                      </c:pt>
                      <c:pt idx="29">
                        <c:v>6.0999999999999999E-2</c:v>
                      </c:pt>
                      <c:pt idx="30">
                        <c:v>5.3999999999999999E-2</c:v>
                      </c:pt>
                      <c:pt idx="31">
                        <c:v>4.7E-2</c:v>
                      </c:pt>
                      <c:pt idx="32">
                        <c:v>4.1000000000000002E-2</c:v>
                      </c:pt>
                      <c:pt idx="33">
                        <c:v>3.5000000000000003E-2</c:v>
                      </c:pt>
                      <c:pt idx="34">
                        <c:v>2.9000000000000001E-2</c:v>
                      </c:pt>
                      <c:pt idx="35">
                        <c:v>2.5000000000000001E-2</c:v>
                      </c:pt>
                      <c:pt idx="36">
                        <c:v>1.9E-2</c:v>
                      </c:pt>
                      <c:pt idx="37">
                        <c:v>1.2999999999999999E-2</c:v>
                      </c:pt>
                      <c:pt idx="38">
                        <c:v>0.01</c:v>
                      </c:pt>
                      <c:pt idx="39">
                        <c:v>7.0000000000000001E-3</c:v>
                      </c:pt>
                      <c:pt idx="40">
                        <c:v>4.0000000000000001E-3</c:v>
                      </c:pt>
                      <c:pt idx="41">
                        <c:v>-1E-3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005-4E96-8AEC-605151209892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Medical care commodities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Sheet1!$N$201:$N$242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-8.0000000000000002E-3</c:v>
                      </c:pt>
                      <c:pt idx="1">
                        <c:v>-1.0999999999999999E-2</c:v>
                      </c:pt>
                      <c:pt idx="2">
                        <c:v>-2.5000000000000001E-2</c:v>
                      </c:pt>
                      <c:pt idx="3">
                        <c:v>-2.3E-2</c:v>
                      </c:pt>
                      <c:pt idx="4">
                        <c:v>-2.5000000000000001E-2</c:v>
                      </c:pt>
                      <c:pt idx="5">
                        <c:v>-2.4E-2</c:v>
                      </c:pt>
                      <c:pt idx="6">
                        <c:v>-1.7000000000000001E-2</c:v>
                      </c:pt>
                      <c:pt idx="7">
                        <c:v>-1.9E-2</c:v>
                      </c:pt>
                      <c:pt idx="8">
                        <c:v>-2.1999999999999999E-2</c:v>
                      </c:pt>
                      <c:pt idx="9">
                        <c:v>-2.1000000000000001E-2</c:v>
                      </c:pt>
                      <c:pt idx="10">
                        <c:v>-2.5000000000000001E-2</c:v>
                      </c:pt>
                      <c:pt idx="11">
                        <c:v>-1.6E-2</c:v>
                      </c:pt>
                      <c:pt idx="12">
                        <c:v>-4.0000000000000001E-3</c:v>
                      </c:pt>
                      <c:pt idx="13">
                        <c:v>2E-3</c:v>
                      </c:pt>
                      <c:pt idx="14">
                        <c:v>4.0000000000000001E-3</c:v>
                      </c:pt>
                      <c:pt idx="15">
                        <c:v>1.4E-2</c:v>
                      </c:pt>
                      <c:pt idx="16">
                        <c:v>2.5000000000000001E-2</c:v>
                      </c:pt>
                      <c:pt idx="17">
                        <c:v>2.7E-2</c:v>
                      </c:pt>
                      <c:pt idx="18">
                        <c:v>2.1000000000000001E-2</c:v>
                      </c:pt>
                      <c:pt idx="19">
                        <c:v>2.4E-2</c:v>
                      </c:pt>
                      <c:pt idx="20">
                        <c:v>3.2000000000000001E-2</c:v>
                      </c:pt>
                      <c:pt idx="21">
                        <c:v>3.6999999999999998E-2</c:v>
                      </c:pt>
                      <c:pt idx="22">
                        <c:v>4.1000000000000002E-2</c:v>
                      </c:pt>
                      <c:pt idx="23">
                        <c:v>3.6999999999999998E-2</c:v>
                      </c:pt>
                      <c:pt idx="24">
                        <c:v>3.1E-2</c:v>
                      </c:pt>
                      <c:pt idx="25">
                        <c:v>3.1E-2</c:v>
                      </c:pt>
                      <c:pt idx="26">
                        <c:v>3.2000000000000001E-2</c:v>
                      </c:pt>
                      <c:pt idx="27">
                        <c:v>3.4000000000000002E-2</c:v>
                      </c:pt>
                      <c:pt idx="28">
                        <c:v>3.2000000000000001E-2</c:v>
                      </c:pt>
                      <c:pt idx="29">
                        <c:v>3.5999999999999997E-2</c:v>
                      </c:pt>
                      <c:pt idx="30">
                        <c:v>0.04</c:v>
                      </c:pt>
                      <c:pt idx="31">
                        <c:v>4.3999999999999997E-2</c:v>
                      </c:pt>
                      <c:pt idx="32">
                        <c:v>4.2000000000000003E-2</c:v>
                      </c:pt>
                      <c:pt idx="33">
                        <c:v>4.1000000000000002E-2</c:v>
                      </c:pt>
                      <c:pt idx="34">
                        <c:v>4.4999999999999998E-2</c:v>
                      </c:pt>
                      <c:pt idx="35">
                        <c:v>4.2000000000000003E-2</c:v>
                      </c:pt>
                      <c:pt idx="36">
                        <c:v>4.7E-2</c:v>
                      </c:pt>
                      <c:pt idx="37">
                        <c:v>0.05</c:v>
                      </c:pt>
                      <c:pt idx="38">
                        <c:v>4.7E-2</c:v>
                      </c:pt>
                      <c:pt idx="39">
                        <c:v>0.03</c:v>
                      </c:pt>
                      <c:pt idx="40">
                        <c:v>2.9000000000000001E-2</c:v>
                      </c:pt>
                      <c:pt idx="41">
                        <c:v>2.5000000000000001E-2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005-4E96-8AEC-605151209892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Services less energy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Sheet1!$O$201:$O$242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1.7000000000000001E-2</c:v>
                      </c:pt>
                      <c:pt idx="1">
                        <c:v>1.7000000000000001E-2</c:v>
                      </c:pt>
                      <c:pt idx="2">
                        <c:v>1.6E-2</c:v>
                      </c:pt>
                      <c:pt idx="3">
                        <c:v>1.2999999999999999E-2</c:v>
                      </c:pt>
                      <c:pt idx="4">
                        <c:v>1.2999999999999999E-2</c:v>
                      </c:pt>
                      <c:pt idx="5">
                        <c:v>1.6E-2</c:v>
                      </c:pt>
                      <c:pt idx="6">
                        <c:v>2.5000000000000001E-2</c:v>
                      </c:pt>
                      <c:pt idx="7">
                        <c:v>2.9000000000000001E-2</c:v>
                      </c:pt>
                      <c:pt idx="8">
                        <c:v>3.1E-2</c:v>
                      </c:pt>
                      <c:pt idx="9">
                        <c:v>2.9000000000000001E-2</c:v>
                      </c:pt>
                      <c:pt idx="10">
                        <c:v>2.7E-2</c:v>
                      </c:pt>
                      <c:pt idx="11">
                        <c:v>2.9000000000000001E-2</c:v>
                      </c:pt>
                      <c:pt idx="12">
                        <c:v>3.2000000000000001E-2</c:v>
                      </c:pt>
                      <c:pt idx="13">
                        <c:v>3.4000000000000002E-2</c:v>
                      </c:pt>
                      <c:pt idx="14">
                        <c:v>3.6999999999999998E-2</c:v>
                      </c:pt>
                      <c:pt idx="15">
                        <c:v>4.1000000000000002E-2</c:v>
                      </c:pt>
                      <c:pt idx="16">
                        <c:v>4.3999999999999997E-2</c:v>
                      </c:pt>
                      <c:pt idx="17">
                        <c:v>4.7E-2</c:v>
                      </c:pt>
                      <c:pt idx="18">
                        <c:v>4.9000000000000002E-2</c:v>
                      </c:pt>
                      <c:pt idx="19">
                        <c:v>5.1999999999999998E-2</c:v>
                      </c:pt>
                      <c:pt idx="20">
                        <c:v>5.5E-2</c:v>
                      </c:pt>
                      <c:pt idx="21">
                        <c:v>5.5E-2</c:v>
                      </c:pt>
                      <c:pt idx="22">
                        <c:v>6.0999999999999999E-2</c:v>
                      </c:pt>
                      <c:pt idx="23">
                        <c:v>6.7000000000000004E-2</c:v>
                      </c:pt>
                      <c:pt idx="24">
                        <c:v>6.7000000000000004E-2</c:v>
                      </c:pt>
                      <c:pt idx="25">
                        <c:v>6.8000000000000005E-2</c:v>
                      </c:pt>
                      <c:pt idx="26">
                        <c:v>7.0000000000000007E-2</c:v>
                      </c:pt>
                      <c:pt idx="27">
                        <c:v>7.1999999999999995E-2</c:v>
                      </c:pt>
                      <c:pt idx="28">
                        <c:v>7.2999999999999995E-2</c:v>
                      </c:pt>
                      <c:pt idx="29">
                        <c:v>7.0999999999999994E-2</c:v>
                      </c:pt>
                      <c:pt idx="30">
                        <c:v>6.8000000000000005E-2</c:v>
                      </c:pt>
                      <c:pt idx="31">
                        <c:v>6.6000000000000003E-2</c:v>
                      </c:pt>
                      <c:pt idx="32">
                        <c:v>6.2E-2</c:v>
                      </c:pt>
                      <c:pt idx="33">
                        <c:v>6.0999999999999999E-2</c:v>
                      </c:pt>
                      <c:pt idx="34">
                        <c:v>5.8999999999999997E-2</c:v>
                      </c:pt>
                      <c:pt idx="35">
                        <c:v>5.7000000000000002E-2</c:v>
                      </c:pt>
                      <c:pt idx="36">
                        <c:v>5.5E-2</c:v>
                      </c:pt>
                      <c:pt idx="37">
                        <c:v>5.5E-2</c:v>
                      </c:pt>
                      <c:pt idx="38">
                        <c:v>5.2999999999999999E-2</c:v>
                      </c:pt>
                      <c:pt idx="39">
                        <c:v>5.3999999999999999E-2</c:v>
                      </c:pt>
                      <c:pt idx="40">
                        <c:v>5.1999999999999998E-2</c:v>
                      </c:pt>
                      <c:pt idx="41">
                        <c:v>5.3999999999999999E-2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005-4E96-8AEC-605151209892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Sheet1!$Q$1</c15:sqref>
                        </c15:formulaRef>
                      </c:ext>
                    </c:extLst>
                    <c:strCache>
                      <c:ptCount val="1"/>
                      <c:pt idx="0">
                        <c:v>Medical care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Sheet1!$Q$201:$Q$242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3.6999999999999998E-2</c:v>
                      </c:pt>
                      <c:pt idx="1">
                        <c:v>3.2000000000000001E-2</c:v>
                      </c:pt>
                      <c:pt idx="2">
                        <c:v>2.8000000000000001E-2</c:v>
                      </c:pt>
                      <c:pt idx="3">
                        <c:v>2.9000000000000001E-2</c:v>
                      </c:pt>
                      <c:pt idx="4">
                        <c:v>0.03</c:v>
                      </c:pt>
                      <c:pt idx="5">
                        <c:v>2.7E-2</c:v>
                      </c:pt>
                      <c:pt idx="6">
                        <c:v>2.1999999999999999E-2</c:v>
                      </c:pt>
                      <c:pt idx="7">
                        <c:v>1.4999999999999999E-2</c:v>
                      </c:pt>
                      <c:pt idx="8">
                        <c:v>0.01</c:v>
                      </c:pt>
                      <c:pt idx="9">
                        <c:v>8.0000000000000002E-3</c:v>
                      </c:pt>
                      <c:pt idx="10">
                        <c:v>0.01</c:v>
                      </c:pt>
                      <c:pt idx="11">
                        <c:v>8.9999999999999993E-3</c:v>
                      </c:pt>
                      <c:pt idx="12">
                        <c:v>1.7000000000000001E-2</c:v>
                      </c:pt>
                      <c:pt idx="13">
                        <c:v>2.1000000000000001E-2</c:v>
                      </c:pt>
                      <c:pt idx="14">
                        <c:v>2.5000000000000001E-2</c:v>
                      </c:pt>
                      <c:pt idx="15">
                        <c:v>2.7E-2</c:v>
                      </c:pt>
                      <c:pt idx="16">
                        <c:v>2.4E-2</c:v>
                      </c:pt>
                      <c:pt idx="17">
                        <c:v>2.9000000000000001E-2</c:v>
                      </c:pt>
                      <c:pt idx="18">
                        <c:v>3.5000000000000003E-2</c:v>
                      </c:pt>
                      <c:pt idx="19">
                        <c:v>0.04</c:v>
                      </c:pt>
                      <c:pt idx="20">
                        <c:v>4.8000000000000001E-2</c:v>
                      </c:pt>
                      <c:pt idx="21">
                        <c:v>5.0999999999999997E-2</c:v>
                      </c:pt>
                      <c:pt idx="22">
                        <c:v>5.6000000000000001E-2</c:v>
                      </c:pt>
                      <c:pt idx="23">
                        <c:v>6.5000000000000002E-2</c:v>
                      </c:pt>
                      <c:pt idx="24">
                        <c:v>5.3999999999999999E-2</c:v>
                      </c:pt>
                      <c:pt idx="25">
                        <c:v>4.3999999999999997E-2</c:v>
                      </c:pt>
                      <c:pt idx="26">
                        <c:v>4.1000000000000002E-2</c:v>
                      </c:pt>
                      <c:pt idx="27">
                        <c:v>0.03</c:v>
                      </c:pt>
                      <c:pt idx="28">
                        <c:v>2.1000000000000001E-2</c:v>
                      </c:pt>
                      <c:pt idx="29">
                        <c:v>0.01</c:v>
                      </c:pt>
                      <c:pt idx="30">
                        <c:v>4.0000000000000001E-3</c:v>
                      </c:pt>
                      <c:pt idx="31">
                        <c:v>-1E-3</c:v>
                      </c:pt>
                      <c:pt idx="32">
                        <c:v>-8.0000000000000002E-3</c:v>
                      </c:pt>
                      <c:pt idx="33">
                        <c:v>-1.4999999999999999E-2</c:v>
                      </c:pt>
                      <c:pt idx="34">
                        <c:v>-2.1000000000000001E-2</c:v>
                      </c:pt>
                      <c:pt idx="35">
                        <c:v>-2.5999999999999999E-2</c:v>
                      </c:pt>
                      <c:pt idx="36">
                        <c:v>-0.02</c:v>
                      </c:pt>
                      <c:pt idx="37">
                        <c:v>-8.9999999999999993E-3</c:v>
                      </c:pt>
                      <c:pt idx="38">
                        <c:v>-5.0000000000000001E-3</c:v>
                      </c:pt>
                      <c:pt idx="39">
                        <c:v>6.0000000000000001E-3</c:v>
                      </c:pt>
                      <c:pt idx="40">
                        <c:v>1.0999999999999999E-2</c:v>
                      </c:pt>
                      <c:pt idx="41">
                        <c:v>2.1000000000000001E-2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005-4E96-8AEC-605151209892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Sheet1!$R$1</c15:sqref>
                        </c15:formulaRef>
                      </c:ext>
                    </c:extLst>
                    <c:strCache>
                      <c:ptCount val="1"/>
                      <c:pt idx="0">
                        <c:v>Education and communication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Sheet1!$A$201:$A$242</c15:sqref>
                        </c15:formulaRef>
                      </c:ext>
                    </c:extLst>
                    <c:numCache>
                      <c:formatCode>mmm\-yy</c:formatCode>
                      <c:ptCount val="42"/>
                      <c:pt idx="0">
                        <c:v>44105</c:v>
                      </c:pt>
                      <c:pt idx="1">
                        <c:v>44136</c:v>
                      </c:pt>
                      <c:pt idx="2">
                        <c:v>44166</c:v>
                      </c:pt>
                      <c:pt idx="3">
                        <c:v>44197</c:v>
                      </c:pt>
                      <c:pt idx="4">
                        <c:v>44228</c:v>
                      </c:pt>
                      <c:pt idx="5">
                        <c:v>44256</c:v>
                      </c:pt>
                      <c:pt idx="6">
                        <c:v>44287</c:v>
                      </c:pt>
                      <c:pt idx="7">
                        <c:v>44317</c:v>
                      </c:pt>
                      <c:pt idx="8">
                        <c:v>44348</c:v>
                      </c:pt>
                      <c:pt idx="9">
                        <c:v>44378</c:v>
                      </c:pt>
                      <c:pt idx="10">
                        <c:v>44409</c:v>
                      </c:pt>
                      <c:pt idx="11">
                        <c:v>44440</c:v>
                      </c:pt>
                      <c:pt idx="12">
                        <c:v>44470</c:v>
                      </c:pt>
                      <c:pt idx="13">
                        <c:v>44501</c:v>
                      </c:pt>
                      <c:pt idx="14">
                        <c:v>44531</c:v>
                      </c:pt>
                      <c:pt idx="15">
                        <c:v>44562</c:v>
                      </c:pt>
                      <c:pt idx="16">
                        <c:v>44593</c:v>
                      </c:pt>
                      <c:pt idx="17">
                        <c:v>44621</c:v>
                      </c:pt>
                      <c:pt idx="18">
                        <c:v>44652</c:v>
                      </c:pt>
                      <c:pt idx="19">
                        <c:v>44682</c:v>
                      </c:pt>
                      <c:pt idx="20">
                        <c:v>44713</c:v>
                      </c:pt>
                      <c:pt idx="21">
                        <c:v>44743</c:v>
                      </c:pt>
                      <c:pt idx="22">
                        <c:v>44774</c:v>
                      </c:pt>
                      <c:pt idx="23">
                        <c:v>44805</c:v>
                      </c:pt>
                      <c:pt idx="24">
                        <c:v>44835</c:v>
                      </c:pt>
                      <c:pt idx="25">
                        <c:v>44866</c:v>
                      </c:pt>
                      <c:pt idx="26">
                        <c:v>44896</c:v>
                      </c:pt>
                      <c:pt idx="27">
                        <c:v>44927</c:v>
                      </c:pt>
                      <c:pt idx="28">
                        <c:v>44958</c:v>
                      </c:pt>
                      <c:pt idx="29">
                        <c:v>44986</c:v>
                      </c:pt>
                      <c:pt idx="30">
                        <c:v>45017</c:v>
                      </c:pt>
                      <c:pt idx="31">
                        <c:v>45047</c:v>
                      </c:pt>
                      <c:pt idx="32">
                        <c:v>45078</c:v>
                      </c:pt>
                      <c:pt idx="33">
                        <c:v>45108</c:v>
                      </c:pt>
                      <c:pt idx="34">
                        <c:v>45139</c:v>
                      </c:pt>
                      <c:pt idx="35">
                        <c:v>45170</c:v>
                      </c:pt>
                      <c:pt idx="36">
                        <c:v>45200</c:v>
                      </c:pt>
                      <c:pt idx="37">
                        <c:v>45231</c:v>
                      </c:pt>
                      <c:pt idx="38">
                        <c:v>45261</c:v>
                      </c:pt>
                      <c:pt idx="39">
                        <c:v>45292</c:v>
                      </c:pt>
                      <c:pt idx="40">
                        <c:v>45323</c:v>
                      </c:pt>
                      <c:pt idx="41">
                        <c:v>45352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Sheet1!$R$201:$R$242</c15:sqref>
                        </c15:formulaRef>
                      </c:ext>
                    </c:extLst>
                    <c:numCache>
                      <c:formatCode>0.00%</c:formatCode>
                      <c:ptCount val="42"/>
                      <c:pt idx="0">
                        <c:v>2.1000000000000001E-2</c:v>
                      </c:pt>
                      <c:pt idx="1">
                        <c:v>1.9E-2</c:v>
                      </c:pt>
                      <c:pt idx="2">
                        <c:v>0.02</c:v>
                      </c:pt>
                      <c:pt idx="3">
                        <c:v>1.7000000000000001E-2</c:v>
                      </c:pt>
                      <c:pt idx="4">
                        <c:v>1.7000000000000001E-2</c:v>
                      </c:pt>
                      <c:pt idx="5">
                        <c:v>1.4999999999999999E-2</c:v>
                      </c:pt>
                      <c:pt idx="6">
                        <c:v>1.7000000000000001E-2</c:v>
                      </c:pt>
                      <c:pt idx="7">
                        <c:v>1.9E-2</c:v>
                      </c:pt>
                      <c:pt idx="8">
                        <c:v>2.1000000000000001E-2</c:v>
                      </c:pt>
                      <c:pt idx="9">
                        <c:v>1.0999999999999999E-2</c:v>
                      </c:pt>
                      <c:pt idx="10">
                        <c:v>1.2E-2</c:v>
                      </c:pt>
                      <c:pt idx="11">
                        <c:v>1.7000000000000001E-2</c:v>
                      </c:pt>
                      <c:pt idx="12">
                        <c:v>1.7999999999999999E-2</c:v>
                      </c:pt>
                      <c:pt idx="13">
                        <c:v>1.7000000000000001E-2</c:v>
                      </c:pt>
                      <c:pt idx="14">
                        <c:v>1.6E-2</c:v>
                      </c:pt>
                      <c:pt idx="15">
                        <c:v>1.6E-2</c:v>
                      </c:pt>
                      <c:pt idx="16">
                        <c:v>1.6E-2</c:v>
                      </c:pt>
                      <c:pt idx="17">
                        <c:v>1.4999999999999999E-2</c:v>
                      </c:pt>
                      <c:pt idx="18">
                        <c:v>0.01</c:v>
                      </c:pt>
                      <c:pt idx="19">
                        <c:v>8.0000000000000002E-3</c:v>
                      </c:pt>
                      <c:pt idx="20">
                        <c:v>8.0000000000000002E-3</c:v>
                      </c:pt>
                      <c:pt idx="21">
                        <c:v>5.0000000000000001E-3</c:v>
                      </c:pt>
                      <c:pt idx="22">
                        <c:v>5.0000000000000001E-3</c:v>
                      </c:pt>
                      <c:pt idx="23">
                        <c:v>2E-3</c:v>
                      </c:pt>
                      <c:pt idx="24">
                        <c:v>0</c:v>
                      </c:pt>
                      <c:pt idx="25">
                        <c:v>7.0000000000000001E-3</c:v>
                      </c:pt>
                      <c:pt idx="26">
                        <c:v>7.0000000000000001E-3</c:v>
                      </c:pt>
                      <c:pt idx="27">
                        <c:v>0.01</c:v>
                      </c:pt>
                      <c:pt idx="28">
                        <c:v>0.01</c:v>
                      </c:pt>
                      <c:pt idx="29">
                        <c:v>1.4E-2</c:v>
                      </c:pt>
                      <c:pt idx="30">
                        <c:v>1.6E-2</c:v>
                      </c:pt>
                      <c:pt idx="31">
                        <c:v>1.4999999999999999E-2</c:v>
                      </c:pt>
                      <c:pt idx="32">
                        <c:v>1.0999999999999999E-2</c:v>
                      </c:pt>
                      <c:pt idx="33">
                        <c:v>1.2E-2</c:v>
                      </c:pt>
                      <c:pt idx="34">
                        <c:v>0.01</c:v>
                      </c:pt>
                      <c:pt idx="35">
                        <c:v>0.01</c:v>
                      </c:pt>
                      <c:pt idx="36">
                        <c:v>8.9999999999999993E-3</c:v>
                      </c:pt>
                      <c:pt idx="37">
                        <c:v>-1E-3</c:v>
                      </c:pt>
                      <c:pt idx="38">
                        <c:v>-1E-3</c:v>
                      </c:pt>
                      <c:pt idx="39">
                        <c:v>0</c:v>
                      </c:pt>
                      <c:pt idx="40">
                        <c:v>4.0000000000000001E-3</c:v>
                      </c:pt>
                      <c:pt idx="41">
                        <c:v>2E-3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005-4E96-8AEC-605151209892}"/>
                  </c:ext>
                </c:extLst>
              </c15:ser>
            </c15:filteredLineSeries>
          </c:ext>
        </c:extLst>
      </c:lineChart>
      <c:dateAx>
        <c:axId val="103176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79960"/>
        <c:crosses val="autoZero"/>
        <c:auto val="1"/>
        <c:lblOffset val="100"/>
        <c:baseTimeUnit val="months"/>
      </c:dateAx>
      <c:valAx>
        <c:axId val="10317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7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E008B34B-2995-4A16-8F7E-188C6682F2E0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BFAF97C-9D8F-4AB4-96F3-421D08036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3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/>
          <a:lstStyle>
            <a:lvl1pPr algn="r">
              <a:defRPr sz="1200"/>
            </a:lvl1pPr>
          </a:lstStyle>
          <a:p>
            <a:fld id="{B508A1FC-4A97-42AC-9A28-9AABCB56A844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7" tIns="46574" rIns="93147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47" tIns="46574" rIns="93147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4820"/>
          </a:xfrm>
          <a:prstGeom prst="rect">
            <a:avLst/>
          </a:prstGeom>
        </p:spPr>
        <p:txBody>
          <a:bodyPr vert="horz" lIns="93147" tIns="46574" rIns="93147" bIns="46574" rtlCol="0" anchor="b"/>
          <a:lstStyle>
            <a:lvl1pPr algn="r">
              <a:defRPr sz="1200"/>
            </a:lvl1pPr>
          </a:lstStyle>
          <a:p>
            <a:fld id="{91851273-793D-4E76-AEAB-9C96C4F6E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/>
              <a:t>This</a:t>
            </a:r>
            <a:r>
              <a:rPr lang="en-US" sz="1300" baseline="0"/>
              <a:t> illustrates the 3 years % change in the rate of inflation.  Right now, there has been some decline from the high of 9% in July 2022 to now at 5%.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1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K-12 Education: Increase 5% = $108,090,282 Current Expense</a:t>
            </a:r>
          </a:p>
          <a:p>
            <a:r>
              <a:rPr lang="en-US" dirty="0"/>
              <a:t>CHCCS: </a:t>
            </a:r>
            <a:r>
              <a:rPr lang="en-US" baseline="0" dirty="0"/>
              <a:t> </a:t>
            </a:r>
            <a:r>
              <a:rPr lang="en-US" dirty="0"/>
              <a:t>allocation 58.40% down from 58.44% due to loss of 112 students</a:t>
            </a:r>
          </a:p>
          <a:p>
            <a:r>
              <a:rPr lang="en-US" dirty="0"/>
              <a:t>OCS:</a:t>
            </a:r>
            <a:r>
              <a:rPr lang="en-US" baseline="0" dirty="0"/>
              <a:t> </a:t>
            </a:r>
            <a:r>
              <a:rPr lang="en-US" dirty="0"/>
              <a:t>percentage allocation 41.60% increased from 41.56% due</a:t>
            </a:r>
            <a:r>
              <a:rPr lang="en-US" baseline="0" dirty="0"/>
              <a:t> to a reduced loss of 45students compared to CHCCS.  OCS received 125% of their continuation budget.</a:t>
            </a:r>
          </a:p>
          <a:p>
            <a:endParaRPr lang="en-US" baseline="0" dirty="0"/>
          </a:p>
          <a:p>
            <a:r>
              <a:rPr lang="en-US" baseline="0" dirty="0"/>
              <a:t>Cost per student increase $320 to $5666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1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35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6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Continuation</a:t>
            </a:r>
            <a:r>
              <a:rPr lang="en-US" baseline="0" dirty="0"/>
              <a:t> of wage increase as part of strategy to enhance employee.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6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30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amendments should be submitted by May 29 to allow for public posting in advance of the final Public Hearing.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1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7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7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9">
              <a:defRPr/>
            </a:pPr>
            <a:r>
              <a:rPr lang="en-US" dirty="0">
                <a:solidFill>
                  <a:prstClr val="black"/>
                </a:solidFill>
              </a:rPr>
              <a:t>The following budget priorities</a:t>
            </a:r>
            <a:r>
              <a:rPr lang="en-US" baseline="0" dirty="0">
                <a:solidFill>
                  <a:prstClr val="black"/>
                </a:solidFill>
              </a:rPr>
              <a:t> guided the budget process in the development of the recommended budget.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49">
              <a:defRPr/>
            </a:pPr>
            <a:fld id="{91851273-793D-4E76-AEAB-9C96C4F6EB4B}" type="slidenum">
              <a:rPr lang="en-US">
                <a:solidFill>
                  <a:prstClr val="black"/>
                </a:solidFill>
                <a:latin typeface="Calibri"/>
              </a:rPr>
              <a:pPr defTabSz="914349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83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3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99734"/>
            <a:ext cx="5608320" cy="8555647"/>
          </a:xfrm>
        </p:spPr>
        <p:txBody>
          <a:bodyPr/>
          <a:lstStyle/>
          <a:p>
            <a:endParaRPr lang="en-US" sz="13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96887" y="2286004"/>
          <a:ext cx="6235779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01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recommended budget assumes the need for  $294M in revenue.</a:t>
            </a:r>
          </a:p>
          <a:p>
            <a:endParaRPr lang="en-US" sz="1300" dirty="0"/>
          </a:p>
          <a:p>
            <a:r>
              <a:rPr lang="en-US" sz="1300" dirty="0"/>
              <a:t>Each Penny generates $2.3M </a:t>
            </a:r>
          </a:p>
          <a:p>
            <a:endParaRPr lang="en-US" sz="1300" dirty="0"/>
          </a:p>
          <a:p>
            <a:r>
              <a:rPr lang="en-US" sz="1300" dirty="0"/>
              <a:t>Assumes an overall 2.3% in Assessed Value growth over FY 2023-24 Budget due to natural growth which is primarily new construction and additions.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1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6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recommended budget assumes the need for  $294.4 in revenue.</a:t>
            </a:r>
          </a:p>
          <a:p>
            <a:endParaRPr lang="en-US" sz="1300" dirty="0"/>
          </a:p>
          <a:p>
            <a:r>
              <a:rPr lang="en-US" sz="1300" dirty="0"/>
              <a:t>This graph illustrates how those dollars are expended</a:t>
            </a:r>
            <a:r>
              <a:rPr lang="en-US" sz="1300" baseline="0" dirty="0"/>
              <a:t> with education, human services, public safety and debt service requiring the most resources.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1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8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1273-793D-4E76-AEAB-9C96C4F6EB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3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03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371975" cy="1295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09600" y="5257800"/>
            <a:ext cx="10363200" cy="24384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9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699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4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28600"/>
            <a:ext cx="82296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 dirty="0">
                <a:latin typeface="+mj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17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007D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0"/>
            <a:ext cx="2066925" cy="6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5EAFF"/>
            </a:gs>
            <a:gs pos="65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5" r:id="rId6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20050" cy="222885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COUNTY MANAGER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RECOMMENDED BUDGET 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</a:b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May 7, 2024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BOCC Business Meeting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n-US" sz="32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6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pPr algn="ctr"/>
            <a:r>
              <a:rPr lang="en-US" sz="36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Tr % Change in Rate of Inflation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BDC52F-108C-0773-7F7A-B40DC42AE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111576"/>
              </p:ext>
            </p:extLst>
          </p:nvPr>
        </p:nvGraphicFramePr>
        <p:xfrm>
          <a:off x="381000" y="12192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9172" y="28222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</a:t>
            </a:r>
          </a:p>
          <a:p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K-12 education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29600" y="19431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067" y="5564088"/>
            <a:ext cx="726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2"/>
                </a:solidFill>
              </a:rPr>
              <a:t>1 - An increase in the Special District Tax for CHCCS is not recommended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B817D6-9530-5FEE-D52D-0225D2C11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7153"/>
              </p:ext>
            </p:extLst>
          </p:nvPr>
        </p:nvGraphicFramePr>
        <p:xfrm>
          <a:off x="237067" y="1066800"/>
          <a:ext cx="8754533" cy="4350245"/>
        </p:xfrm>
        <a:graphic>
          <a:graphicData uri="http://schemas.openxmlformats.org/drawingml/2006/table">
            <a:tbl>
              <a:tblPr/>
              <a:tblGrid>
                <a:gridCol w="1782801">
                  <a:extLst>
                    <a:ext uri="{9D8B030D-6E8A-4147-A177-3AD203B41FA5}">
                      <a16:colId xmlns:a16="http://schemas.microsoft.com/office/drawing/2014/main" val="181980903"/>
                    </a:ext>
                  </a:extLst>
                </a:gridCol>
                <a:gridCol w="1188999">
                  <a:extLst>
                    <a:ext uri="{9D8B030D-6E8A-4147-A177-3AD203B41FA5}">
                      <a16:colId xmlns:a16="http://schemas.microsoft.com/office/drawing/2014/main" val="299969433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305129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37227340"/>
                    </a:ext>
                  </a:extLst>
                </a:gridCol>
                <a:gridCol w="1515533">
                  <a:extLst>
                    <a:ext uri="{9D8B030D-6E8A-4147-A177-3AD203B41FA5}">
                      <a16:colId xmlns:a16="http://schemas.microsoft.com/office/drawing/2014/main" val="35021546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6473238"/>
                    </a:ext>
                  </a:extLst>
                </a:gridCol>
              </a:tblGrid>
              <a:tr h="94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Chapel Hill Carrboro City Schools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2023-24 Current Expense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Continuation Request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Expansion Request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Manager Recommended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Recommended Increase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14564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Current Expense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$60,158,538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$65,609,988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$67,914,988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$63,124,906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$2,966,368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33615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Per-Pupil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$5,346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$5,889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$6,096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$5,666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$320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161176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Special District Tax-1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$0.198 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$0.198 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$0.198 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$0.198 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 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64863"/>
                  </a:ext>
                </a:extLst>
              </a:tr>
              <a:tr h="94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Orange County Schools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2023-24 Current Expense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Continuation Request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Expansion Request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Manager Recommended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Recommended Increase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14987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Current Expense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$42,784,038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$44,542,182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$47,647,282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$44,965,376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$2,181,338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445135"/>
                  </a:ext>
                </a:extLst>
              </a:tr>
              <a:tr h="47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Per-Pupil</a:t>
                      </a:r>
                    </a:p>
                  </a:txBody>
                  <a:tcPr marL="5893" marR="5893" marT="5893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$5,346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$5,613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$6,004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$5,666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$320</a:t>
                      </a:r>
                    </a:p>
                  </a:txBody>
                  <a:tcPr marL="5893" marR="5893" marT="5893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55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7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" y="30077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education        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8C7ACB3-469F-41CA-3E9F-578C0A518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8299"/>
              </p:ext>
            </p:extLst>
          </p:nvPr>
        </p:nvGraphicFramePr>
        <p:xfrm>
          <a:off x="304800" y="1087096"/>
          <a:ext cx="8610600" cy="4683807"/>
        </p:xfrm>
        <a:graphic>
          <a:graphicData uri="http://schemas.openxmlformats.org/drawingml/2006/table">
            <a:tbl>
              <a:tblPr/>
              <a:tblGrid>
                <a:gridCol w="1656412">
                  <a:extLst>
                    <a:ext uri="{9D8B030D-6E8A-4147-A177-3AD203B41FA5}">
                      <a16:colId xmlns:a16="http://schemas.microsoft.com/office/drawing/2014/main" val="1733294341"/>
                    </a:ext>
                  </a:extLst>
                </a:gridCol>
                <a:gridCol w="1315388">
                  <a:extLst>
                    <a:ext uri="{9D8B030D-6E8A-4147-A177-3AD203B41FA5}">
                      <a16:colId xmlns:a16="http://schemas.microsoft.com/office/drawing/2014/main" val="387265746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807299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13592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2244581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461204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Education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2021-22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2022-23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2023-24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 2024-25 Recommend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Percent Change from FY 22</a:t>
                      </a:r>
                    </a:p>
                  </a:txBody>
                  <a:tcPr marL="7523" marR="7523" marT="7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98052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Current Expense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$89,353,187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$93,578,782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$102,942,576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$108,090,282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20.97%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80824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Health and Safety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$3,629,597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$3,738,485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$3,888,025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$4,004,666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10.33%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217745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Capital Pay-Go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$1,200,000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$2,700,000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$3,060,000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100.00%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39525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Debt Service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$23,738,246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$21,807,353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$21,322,130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$19,192,203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-19.15%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7693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Total K-12 Funding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$116,721,030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$120,324,620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$130,852,731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$134,347,151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15.10%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95489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Total GF Revenues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$238,794,177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$255,500,691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$272,505,528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$287,425,795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20.37%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30820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Percent of GF Revs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48.88%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47.09%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48.02%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46.74%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-2.14%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17414"/>
                  </a:ext>
                </a:extLst>
              </a:tr>
              <a:tr h="5072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Enrollment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20,461 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19,465 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19,256 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                     19,077 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-6.76%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88101"/>
                  </a:ext>
                </a:extLst>
              </a:tr>
              <a:tr h="37861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Per Pupil Funding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$4,367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$4,808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$5,346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$5,666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anose="02020404030301010803" pitchFamily="18" charset="0"/>
                        </a:rPr>
                        <a:t>29.75%</a:t>
                      </a:r>
                    </a:p>
                  </a:txBody>
                  <a:tcPr marL="7523" marR="7523" marT="7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487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619ACA-BC58-A564-A6E5-66D6A435C72C}"/>
              </a:ext>
            </a:extLst>
          </p:cNvPr>
          <p:cNvSpPr txBox="1"/>
          <p:nvPr/>
        </p:nvSpPr>
        <p:spPr>
          <a:xfrm>
            <a:off x="304800" y="59436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1 – Unexpended Capital Balance $55M</a:t>
            </a:r>
          </a:p>
        </p:txBody>
      </p:sp>
    </p:spTree>
    <p:extLst>
      <p:ext uri="{BB962C8B-B14F-4D97-AF65-F5344CB8AC3E}">
        <p14:creationId xmlns:p14="http://schemas.microsoft.com/office/powerpoint/2010/main" val="103896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" y="30077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education        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2531"/>
              </p:ext>
            </p:extLst>
          </p:nvPr>
        </p:nvGraphicFramePr>
        <p:xfrm>
          <a:off x="762000" y="1295400"/>
          <a:ext cx="7696200" cy="4343908"/>
        </p:xfrm>
        <a:graphic>
          <a:graphicData uri="http://schemas.openxmlformats.org/drawingml/2006/table">
            <a:tbl>
              <a:tblPr bandRow="1"/>
              <a:tblGrid>
                <a:gridCol w="2362200">
                  <a:extLst>
                    <a:ext uri="{9D8B030D-6E8A-4147-A177-3AD203B41FA5}">
                      <a16:colId xmlns:a16="http://schemas.microsoft.com/office/drawing/2014/main" val="18162479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394970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6089939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00728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06284526"/>
                    </a:ext>
                  </a:extLst>
                </a:gridCol>
              </a:tblGrid>
              <a:tr h="951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Durham Technical Community College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FY2023-24 Base Budget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FY2024-25 Request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County Manager Recommend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Recommended Increase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34499"/>
                  </a:ext>
                </a:extLst>
              </a:tr>
              <a:tr h="419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Current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900,346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1,157,360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945,363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45,017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399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Capital Outlay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198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Innovation Hub*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20,000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      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5001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Back to Work Initiative*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100,000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     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73068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Durham</a:t>
                      </a:r>
                      <a:r>
                        <a:rPr lang="en-US" sz="18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Tech Promise*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200,000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      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432588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Small Business Center Coordinator*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</a:rPr>
                        <a:t> $                 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68240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Apprenticeship Coordinator*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$       8,249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$        8,755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$         8,755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$                 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828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739406"/>
            <a:ext cx="726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2"/>
                </a:solidFill>
              </a:rPr>
              <a:t>* Funded in Article 46, outside of the General Fund</a:t>
            </a:r>
          </a:p>
        </p:txBody>
      </p:sp>
    </p:spTree>
    <p:extLst>
      <p:ext uri="{BB962C8B-B14F-4D97-AF65-F5344CB8AC3E}">
        <p14:creationId xmlns:p14="http://schemas.microsoft.com/office/powerpoint/2010/main" val="70523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8222" y="76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</a:t>
            </a:r>
          </a:p>
          <a:p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county Compensation Package</a:t>
            </a:r>
            <a:endParaRPr lang="en-US" sz="2400" b="1" cap="all" dirty="0">
              <a:solidFill>
                <a:schemeClr val="tx2">
                  <a:lumMod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806655"/>
            <a:ext cx="68118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Arial" charset="0"/>
              </a:rPr>
              <a:t>1 - Compensation adjustment includes Merit and 401K adjustments of 4%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Arial" charset="0"/>
              </a:rPr>
              <a:t>2 - Living Wage Increase living wage for temporary employees from $16.60 per hour to $17.65 per hour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Arial" charset="0"/>
              </a:rPr>
              <a:t>3 - Allow equitable distribution of 401K  supplement</a:t>
            </a:r>
            <a:endParaRPr lang="en-US" altLang="en-US" sz="1600" b="1" i="1" dirty="0">
              <a:solidFill>
                <a:schemeClr val="accent1">
                  <a:lumMod val="75000"/>
                </a:schemeClr>
              </a:solidFill>
              <a:latin typeface="+mj-lt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i="1" dirty="0">
              <a:solidFill>
                <a:schemeClr val="accent5">
                  <a:lumMod val="50000"/>
                </a:schemeClr>
              </a:solidFill>
              <a:latin typeface="Constantia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0114"/>
              </p:ext>
            </p:extLst>
          </p:nvPr>
        </p:nvGraphicFramePr>
        <p:xfrm>
          <a:off x="919502" y="1388533"/>
          <a:ext cx="7304996" cy="341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938">
                  <a:extLst>
                    <a:ext uri="{9D8B030D-6E8A-4147-A177-3AD203B41FA5}">
                      <a16:colId xmlns:a16="http://schemas.microsoft.com/office/drawing/2014/main" val="1406761789"/>
                    </a:ext>
                  </a:extLst>
                </a:gridCol>
                <a:gridCol w="1603829">
                  <a:extLst>
                    <a:ext uri="{9D8B030D-6E8A-4147-A177-3AD203B41FA5}">
                      <a16:colId xmlns:a16="http://schemas.microsoft.com/office/drawing/2014/main" val="320549477"/>
                    </a:ext>
                  </a:extLst>
                </a:gridCol>
                <a:gridCol w="2264229">
                  <a:extLst>
                    <a:ext uri="{9D8B030D-6E8A-4147-A177-3AD203B41FA5}">
                      <a16:colId xmlns:a16="http://schemas.microsoft.com/office/drawing/2014/main" val="1844399238"/>
                    </a:ext>
                  </a:extLst>
                </a:gridCol>
              </a:tblGrid>
              <a:tr h="5964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aramond" panose="02020404030301010803" pitchFamily="18" charset="0"/>
                        </a:rPr>
                        <a:t>COUNTY EMPLOYEE COMPENSATION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03308"/>
                  </a:ext>
                </a:extLst>
              </a:tr>
              <a:tr h="43548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% Increase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08487"/>
                  </a:ext>
                </a:extLst>
              </a:tr>
              <a:tr h="500637">
                <a:tc>
                  <a:txBody>
                    <a:bodyPr/>
                    <a:lstStyle/>
                    <a:p>
                      <a:pPr algn="just"/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Compensation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Adjustment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$3,200,000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3193"/>
                  </a:ext>
                </a:extLst>
              </a:tr>
              <a:tr h="435482">
                <a:tc>
                  <a:txBody>
                    <a:bodyPr/>
                    <a:lstStyle/>
                    <a:p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Living Wage Adjustment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$75,000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301140"/>
                  </a:ext>
                </a:extLst>
              </a:tr>
              <a:tr h="4354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Health &amp; Dental Insurance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$640,000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40265"/>
                  </a:ext>
                </a:extLst>
              </a:tr>
              <a:tr h="4354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Retirement Increase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$530,000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27765"/>
                  </a:ext>
                </a:extLst>
              </a:tr>
              <a:tr h="435482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3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Remove Matching Requirement for 401k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$75,000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7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986451" cy="125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</a:rPr>
              <a:t>FY2024-25 recommended budget   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</a:rPr>
              <a:t>Outside Agencies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0151" y="1219200"/>
            <a:ext cx="8305800" cy="5257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4F81BD">
                  <a:lumMod val="75000"/>
                </a:srgbClr>
              </a:buClr>
              <a:buNone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 lvl="0" indent="-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0" indent="0">
              <a:spcBef>
                <a:spcPts val="0"/>
              </a:spcBef>
              <a:buClr>
                <a:srgbClr val="4F81BD">
                  <a:lumMod val="75000"/>
                </a:srgbClr>
              </a:buClr>
              <a:buNone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0" indent="0">
              <a:spcBef>
                <a:spcPts val="0"/>
              </a:spcBef>
              <a:buClr>
                <a:srgbClr val="4F81BD">
                  <a:lumMod val="75000"/>
                </a:srgbClr>
              </a:buClr>
              <a:buNone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 lvl="0" indent="-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4F81BD">
                    <a:lumMod val="75000"/>
                  </a:srgbClr>
                </a:solidFill>
                <a:latin typeface="Arial"/>
                <a:cs typeface="+mn-cs"/>
              </a:rPr>
              <a:t>Beginning in FY 2024-25, the agencies that  are eligible to bill Medicaid and receive Maintenance of Effort (MOE) funds will be moved to the MOE fund and will be managed by Alliance.  </a:t>
            </a:r>
          </a:p>
          <a:p>
            <a:pPr marL="285750" lvl="0" indent="-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  <a:p>
            <a:pPr marL="285750" lvl="0" indent="-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4F81BD">
                    <a:lumMod val="75000"/>
                  </a:srgbClr>
                </a:solidFill>
                <a:latin typeface="Arial"/>
                <a:cs typeface="+mn-cs"/>
              </a:rPr>
              <a:t>There were seven (7) new agencies requesting funding of $144,000, four (4) new agencies were recommended to receive funding for a total of $22,500.</a:t>
            </a:r>
          </a:p>
          <a:p>
            <a:pPr marL="285750" lvl="0" indent="-285750">
              <a:spcBef>
                <a:spcPts val="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n-US" sz="1800" b="1" dirty="0">
              <a:solidFill>
                <a:srgbClr val="4F81BD">
                  <a:lumMod val="75000"/>
                </a:srgbClr>
              </a:solidFill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C641C-DA18-1FD5-1A55-C61AB85B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8" y="1467930"/>
            <a:ext cx="775478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822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</a:rPr>
              <a:t>FY2024-25 recommended budget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</a:rPr>
              <a:t>Fire Districts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79337"/>
              </p:ext>
            </p:extLst>
          </p:nvPr>
        </p:nvGraphicFramePr>
        <p:xfrm>
          <a:off x="914400" y="1334661"/>
          <a:ext cx="7315200" cy="4490575"/>
        </p:xfrm>
        <a:graphic>
          <a:graphicData uri="http://schemas.openxmlformats.org/drawingml/2006/table">
            <a:tbl>
              <a:tblPr firstRow="1" firstCol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405980924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7484747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44913401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15895298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FIRE DISTRICT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 CURRENT</a:t>
                      </a:r>
                      <a:r>
                        <a:rPr lang="en-US" sz="1800" b="1" baseline="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TAX RATE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REQUESTED INCREASE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RECOMMENDED TAX RATE</a:t>
                      </a:r>
                      <a:endParaRPr lang="en-US" sz="1800" dirty="0"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1141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Cedar Grove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40787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Chapel Hill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$0.1387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$0.1387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54936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Damascus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$0.1280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$0.1280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27336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Efland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$0.1028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$0.1028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13815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Eno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$0.0998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$0.02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$0.1198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73993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Little River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$0.0739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$0.0739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6365"/>
                  </a:ext>
                </a:extLst>
              </a:tr>
              <a:tr h="247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New Hope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$0.1257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$0.0127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$0.1384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5143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Orange Grove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$0.0827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$0.0827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19740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Orange Rural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$0.1049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$0.01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$0.1149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027447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South Orange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$0.0909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$0.0909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453898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Southern Triangle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$0.1280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$0.1280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54173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White Cross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$0.1384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$0.00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Garamond" panose="02020404030301010803" pitchFamily="18" charset="0"/>
                          <a:ea typeface="Calibri"/>
                          <a:cs typeface="Times New Roman"/>
                        </a:rPr>
                        <a:t>$0.1384</a:t>
                      </a:r>
                      <a:endParaRPr lang="en-US" sz="1800" dirty="0">
                        <a:solidFill>
                          <a:schemeClr val="tx2"/>
                        </a:solidFill>
                        <a:effectLst/>
                        <a:latin typeface="Garamond" panose="020204040303010108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70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4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0201"/>
            <a:ext cx="9144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/>
                </a:solidFill>
                <a:latin typeface="Garamond" panose="02020404030301010803" pitchFamily="18" charset="0"/>
              </a:rPr>
              <a:t>FY2024-25 recommended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382000" cy="4964669"/>
          </a:xfrm>
        </p:spPr>
        <p:txBody>
          <a:bodyPr/>
          <a:lstStyle/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30341"/>
              </p:ext>
            </p:extLst>
          </p:nvPr>
        </p:nvGraphicFramePr>
        <p:xfrm>
          <a:off x="723900" y="990600"/>
          <a:ext cx="7696200" cy="486695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6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Garamond" panose="02020404030301010803" pitchFamily="18" charset="0"/>
                        </a:rPr>
                        <a:t>BUDGET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PUBLIC HEARINGS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Garamond" panose="02020404030301010803" pitchFamily="18" charset="0"/>
                        </a:rPr>
                        <a:t>DATE</a:t>
                      </a: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Budget and Capital Investment Plan (CIP)</a:t>
                      </a:r>
                    </a:p>
                  </a:txBody>
                  <a:tcPr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May 14 &amp;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May 30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BUDGET WORK SESSION SCHEDULE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DATE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Schools, Durham Tech, 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and Outside Agencies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May 16</a:t>
                      </a: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Fire District,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Public Safety and Human Services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May 23</a:t>
                      </a: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Support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Services, General Government and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Community Services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May 28</a:t>
                      </a: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Budget Amendments and Resolution of Intent to Adopt</a:t>
                      </a: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June 6</a:t>
                      </a:r>
                    </a:p>
                  </a:txBody>
                  <a:tcPr marT="45716" marB="4571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BOCC REGULAR MEETING</a:t>
                      </a: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marT="45716" marB="45716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FY2024-25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Operating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 and CIP Budget Adoption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/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Garamond" panose="02020404030301010803" pitchFamily="18" charset="0"/>
                        </a:rPr>
                        <a:t>June 18</a:t>
                      </a:r>
                    </a:p>
                  </a:txBody>
                  <a:tcPr marT="45716" marB="4571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5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</a:t>
            </a:r>
          </a:p>
          <a:p>
            <a:r>
              <a:rPr lang="en-US" altLang="en-US" sz="2400" b="1" cap="all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Document Availability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81025" lvl="2" indent="-34290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2000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Clerk to Board of Commissioners</a:t>
            </a:r>
          </a:p>
          <a:p>
            <a:pPr marL="238125" lvl="2" indent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2000"/>
              <a:buNone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+mn-cs"/>
            </a:endParaRPr>
          </a:p>
          <a:p>
            <a:pPr marL="581025" lvl="2" indent="-34290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County Budget Office</a:t>
            </a:r>
          </a:p>
          <a:p>
            <a:pPr marL="238125" lvl="2" indent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+mn-cs"/>
            </a:endParaRPr>
          </a:p>
          <a:p>
            <a:pPr marL="581025" lvl="2" indent="-34290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Orange County Library</a:t>
            </a:r>
          </a:p>
          <a:p>
            <a:pPr marL="238125" lvl="2" indent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+mn-cs"/>
            </a:endParaRPr>
          </a:p>
          <a:p>
            <a:pPr marL="581025" lvl="2" indent="-34290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Chapel Hill Public Library</a:t>
            </a:r>
          </a:p>
          <a:p>
            <a:pPr marL="238125" lvl="2" indent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+mn-cs"/>
            </a:endParaRPr>
          </a:p>
          <a:p>
            <a:pPr marL="581025" lvl="2" indent="-34290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Orange County Website - http://orangecountync.gov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711" y="990600"/>
            <a:ext cx="8410575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Mission Statement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Orange County is a visionary leader in providing governmental services 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valued by our community, beyond those required by law, in an equitable, 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sustainable, innovative, and efficient way.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Vision Statement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We are a diverse, inclusive, and healthy county working together to </a:t>
            </a:r>
          </a:p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strengthen our community and enhance the quality of life for all residents.</a:t>
            </a:r>
            <a:endParaRPr lang="en-US" sz="2200" b="1" i="1" u="sng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39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</a:t>
            </a:r>
          </a:p>
        </p:txBody>
      </p:sp>
    </p:spTree>
    <p:extLst>
      <p:ext uri="{BB962C8B-B14F-4D97-AF65-F5344CB8AC3E}">
        <p14:creationId xmlns:p14="http://schemas.microsoft.com/office/powerpoint/2010/main" val="332553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4"/>
          </a:xfrm>
        </p:spPr>
        <p:txBody>
          <a:bodyPr/>
          <a:lstStyle/>
          <a:p>
            <a:endParaRPr lang="en-US" sz="2800" b="1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BUDGET PRIORITIES</a:t>
            </a:r>
          </a:p>
          <a:p>
            <a:pPr marL="0" indent="0" algn="ctr">
              <a:buNone/>
            </a:pPr>
            <a:endParaRPr lang="en-US" sz="1100" b="1" u="sng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Minimize Tax Rate Increase</a:t>
            </a:r>
          </a:p>
          <a:p>
            <a:pPr lvl="2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Fund K-12 Continuation</a:t>
            </a:r>
          </a:p>
          <a:p>
            <a:pPr lvl="2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Retain County Workforce</a:t>
            </a:r>
          </a:p>
          <a:p>
            <a:pPr lvl="2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Sustain and Improve Service Levels</a:t>
            </a:r>
          </a:p>
          <a:p>
            <a:pPr lvl="2">
              <a:spcBef>
                <a:spcPts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Preserve Financial Stability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all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FY2024-25 recommended budget</a:t>
            </a:r>
            <a:br>
              <a:rPr kumimoji="0" lang="en-US" sz="46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8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1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	Historical General Fund Revenues and Expenditures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964456"/>
              </p:ext>
            </p:extLst>
          </p:nvPr>
        </p:nvGraphicFramePr>
        <p:xfrm>
          <a:off x="762000" y="1370543"/>
          <a:ext cx="8153400" cy="45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60198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870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</a:t>
            </a:r>
          </a:p>
          <a:p>
            <a:pPr lvl="0">
              <a:spcBef>
                <a:spcPts val="0"/>
              </a:spcBef>
            </a:pP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Revenues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63950"/>
              </p:ext>
            </p:extLst>
          </p:nvPr>
        </p:nvGraphicFramePr>
        <p:xfrm>
          <a:off x="457200" y="846667"/>
          <a:ext cx="8458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643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0201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Revenue Projections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57420"/>
            <a:ext cx="8382000" cy="5067180"/>
          </a:xfrm>
        </p:spPr>
        <p:txBody>
          <a:bodyPr/>
          <a:lstStyle/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Property Tax Projections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Property Tax Growth 2.45% 		= $5.3 Million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Recommended Property Tax Increase: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$0.0281 – balance budget 		= $6.5M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Current Tax Rate = $0.8353 per $100 valuation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Recommended Tax Rate = $0.8634 per $100 valuation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0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0201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	Revenue Projections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82000" cy="4724399"/>
          </a:xfrm>
        </p:spPr>
        <p:txBody>
          <a:bodyPr/>
          <a:lstStyle/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Sales Tax Projections</a:t>
            </a: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800" b="1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Sales Tax has slowed to pre-covid levels of single digit percentage increases:</a:t>
            </a:r>
          </a:p>
          <a:p>
            <a:pPr marL="777240" lvl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Point of Delivery – 4%</a:t>
            </a:r>
          </a:p>
          <a:p>
            <a:pPr marL="777240" lvl="1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Per Capita – 3%</a:t>
            </a:r>
          </a:p>
          <a:p>
            <a:pPr marL="37719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Projected Increase			= $1.6M</a:t>
            </a:r>
          </a:p>
          <a:p>
            <a:pPr marL="9144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State Hold Harmless</a:t>
            </a:r>
          </a:p>
          <a:p>
            <a:pPr marL="377190" indent="-28575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Anticipated reduction			= ($2.2M)</a:t>
            </a: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Solid Waste Fee </a:t>
            </a:r>
          </a:p>
          <a:p>
            <a:pPr marL="434340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Rate Reduction $142 to $138 </a:t>
            </a:r>
          </a:p>
        </p:txBody>
      </p:sp>
    </p:spTree>
    <p:extLst>
      <p:ext uri="{BB962C8B-B14F-4D97-AF65-F5344CB8AC3E}">
        <p14:creationId xmlns:p14="http://schemas.microsoft.com/office/powerpoint/2010/main" val="152513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4636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007DC3"/>
                </a:solidFill>
                <a:latin typeface="Palatino Linotype" panose="02040502050505030304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FY2024-25 recommended budget </a:t>
            </a:r>
            <a:r>
              <a:rPr lang="en-US" sz="24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Expenditures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201970"/>
              </p:ext>
            </p:extLst>
          </p:nvPr>
        </p:nvGraphicFramePr>
        <p:xfrm>
          <a:off x="304800" y="1143000"/>
          <a:ext cx="83058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581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0201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Expenditure Projections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265886"/>
            <a:ext cx="8382000" cy="4572000"/>
          </a:xfrm>
        </p:spPr>
        <p:txBody>
          <a:bodyPr/>
          <a:lstStyle/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Education</a:t>
            </a:r>
          </a:p>
          <a:p>
            <a:pPr marL="43434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Education Continuation Funding </a:t>
            </a: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Personnel Impacts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Wage Adjustment Compensation</a:t>
            </a:r>
          </a:p>
          <a:p>
            <a:pPr marL="548640" lvl="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Increase of Employer Health Insurance Contribution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Increase of Employer Retirement Contribution Rate 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Increase Living Wage </a:t>
            </a:r>
          </a:p>
        </p:txBody>
      </p:sp>
    </p:spTree>
    <p:extLst>
      <p:ext uri="{BB962C8B-B14F-4D97-AF65-F5344CB8AC3E}">
        <p14:creationId xmlns:p14="http://schemas.microsoft.com/office/powerpoint/2010/main" val="236396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0201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700" b="1" cap="all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FY2024-25 recommended budget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Expenditure Projections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265886"/>
            <a:ext cx="8382000" cy="4572000"/>
          </a:xfrm>
        </p:spPr>
        <p:txBody>
          <a:bodyPr/>
          <a:lstStyle/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endParaRPr lang="en-US" sz="80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  <a:cs typeface="+mn-cs"/>
            </a:endParaRPr>
          </a:p>
          <a:p>
            <a:pPr marL="91440" indent="0">
              <a:spcBef>
                <a:spcPts val="600"/>
              </a:spcBef>
              <a:buClr>
                <a:srgbClr val="FE8637"/>
              </a:buClr>
              <a:buSzPct val="7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Operating Impacts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Inflationary Increases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Employee Retention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Fund new Southern Branch Library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Reduce Department operating appropriations to historical spend rates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Reduce Travel and Training to historical spend rates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cs typeface="+mn-cs"/>
              </a:rPr>
              <a:t> No net new positions</a:t>
            </a:r>
          </a:p>
          <a:p>
            <a:pPr marL="548640" indent="-457200">
              <a:spcBef>
                <a:spcPts val="600"/>
              </a:spcBef>
              <a:buClr>
                <a:srgbClr val="FE8637"/>
              </a:buClr>
              <a:buSzPct val="70000"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Garamond" panose="020204040303010108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59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29875</TotalTime>
  <Words>1389</Words>
  <Application>Microsoft Office PowerPoint</Application>
  <PresentationFormat>On-screen Show (4:3)</PresentationFormat>
  <Paragraphs>392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Franklin Gothic Medium</vt:lpstr>
      <vt:lpstr>Franklin Gothic Medium Cond</vt:lpstr>
      <vt:lpstr>Garamond</vt:lpstr>
      <vt:lpstr>Wingdings</vt:lpstr>
      <vt:lpstr>Office Theme</vt:lpstr>
      <vt:lpstr>FY2024-25 COUNTY MANAGER  RECOMMENDED BUDGET   May 7, 2024 BOCC Business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Bonnie Hammersley</cp:lastModifiedBy>
  <cp:revision>869</cp:revision>
  <cp:lastPrinted>2022-04-29T18:07:08Z</cp:lastPrinted>
  <dcterms:created xsi:type="dcterms:W3CDTF">2017-04-26T20:35:23Z</dcterms:created>
  <dcterms:modified xsi:type="dcterms:W3CDTF">2024-05-07T17:15:07Z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2024-05-02T13:09:21Z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b507459c-743d-4f3f-ae6e-d1526b7a62ad</vt:lpwstr>
  </property>
  <property fmtid="{D5CDD505-2E9C-101B-9397-08002B2CF9AE}" pid="7" name="MSIP_Label_defa4170-0d19-0005-0004-bc88714345d2_ActionId">
    <vt:lpwstr>56c11469-d7be-48bb-a6ce-dd64e525d1dd</vt:lpwstr>
  </property>
  <property fmtid="{D5CDD505-2E9C-101B-9397-08002B2CF9AE}" pid="8" name="MSIP_Label_defa4170-0d19-0005-0004-bc88714345d2_ContentBits">
    <vt:lpwstr>0</vt:lpwstr>
  </property>
</Properties>
</file>